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5" r:id="rId3"/>
    <p:sldId id="260" r:id="rId4"/>
    <p:sldId id="268" r:id="rId5"/>
    <p:sldId id="259" r:id="rId6"/>
    <p:sldId id="269" r:id="rId7"/>
    <p:sldId id="270" r:id="rId8"/>
    <p:sldId id="272" r:id="rId9"/>
    <p:sldId id="274" r:id="rId10"/>
    <p:sldId id="261" r:id="rId11"/>
    <p:sldId id="262" r:id="rId12"/>
    <p:sldId id="263" r:id="rId13"/>
    <p:sldId id="267" r:id="rId14"/>
    <p:sldId id="264" r:id="rId15"/>
    <p:sldId id="266" r:id="rId16"/>
    <p:sldId id="275" r:id="rId17"/>
    <p:sldId id="276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ordia New" panose="020B0304020202020204" pitchFamily="34" charset="-34"/>
      <p:regular r:id="rId21"/>
      <p:bold r:id="rId22"/>
      <p:italic r:id="rId23"/>
      <p:boldItalic r:id="rId24"/>
    </p:embeddedFont>
    <p:embeddedFont>
      <p:font typeface="TH SarabunPSK" panose="020B0500040200020003" pitchFamily="34" charset="-34"/>
      <p:regular r:id="rId25"/>
      <p:bold r:id="rId26"/>
      <p:italic r:id="rId27"/>
      <p:boldItalic r:id="rId28"/>
    </p:embeddedFont>
    <p:embeddedFont>
      <p:font typeface="TH Niramit AS" panose="02000506000000020004" pitchFamily="2" charset="-34"/>
      <p:regular r:id="rId29"/>
      <p:bold r:id="rId30"/>
      <p:italic r:id="rId31"/>
      <p:boldItalic r:id="rId32"/>
    </p:embeddedFont>
    <p:embeddedFont>
      <p:font typeface="Angsana New" panose="02020603050405020304" pitchFamily="18" charset="-34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4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1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0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4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0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0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D546-39E8-48C5-8345-CD238968A343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79E0-CACE-404D-B7C1-1BB32D247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7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8.png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1.png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audio" Target="../media/audio4.wav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2137"/>
          </a:xfrm>
        </p:spPr>
        <p:txBody>
          <a:bodyPr/>
          <a:lstStyle/>
          <a:p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จงเรียงลำดับคำต่อไปนี้</a:t>
            </a:r>
            <a:endParaRPr lang="en-US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100000" l="9768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11" y="849086"/>
            <a:ext cx="1966667" cy="2458934"/>
          </a:xfrm>
        </p:spPr>
      </p:pic>
      <p:pic>
        <p:nvPicPr>
          <p:cNvPr id="1026" name="Picture 2" descr="ผลการค้นหารูปภาพสำหรับ ไก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74" y="1025027"/>
            <a:ext cx="2485573" cy="19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1335454" y="3034542"/>
            <a:ext cx="1678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ไก่</a:t>
            </a:r>
            <a:r>
              <a:rPr lang="th-TH" sz="6000" b="1" dirty="0" smtClean="0"/>
              <a:t>	</a:t>
            </a:r>
            <a:endParaRPr lang="en-US" dirty="0"/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32" y="626069"/>
            <a:ext cx="2286000" cy="22860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48" y="3688601"/>
            <a:ext cx="2245919" cy="2184157"/>
          </a:xfrm>
          <a:prstGeom prst="rect">
            <a:avLst/>
          </a:prstGeom>
        </p:spPr>
      </p:pic>
      <p:sp>
        <p:nvSpPr>
          <p:cNvPr id="13" name="กล่องข้อความ 12"/>
          <p:cNvSpPr txBox="1"/>
          <p:nvPr/>
        </p:nvSpPr>
        <p:spPr>
          <a:xfrm>
            <a:off x="4955886" y="3042270"/>
            <a:ext cx="1538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เณร</a:t>
            </a:r>
            <a:r>
              <a:rPr lang="th-TH" dirty="0" smtClean="0"/>
              <a:t>	</a:t>
            </a:r>
            <a:endParaRPr lang="en-US" dirty="0"/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9118949" y="3030305"/>
            <a:ext cx="1538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ผึ้ง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en-US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3662587" y="5302698"/>
            <a:ext cx="1538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ปลา</a:t>
            </a:r>
            <a:r>
              <a:rPr lang="th-TH" dirty="0" smtClean="0"/>
              <a:t>	</a:t>
            </a:r>
            <a:endParaRPr lang="en-US" dirty="0"/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43" y="3282447"/>
            <a:ext cx="2524125" cy="2695575"/>
          </a:xfrm>
          <a:prstGeom prst="rect">
            <a:avLst/>
          </a:prstGeom>
        </p:spPr>
      </p:pic>
      <p:sp>
        <p:nvSpPr>
          <p:cNvPr id="17" name="กล่องข้อความ 16"/>
          <p:cNvSpPr txBox="1"/>
          <p:nvPr/>
        </p:nvSpPr>
        <p:spPr>
          <a:xfrm>
            <a:off x="8587032" y="5302698"/>
            <a:ext cx="15385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ต้นไม้</a:t>
            </a:r>
            <a:r>
              <a:rPr lang="th-TH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09467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25936"/>
            <a:ext cx="10515600" cy="1325563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ที่มาของคำ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287" t="28666" r="22810" b="3525"/>
          <a:stretch/>
        </p:blipFill>
        <p:spPr>
          <a:xfrm>
            <a:off x="2271485" y="2039814"/>
            <a:ext cx="6116320" cy="4247024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2271485" y="1394191"/>
            <a:ext cx="611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ให้ดูจากอักษรย่อในพจนานุกรม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8809" y1="11014" x2="45175" y2="8260"/>
                        <a14:foregroundMark x1="70842" y1="66834" x2="61396" y2="90238"/>
                        <a14:foregroundMark x1="76181" y1="79975" x2="83573" y2="85732"/>
                        <a14:foregroundMark x1="54004" y1="76095" x2="55852" y2="71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26" y="704903"/>
            <a:ext cx="3402256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ชนิดของคำ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32" t="28390" r="22695" b="6531"/>
          <a:stretch/>
        </p:blipFill>
        <p:spPr>
          <a:xfrm>
            <a:off x="3058883" y="2013853"/>
            <a:ext cx="5935846" cy="3958046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3008811" y="1367522"/>
            <a:ext cx="59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ให้ดูจากอักษรย่อในพจนานุกรม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8" b="100000" l="0" r="95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940" y="3116580"/>
            <a:ext cx="3055620" cy="328422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5000" y1="45511" x2="86842" y2="51703"/>
                        <a14:foregroundMark x1="93421" y1="71517" x2="79934" y2="66873"/>
                        <a14:foregroundMark x1="63816" y1="66254" x2="63816" y2="66254"/>
                        <a14:foregroundMark x1="23026" y1="85139" x2="22697" y2="88235"/>
                        <a14:foregroundMark x1="18421" y1="86378" x2="18750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3" y="3291024"/>
            <a:ext cx="2762665" cy="29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4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ลักษณะของคำ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183" t="23477" r="22057"/>
          <a:stretch/>
        </p:blipFill>
        <p:spPr>
          <a:xfrm>
            <a:off x="2740297" y="2025197"/>
            <a:ext cx="5878287" cy="4618316"/>
          </a:xfrm>
          <a:prstGeom prst="rect">
            <a:avLst/>
          </a:prstGeom>
        </p:spPr>
      </p:pic>
      <p:sp>
        <p:nvSpPr>
          <p:cNvPr id="4" name="กล่องข้อความ 3"/>
          <p:cNvSpPr txBox="1"/>
          <p:nvPr/>
        </p:nvSpPr>
        <p:spPr>
          <a:xfrm>
            <a:off x="2740296" y="1367522"/>
            <a:ext cx="5878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ให้ดูจากอักษรย่อในพจนานุกรม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7661" y1="39015" x2="42339" y2="56944"/>
                        <a14:foregroundMark x1="54839" y1="71465" x2="41935" y2="85985"/>
                        <a14:foregroundMark x1="56855" y1="91162" x2="61290" y2="96970"/>
                        <a14:foregroundMark x1="75806" y1="57449" x2="64113" y2="51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0" y="365125"/>
            <a:ext cx="1965960" cy="627838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412" y1="41353" x2="52322" y2="37343"/>
                        <a14:foregroundMark x1="92260" y1="16291" x2="87307" y2="43358"/>
                        <a14:foregroundMark x1="79567" y1="55890" x2="79876" y2="4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3973056"/>
            <a:ext cx="2034902" cy="25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2830287" cy="4235904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</a:t>
            </a:r>
            <a:b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ของพจนานุกรม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3454401" y="365125"/>
            <a:ext cx="73761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ตรวจสอบการเขียนสะกดคำที่ใช้ในภาษาไทย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ตรวจสอบเสียงคำที่อ่าน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ค้นหาความหมายของคำ</a:t>
            </a:r>
            <a:r>
              <a:rPr lang="th-TH" sz="4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endParaRPr lang="th-TH" sz="4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ใช้ในการสืบค้นประวัติและที่มาของคำ</a:t>
            </a:r>
          </a:p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แข น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ดวงจันทร์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พระจันทร์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(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.).</a:t>
            </a:r>
          </a:p>
          <a:p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en-US" sz="4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หมายถึง เป็นคำที่มาจากภาษาเขมร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ใช้ในการศึกษาชนิดของตามหลักไวยากรณ์ 	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นิทาน น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เรื่องที่เล่ากันมา</a:t>
            </a:r>
          </a:p>
          <a:p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น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คำนาม</a:t>
            </a:r>
            <a:endParaRPr lang="en-US" sz="44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3232628"/>
            <a:ext cx="1616949" cy="22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361440" y="1788160"/>
            <a:ext cx="9448800" cy="3840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6304"/>
          </a:xfrm>
        </p:spPr>
        <p:txBody>
          <a:bodyPr>
            <a:noAutofit/>
          </a:bodyPr>
          <a:lstStyle/>
          <a:p>
            <a:pPr algn="ctr"/>
            <a:r>
              <a:rPr lang="th-TH" sz="9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 </a:t>
            </a:r>
            <a:r>
              <a:rPr lang="en-US" sz="9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9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9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9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ตกปลาล่าความหมาย</a:t>
            </a:r>
            <a:r>
              <a:rPr lang="en-US" sz="9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en-US" sz="96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60" y="4759640"/>
            <a:ext cx="2999132" cy="203191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932" y="4856480"/>
            <a:ext cx="1750668" cy="219519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738">
            <a:off x="371718" y="333505"/>
            <a:ext cx="2367934" cy="243107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40" y="24357"/>
            <a:ext cx="3810000" cy="350520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" y="4471194"/>
            <a:ext cx="2715416" cy="231489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26" y="24357"/>
            <a:ext cx="2846634" cy="1942828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32" y="4724873"/>
            <a:ext cx="2531862" cy="21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drumroll.wav"/>
          </p:stSnd>
        </p:sndAc>
      </p:transition>
    </mc:Choice>
    <mc:Fallback xmlns="">
      <p:transition spd="slow">
        <p:circle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4480560" y="457200"/>
            <a:ext cx="3122023" cy="11606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782763"/>
            <a:ext cx="10515600" cy="4670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ตอนที่ ๑ คำชี้แจง 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เรียงลำดับคำที่กำหนดให้ตามพจนานุกรม แล้วเขียนลงในช่องว่าง</a:t>
            </a:r>
          </a:p>
          <a:p>
            <a:pPr marL="742950" indent="-74295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ดาวดึงส์	กำเนิด 	  คุณธรรม 	  กุศล</a:t>
            </a:r>
          </a:p>
          <a:p>
            <a:pPr marL="742950" indent="-74295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บรรเทา	ทะเลสาบ	  ภาวนา 	  พลัดพราก</a:t>
            </a:r>
          </a:p>
          <a:p>
            <a:pPr marL="742950" indent="-74295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หงส์ 		เมตตา 	  อิสรภาพ 	  รูปร่าง</a:t>
            </a:r>
          </a:p>
          <a:p>
            <a:pPr marL="742950" indent="-74295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จิตใจ		ตะกละ	  กระต่าย	  คลาน</a:t>
            </a:r>
          </a:p>
          <a:p>
            <a:pPr marL="742950" indent="-742950">
              <a:buAutoNum type="thaiNumPeriod"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มยุรา		มรกต 	  อนุบาล 	  องศา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" b="100000" l="0" r="100000">
                        <a14:foregroundMark x1="39563" y1="33865" x2="69185" y2="34064"/>
                        <a14:foregroundMark x1="62425" y1="31474" x2="63419" y2="45418"/>
                        <a14:foregroundMark x1="31412" y1="68924" x2="29622" y2="71713"/>
                        <a14:foregroundMark x1="10934" y1="59363" x2="10934" y2="59363"/>
                        <a14:foregroundMark x1="5169" y1="56972" x2="5169" y2="569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58" y="3108959"/>
            <a:ext cx="3128242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/>
          <p:cNvSpPr/>
          <p:nvPr/>
        </p:nvSpPr>
        <p:spPr>
          <a:xfrm>
            <a:off x="4480560" y="457200"/>
            <a:ext cx="3122023" cy="11606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</a:t>
            </a:r>
            <a:endParaRPr lang="en-US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838200" y="2677886"/>
            <a:ext cx="10735491" cy="2926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46314" y="1617890"/>
            <a:ext cx="11299371" cy="4351338"/>
          </a:xfrm>
        </p:spPr>
        <p:txBody>
          <a:bodyPr/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ตอนที่ ๒ คำ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 </a:t>
            </a:r>
            <a:r>
              <a:rPr lang="th-TH" sz="4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เรียงลำดับคำที่กำหนดให้ตาม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พจนานุกรมให้ถูกต้อง</a:t>
            </a:r>
          </a:p>
          <a:p>
            <a:pPr marL="0" indent="0">
              <a:buNone/>
            </a:pPr>
            <a:endParaRPr lang="th-TH" sz="44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ว่าว			ไอศกรีม		ตะกร้า		แมงกะพรุน	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มะเขือเทศ 		จักรยาน		แมลงปอ		วิทยุ	</a:t>
            </a:r>
          </a:p>
          <a:p>
            <a:pPr marL="0" indent="0">
              <a:buNone/>
            </a:pP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เค้ก 			กระรอก 		ตุ๊กตา 		โทรทัศน์</a:t>
            </a:r>
            <a:endParaRPr lang="en-US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97" y1="35836" x2="31522" y2="48464"/>
                        <a14:foregroundMark x1="42754" y1="44027" x2="79348" y2="27645"/>
                        <a14:foregroundMark x1="54710" y1="29352" x2="53986" y2="47440"/>
                        <a14:foregroundMark x1="52174" y1="31058" x2="52174" y2="38567"/>
                        <a14:foregroundMark x1="30797" y1="32082" x2="27174" y2="50853"/>
                        <a14:foregroundMark x1="9783" y1="34130" x2="9783" y2="34130"/>
                        <a14:foregroundMark x1="14855" y1="25256" x2="14855" y2="25256"/>
                        <a14:foregroundMark x1="14130" y1="49829" x2="14130" y2="49829"/>
                        <a14:foregroundMark x1="76812" y1="6485" x2="85507" y2="30375"/>
                        <a14:foregroundMark x1="78623" y1="22867" x2="88768" y2="35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28" y="116932"/>
            <a:ext cx="2231572" cy="23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312" y1="11151" x2="78836" y2="11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600257"/>
            <a:ext cx="4014582" cy="5905046"/>
          </a:xfrm>
        </p:spPr>
      </p:pic>
      <p:sp>
        <p:nvSpPr>
          <p:cNvPr id="5" name="คำบรรยายภาพแบบวงรี 4"/>
          <p:cNvSpPr/>
          <p:nvPr/>
        </p:nvSpPr>
        <p:spPr>
          <a:xfrm>
            <a:off x="6217920" y="783771"/>
            <a:ext cx="4310743" cy="3762103"/>
          </a:xfrm>
          <a:prstGeom prst="wedgeEllipseCallout">
            <a:avLst>
              <a:gd name="adj1" fmla="val -79318"/>
              <a:gd name="adj2" fmla="val 576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8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สวัสดีครับ</a:t>
            </a:r>
            <a:endParaRPr lang="en-US" sz="8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72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2137"/>
          </a:xfrm>
        </p:spPr>
        <p:txBody>
          <a:bodyPr/>
          <a:lstStyle/>
          <a:p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จงเรียงลำดับคำต่อไปนี้</a:t>
            </a:r>
            <a:endParaRPr lang="en-US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8" b="100000" l="9768" r="899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31" y="1957977"/>
            <a:ext cx="1966667" cy="2458934"/>
          </a:xfrm>
        </p:spPr>
      </p:pic>
      <p:pic>
        <p:nvPicPr>
          <p:cNvPr id="1026" name="Picture 2" descr="ผลการค้นหารูปภาพสำหรับ ไก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3" y="2143493"/>
            <a:ext cx="2485573" cy="191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/>
          <p:cNvSpPr txBox="1"/>
          <p:nvPr/>
        </p:nvSpPr>
        <p:spPr>
          <a:xfrm>
            <a:off x="537029" y="4761311"/>
            <a:ext cx="11088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ไก่ 		     เณร		ต้นไม้ 	 	ปลา 		 ผึ้ง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71" y="2170355"/>
            <a:ext cx="2286000" cy="22860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41" y="2221276"/>
            <a:ext cx="2245919" cy="2184157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98" y="1682173"/>
            <a:ext cx="2524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583541" y="101600"/>
            <a:ext cx="9898743" cy="16981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804160" y="-320357"/>
            <a:ext cx="9144000" cy="2387600"/>
          </a:xfrm>
        </p:spPr>
        <p:txBody>
          <a:bodyPr>
            <a:normAutofit/>
          </a:bodyPr>
          <a:lstStyle/>
          <a:p>
            <a:r>
              <a:rPr lang="th-TH" sz="12500" b="1" dirty="0" smtClean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การใช้พจนานุกรม</a:t>
            </a:r>
            <a:endParaRPr lang="en-US" sz="12500" b="1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3044452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9943012" y="3135087"/>
            <a:ext cx="1410788" cy="1097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8063050" y="3148149"/>
            <a:ext cx="1410788" cy="1097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183088" y="3148149"/>
            <a:ext cx="1410788" cy="1097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254139" y="3148149"/>
            <a:ext cx="1410788" cy="1097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2325190" y="3148149"/>
            <a:ext cx="1410788" cy="1097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การใช้พจนานุกรม</a:t>
            </a:r>
            <a:endParaRPr lang="en-US" sz="5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1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จัดเรียงคำตามลำดับพยัญชนะต้นตามตัวอักษร ดังนี้</a:t>
            </a:r>
          </a:p>
          <a:p>
            <a:pPr marL="0" indent="0">
              <a:buNone/>
            </a:pPr>
            <a:endParaRPr lang="th-TH" sz="4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ก</a:t>
            </a:r>
            <a:r>
              <a:rPr lang="en-US" sz="4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  		ฤ </a:t>
            </a:r>
            <a:r>
              <a:rPr lang="th-TH" sz="4800" dirty="0" err="1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ฤๅ</a:t>
            </a:r>
            <a:r>
              <a:rPr lang="th-TH" sz="4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	   ล 	        ฦ ฦๅ 	  ว</a:t>
            </a:r>
            <a:r>
              <a:rPr lang="en-US" sz="4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48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ฮ</a:t>
            </a:r>
            <a:endParaRPr lang="en-US" sz="48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799" y1="88562" x2="37066" y2="85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84" y="4376057"/>
            <a:ext cx="3947160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19497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๒. การจัดเรียงคำตามลำดับรูป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สระ</a:t>
            </a:r>
            <a:endParaRPr lang="en-US" sz="4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173" t="26120" r="14973" b="16106"/>
          <a:stretch/>
        </p:blipFill>
        <p:spPr>
          <a:xfrm>
            <a:off x="1116149" y="1858486"/>
            <a:ext cx="9672320" cy="412496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4626" y1="36691" x2="48131" y2="59712"/>
                        <a14:foregroundMark x1="51402" y1="66667" x2="48131" y2="56835"/>
                        <a14:foregroundMark x1="82944" y1="16787" x2="80607" y2="38369"/>
                        <a14:foregroundMark x1="5841" y1="8633" x2="19860" y2="42446"/>
                        <a14:foregroundMark x1="98364" y1="4077" x2="96262" y2="21823"/>
                        <a14:foregroundMark x1="88551" y1="34532" x2="89019" y2="38609"/>
                        <a14:foregroundMark x1="71729" y1="4077" x2="78271" y2="21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40" y="0"/>
            <a:ext cx="3261360" cy="317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46487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การจัดเรียงคำตามลำดับ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</a:t>
            </a:r>
            <a:r>
              <a:rPr lang="th-TH" sz="4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สระ (</a:t>
            </a: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ต่อ)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55" t="25090" r="5178" b="11868"/>
          <a:stretch/>
        </p:blipFill>
        <p:spPr>
          <a:xfrm>
            <a:off x="901362" y="1622877"/>
            <a:ext cx="10389275" cy="4056969"/>
          </a:xfrm>
          <a:prstGeom prst="rect">
            <a:avLst/>
          </a:prstGeom>
        </p:spPr>
      </p:pic>
      <p:sp>
        <p:nvSpPr>
          <p:cNvPr id="5" name="กล่องข้อความ 4"/>
          <p:cNvSpPr txBox="1"/>
          <p:nvPr/>
        </p:nvSpPr>
        <p:spPr>
          <a:xfrm>
            <a:off x="1045029" y="5679846"/>
            <a:ext cx="1024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</a:t>
            </a:r>
            <a:r>
              <a:rPr lang="en-US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36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สำหรับตัว ย ว อ นับเป็นลำดับในพยัญชนะเสมอ</a:t>
            </a:r>
            <a:endParaRPr lang="en-US" sz="36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131" y1="10927" x2="18689" y2="24503"/>
                        <a14:foregroundMark x1="12459" y1="41060" x2="19344" y2="4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24414"/>
            <a:ext cx="2026919" cy="20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21498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283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๓. คำที่อยู่ในหมวดอักษรเดียวกัน จะเรียงลำดับตามรูปพยัญชนะตัวถัดไปของคำ ไม่ว่าพยัญชนะตัวถัดไปจะเป็นตัวสะกด อักษรควบกล้ำ หรือ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อักษรนำ</a:t>
            </a:r>
            <a:endParaRPr lang="en-US" sz="4000" b="1" dirty="0" smtClean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เช่น 	งม	มาก่อน	งวด	เพราะ </a:t>
            </a:r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 </a:t>
            </a:r>
            <a:r>
              <a:rPr lang="en-US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มา</a:t>
            </a: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ก่อน </a:t>
            </a:r>
            <a:r>
              <a:rPr lang="en-US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ว</a:t>
            </a:r>
          </a:p>
          <a:p>
            <a:pPr marL="0" indent="0">
              <a:buNone/>
            </a:pP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จรด	มาก่อน	จรวด	เพราะ	</a:t>
            </a:r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ด </a:t>
            </a:r>
            <a:r>
              <a:rPr lang="en-US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มาก่อน </a:t>
            </a:r>
            <a:r>
              <a:rPr lang="en-US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ว</a:t>
            </a:r>
            <a:endParaRPr lang="en-US" sz="4000" dirty="0" smtClean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๔. คำที่ขึ้นต้นด้วยพยัญชนะและตามด้วยพยัญชนะ จะมาก่อนคำที่ขึ้นต้นด้วยพยัญชนะและตามด้วย</a:t>
            </a:r>
            <a:r>
              <a:rPr lang="th-TH" sz="40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สระ</a:t>
            </a:r>
            <a:endParaRPr lang="en-US" sz="4000" b="1" dirty="0" smtClean="0">
              <a:solidFill>
                <a:srgbClr val="7030A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r>
              <a:rPr lang="en-US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มาก่อน	โล่ง </a:t>
            </a:r>
            <a:r>
              <a:rPr lang="en-US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ปรบ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มาก่อน	ปราศ</a:t>
            </a:r>
          </a:p>
          <a:p>
            <a:pPr marL="0" lvl="0" indent="0">
              <a:buNone/>
            </a:pP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มธุ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มาก่อน	</a:t>
            </a:r>
            <a:r>
              <a:rPr lang="th-TH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มุข</a:t>
            </a:r>
            <a:r>
              <a:rPr lang="en-US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40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หงส์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มาก่อน	หนัก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6393" y1="41322" x2="62623" y2="45868"/>
                        <a14:foregroundMark x1="40000" y1="35744" x2="42295" y2="48760"/>
                        <a14:foregroundMark x1="25902" y1="39876" x2="33770" y2="45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91" y="1476103"/>
            <a:ext cx="1594217" cy="25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89630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744583"/>
            <a:ext cx="10515600" cy="54323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๕.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คำที่ไม่มีรูปวรรณยุกต์จะมาก่อนคำที่มีรูป</a:t>
            </a:r>
            <a:r>
              <a:rPr lang="th-TH" sz="4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วรรณยุกต์</a:t>
            </a:r>
            <a:endParaRPr lang="en-US" sz="4400" b="1" dirty="0" smtClean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เช่น	กลอง		มาก่อน	กล่อง	กล้อง 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en-US" sz="44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4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จอก		มาก่อน	จ้อก จ๊อก</a:t>
            </a:r>
            <a:endParaRPr lang="en-US" sz="4400" dirty="0" smtClean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400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400" b="1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๖. การเรียงลำดับคำที่เป็นนามย่อย จะจัดเรียงนามย่อย</a:t>
            </a:r>
            <a:r>
              <a:rPr lang="th-TH" sz="44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ไว้</a:t>
            </a:r>
          </a:p>
          <a:p>
            <a:pPr marL="0" indent="0">
              <a:buNone/>
            </a:pPr>
            <a:r>
              <a:rPr lang="th-TH" sz="44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ตาม</a:t>
            </a:r>
            <a:r>
              <a:rPr lang="th-TH" sz="4400" b="1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หมวด</a:t>
            </a:r>
            <a:r>
              <a:rPr lang="th-TH" sz="44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ตัวอักษร</a:t>
            </a:r>
            <a:endParaRPr lang="en-US" sz="4400" b="1" dirty="0" smtClean="0">
              <a:solidFill>
                <a:srgbClr val="7030A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400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เช่น	</a:t>
            </a:r>
            <a:r>
              <a:rPr lang="th-TH" sz="4400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แก้ว</a:t>
            </a:r>
            <a:r>
              <a:rPr lang="th-TH" sz="4400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เป็นนามย่อยของนก ไม่ได้จัดไว้ใต้คำว่านก </a:t>
            </a:r>
            <a:endParaRPr lang="th-TH" sz="4400" dirty="0" smtClean="0">
              <a:solidFill>
                <a:srgbClr val="7030A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แต่</a:t>
            </a:r>
            <a:r>
              <a:rPr lang="th-TH" sz="4400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จัดเรียงไว้ในหมวด ก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en-US" sz="4400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400" dirty="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เข็ม </a:t>
            </a:r>
            <a:r>
              <a:rPr lang="th-TH" sz="4400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เป็นนามย่อยของปลา แต่จัดเรียงไว้ในหมวด ข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0" r="100000">
                        <a14:foregroundMark x1="67763" y1="32667" x2="74013" y2="27500"/>
                        <a14:foregroundMark x1="61513" y1="29000" x2="54605" y2="32667"/>
                        <a14:foregroundMark x1="30921" y1="31333" x2="36513" y2="32667"/>
                        <a14:foregroundMark x1="16447" y1="16167" x2="22697" y2="22167"/>
                        <a14:foregroundMark x1="63816" y1="13333" x2="51974" y2="16500"/>
                        <a14:foregroundMark x1="80592" y1="6167" x2="74342" y2="6167"/>
                        <a14:foregroundMark x1="15132" y1="13833" x2="8553" y2="10167"/>
                        <a14:foregroundMark x1="80592" y1="31000" x2="79605" y2="43000"/>
                        <a14:foregroundMark x1="77961" y1="74500" x2="75987" y2="87333"/>
                        <a14:foregroundMark x1="45066" y1="37333" x2="37171" y2="64667"/>
                        <a14:foregroundMark x1="78947" y1="46500" x2="77961" y2="49500"/>
                        <a14:foregroundMark x1="77303" y1="71000" x2="77303" y2="67500"/>
                        <a14:foregroundMark x1="48355" y1="64167" x2="45066" y2="68167"/>
                        <a14:foregroundMark x1="38487" y1="71500" x2="37171" y2="76167"/>
                        <a14:foregroundMark x1="41776" y1="84667" x2="42763" y2="87333"/>
                        <a14:foregroundMark x1="6908" y1="18500" x2="12500" y2="17333"/>
                        <a14:foregroundMark x1="81908" y1="5000" x2="89803" y2="500"/>
                        <a14:backgroundMark x1="43421" y1="55500" x2="38816" y2="65500"/>
                        <a14:backgroundMark x1="88487" y1="667" x2="91447" y2="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4468"/>
            <a:ext cx="2486298" cy="49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93502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666206"/>
            <a:ext cx="10515600" cy="5510757"/>
          </a:xfrm>
        </p:spPr>
        <p:txBody>
          <a:bodyPr/>
          <a:lstStyle/>
          <a:p>
            <a:pPr marL="0" indent="0">
              <a:buNone/>
            </a:pPr>
            <a:r>
              <a:rPr lang="th-TH" sz="4000" dirty="0" smtClean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๗. คำบางคำที่เป็นอนุพจน์ หรือลูกคำของคำตั้ง ก็จัดไว้ใต้คำตั้ง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ทั้งสิ้น</a:t>
            </a:r>
            <a:endParaRPr lang="en-US" sz="4000" b="1" dirty="0" smtClean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เช่น </a:t>
            </a: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ขวัญ เป็นคำตั้ง มีอนุพจน์ คือ ขวัญหาย ขวัญหนี ขวัญบิน ขวัญอ่อนขวัญเมือง ขวัญดี เป็น</a:t>
            </a:r>
            <a:r>
              <a:rPr lang="th-TH" sz="4000" dirty="0" smtClean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ต้น</a:t>
            </a:r>
            <a:endParaRPr lang="en-US" sz="4000" dirty="0" smtClean="0">
              <a:solidFill>
                <a:srgbClr val="002060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	</a:t>
            </a:r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๘. คำที่มี  -็  (ไม้ไต่คู้) จะลำดับอยู่ก่อนคำที่มีรูป</a:t>
            </a:r>
            <a:r>
              <a:rPr lang="th-TH" sz="4000" b="1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วรรณยุกต์</a:t>
            </a:r>
            <a:r>
              <a:rPr lang="th-TH" sz="400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</a:t>
            </a:r>
            <a:r>
              <a:rPr lang="th-TH" sz="4000" smtClean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เช่น แข็ง </a:t>
            </a:r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แข่ง แข้ง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2517" y1="38739" x2="58163" y2="46396"/>
                        <a14:foregroundMark x1="34694" y1="23874" x2="36735" y2="24324"/>
                        <a14:foregroundMark x1="35034" y1="33784" x2="30272" y2="36036"/>
                        <a14:foregroundMark x1="23129" y1="41441" x2="28571" y2="40541"/>
                        <a14:foregroundMark x1="75170" y1="36486" x2="92857" y2="44144"/>
                        <a14:foregroundMark x1="69388" y1="72523" x2="69388" y2="74775"/>
                        <a14:foregroundMark x1="72109" y1="17117" x2="72109" y2="17117"/>
                        <a14:foregroundMark x1="20748" y1="56757" x2="20748" y2="56757"/>
                        <a14:foregroundMark x1="11224" y1="55856" x2="11224" y2="55856"/>
                        <a14:foregroundMark x1="13265" y1="51351" x2="13265" y2="51351"/>
                        <a14:foregroundMark x1="71429" y1="91892" x2="71429" y2="91892"/>
                        <a14:foregroundMark x1="69388" y1="89189" x2="69388" y2="8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8" y="3421584"/>
            <a:ext cx="4452802" cy="33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133</Words>
  <Application>Microsoft Office PowerPoint</Application>
  <PresentationFormat>แบบจอกว้าง</PresentationFormat>
  <Paragraphs>63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6" baseType="lpstr">
      <vt:lpstr>Arial</vt:lpstr>
      <vt:lpstr>Wingdings</vt:lpstr>
      <vt:lpstr>Calibri Light</vt:lpstr>
      <vt:lpstr>Cordia New</vt:lpstr>
      <vt:lpstr>TH SarabunPSK</vt:lpstr>
      <vt:lpstr>TH Niramit AS</vt:lpstr>
      <vt:lpstr>Angsana New</vt:lpstr>
      <vt:lpstr>Calibri</vt:lpstr>
      <vt:lpstr>ธีมของ Office</vt:lpstr>
      <vt:lpstr>จงเรียงลำดับคำต่อไปนี้</vt:lpstr>
      <vt:lpstr>จงเรียงลำดับคำต่อไปนี้</vt:lpstr>
      <vt:lpstr>การใช้พจนานุกรม</vt:lpstr>
      <vt:lpstr>การใช้พจนานุกรม</vt:lpstr>
      <vt:lpstr>๒. การจัดเรียงคำตามลำดับรูปสระ</vt:lpstr>
      <vt:lpstr>๒. การจัดเรียงคำตามลำดับรูปสระ (ต่อ)</vt:lpstr>
      <vt:lpstr>งานนำเสนอ PowerPoint</vt:lpstr>
      <vt:lpstr>งานนำเสนอ PowerPoint</vt:lpstr>
      <vt:lpstr>งานนำเสนอ PowerPoint</vt:lpstr>
      <vt:lpstr>ที่มาของคำ</vt:lpstr>
      <vt:lpstr>ชนิดของคำ</vt:lpstr>
      <vt:lpstr>ลักษณะของคำ</vt:lpstr>
      <vt:lpstr>   ประโยชน์ ของพจนานุกรม</vt:lpstr>
      <vt:lpstr>กิจกรรม  “ตกปลาล่าความหมาย”</vt:lpstr>
      <vt:lpstr>แบบฝึกหัด</vt:lpstr>
      <vt:lpstr>แบบฝึกหัด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31</cp:revision>
  <dcterms:created xsi:type="dcterms:W3CDTF">2017-08-20T15:01:29Z</dcterms:created>
  <dcterms:modified xsi:type="dcterms:W3CDTF">2017-08-21T18:59:34Z</dcterms:modified>
</cp:coreProperties>
</file>