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8" r:id="rId3"/>
    <p:sldId id="259" r:id="rId4"/>
    <p:sldId id="275" r:id="rId5"/>
    <p:sldId id="276" r:id="rId6"/>
    <p:sldId id="279" r:id="rId7"/>
    <p:sldId id="278" r:id="rId8"/>
    <p:sldId id="260" r:id="rId9"/>
    <p:sldId id="272" r:id="rId10"/>
    <p:sldId id="281" r:id="rId11"/>
    <p:sldId id="271" r:id="rId12"/>
    <p:sldId id="261" r:id="rId13"/>
    <p:sldId id="262" r:id="rId14"/>
    <p:sldId id="265" r:id="rId15"/>
    <p:sldId id="282" r:id="rId16"/>
    <p:sldId id="266" r:id="rId17"/>
    <p:sldId id="267" r:id="rId18"/>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5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th-TH"/>
          </a:p>
        </p:txBody>
      </p:sp>
      <p:sp>
        <p:nvSpPr>
          <p:cNvPr id="4" name="Date Placeholder 3"/>
          <p:cNvSpPr>
            <a:spLocks noGrp="1"/>
          </p:cNvSpPr>
          <p:nvPr>
            <p:ph type="dt" sz="half" idx="10"/>
          </p:nvPr>
        </p:nvSpPr>
        <p:spPr/>
        <p:txBody>
          <a:bodyPr/>
          <a:lstStyle/>
          <a:p>
            <a:fld id="{10AD844D-3455-4666-8512-87DF8F38761C}" type="datetimeFigureOut">
              <a:rPr lang="th-TH" smtClean="0"/>
              <a:t>30/03/66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3301460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p>
            <a:fld id="{10AD844D-3455-4666-8512-87DF8F38761C}" type="datetimeFigureOut">
              <a:rPr lang="th-TH" smtClean="0"/>
              <a:t>30/03/66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244016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p>
            <a:fld id="{10AD844D-3455-4666-8512-87DF8F38761C}" type="datetimeFigureOut">
              <a:rPr lang="th-TH" smtClean="0"/>
              <a:t>30/03/66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429155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p>
            <a:fld id="{10AD844D-3455-4666-8512-87DF8F38761C}" type="datetimeFigureOut">
              <a:rPr lang="th-TH" smtClean="0"/>
              <a:t>30/03/66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58855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AD844D-3455-4666-8512-87DF8F38761C}" type="datetimeFigureOut">
              <a:rPr lang="th-TH" smtClean="0"/>
              <a:t>30/03/66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405386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10AD844D-3455-4666-8512-87DF8F38761C}" type="datetimeFigureOut">
              <a:rPr lang="th-TH" smtClean="0"/>
              <a:t>30/03/66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401988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10AD844D-3455-4666-8512-87DF8F38761C}" type="datetimeFigureOut">
              <a:rPr lang="th-TH" smtClean="0"/>
              <a:t>30/03/66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329638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Date Placeholder 2"/>
          <p:cNvSpPr>
            <a:spLocks noGrp="1"/>
          </p:cNvSpPr>
          <p:nvPr>
            <p:ph type="dt" sz="half" idx="10"/>
          </p:nvPr>
        </p:nvSpPr>
        <p:spPr/>
        <p:txBody>
          <a:bodyPr/>
          <a:lstStyle/>
          <a:p>
            <a:fld id="{10AD844D-3455-4666-8512-87DF8F38761C}" type="datetimeFigureOut">
              <a:rPr lang="th-TH" smtClean="0"/>
              <a:t>30/03/66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3687497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D844D-3455-4666-8512-87DF8F38761C}" type="datetimeFigureOut">
              <a:rPr lang="th-TH" smtClean="0"/>
              <a:t>30/03/66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109117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AD844D-3455-4666-8512-87DF8F38761C}" type="datetimeFigureOut">
              <a:rPr lang="th-TH" smtClean="0"/>
              <a:t>30/03/66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269909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AD844D-3455-4666-8512-87DF8F38761C}" type="datetimeFigureOut">
              <a:rPr lang="th-TH" smtClean="0"/>
              <a:t>30/03/66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6B195A6-4B2E-46C4-897D-24453A186AD5}" type="slidenum">
              <a:rPr lang="th-TH" smtClean="0"/>
              <a:t>‹#›</a:t>
            </a:fld>
            <a:endParaRPr lang="th-TH"/>
          </a:p>
        </p:txBody>
      </p:sp>
    </p:spTree>
    <p:extLst>
      <p:ext uri="{BB962C8B-B14F-4D97-AF65-F5344CB8AC3E}">
        <p14:creationId xmlns:p14="http://schemas.microsoft.com/office/powerpoint/2010/main" val="391186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D844D-3455-4666-8512-87DF8F38761C}" type="datetimeFigureOut">
              <a:rPr lang="th-TH" smtClean="0"/>
              <a:t>30/03/66</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195A6-4B2E-46C4-897D-24453A186AD5}" type="slidenum">
              <a:rPr lang="th-TH" smtClean="0"/>
              <a:t>‹#›</a:t>
            </a:fld>
            <a:endParaRPr lang="th-TH"/>
          </a:p>
        </p:txBody>
      </p:sp>
    </p:spTree>
    <p:extLst>
      <p:ext uri="{BB962C8B-B14F-4D97-AF65-F5344CB8AC3E}">
        <p14:creationId xmlns:p14="http://schemas.microsoft.com/office/powerpoint/2010/main" val="2508258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hyperlink" Target="http://www.whatisthebiotechnology.com/blog/plant-tissue-culture-techniques/p3/" TargetMode="Externa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www.whatisthebiotechnology.com/blog/plant-tissue-culture-techniques/p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8107" y="2708920"/>
            <a:ext cx="4665636" cy="523220"/>
          </a:xfrm>
          <a:prstGeom prst="rect">
            <a:avLst/>
          </a:prstGeom>
        </p:spPr>
        <p:txBody>
          <a:bodyPr wrap="none">
            <a:spAutoFit/>
          </a:bodyPr>
          <a:lstStyle/>
          <a:p>
            <a:r>
              <a:rPr lang="en-US" b="1" dirty="0">
                <a:latin typeface="Arial" pitchFamily="34" charset="0"/>
                <a:cs typeface="Arial" pitchFamily="34" charset="0"/>
              </a:rPr>
              <a:t>PLANT TISSUE CULTURE </a:t>
            </a:r>
            <a:endParaRPr lang="th-TH" dirty="0"/>
          </a:p>
        </p:txBody>
      </p:sp>
    </p:spTree>
    <p:extLst>
      <p:ext uri="{BB962C8B-B14F-4D97-AF65-F5344CB8AC3E}">
        <p14:creationId xmlns:p14="http://schemas.microsoft.com/office/powerpoint/2010/main" val="925153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4067944" cy="5940088"/>
          </a:xfrm>
          <a:prstGeom prst="rect">
            <a:avLst/>
          </a:prstGeom>
        </p:spPr>
        <p:txBody>
          <a:bodyPr wrap="square">
            <a:spAutoFit/>
          </a:bodyPr>
          <a:lstStyle/>
          <a:p>
            <a:r>
              <a:rPr lang="en-US" sz="2000" b="1" dirty="0">
                <a:latin typeface="Arial" pitchFamily="34" charset="0"/>
                <a:cs typeface="Arial" pitchFamily="34" charset="0"/>
              </a:rPr>
              <a:t>Plant Culture</a:t>
            </a:r>
          </a:p>
          <a:p>
            <a:endParaRPr lang="en-US" sz="2000" dirty="0">
              <a:latin typeface="Arial" pitchFamily="34" charset="0"/>
              <a:cs typeface="Arial" pitchFamily="34" charset="0"/>
            </a:endParaRPr>
          </a:p>
          <a:p>
            <a:r>
              <a:rPr lang="en-US" sz="2000" dirty="0">
                <a:latin typeface="Arial" pitchFamily="34" charset="0"/>
                <a:cs typeface="Arial" pitchFamily="34" charset="0"/>
              </a:rPr>
              <a:t>To meet the current rates of food productions to </a:t>
            </a:r>
            <a:r>
              <a:rPr lang="en-US" sz="2000" b="1" dirty="0">
                <a:latin typeface="Arial" pitchFamily="34" charset="0"/>
                <a:cs typeface="Arial" pitchFamily="34" charset="0"/>
              </a:rPr>
              <a:t>support the growing population</a:t>
            </a:r>
            <a:r>
              <a:rPr lang="en-US" sz="2000" dirty="0">
                <a:latin typeface="Arial" pitchFamily="34" charset="0"/>
                <a:cs typeface="Arial" pitchFamily="34" charset="0"/>
              </a:rPr>
              <a:t>. </a:t>
            </a:r>
          </a:p>
          <a:p>
            <a:endParaRPr lang="en-US" sz="2000" dirty="0">
              <a:latin typeface="Arial" pitchFamily="34" charset="0"/>
              <a:cs typeface="Arial" pitchFamily="34" charset="0"/>
            </a:endParaRPr>
          </a:p>
          <a:p>
            <a:r>
              <a:rPr lang="en-US" sz="2000" dirty="0">
                <a:latin typeface="Arial" pitchFamily="34" charset="0"/>
                <a:cs typeface="Arial" pitchFamily="34" charset="0"/>
              </a:rPr>
              <a:t>These ideas range from simple procedures including selection of the best seeds to more complex procedures requiring </a:t>
            </a:r>
            <a:r>
              <a:rPr lang="en-US" sz="2000" b="1" dirty="0">
                <a:latin typeface="Arial" pitchFamily="34" charset="0"/>
                <a:cs typeface="Arial" pitchFamily="34" charset="0"/>
              </a:rPr>
              <a:t>the transplantation of genes </a:t>
            </a:r>
            <a:r>
              <a:rPr lang="en-US" sz="2000" dirty="0">
                <a:latin typeface="Arial" pitchFamily="34" charset="0"/>
                <a:cs typeface="Arial" pitchFamily="34" charset="0"/>
              </a:rPr>
              <a:t>into different plant species. </a:t>
            </a:r>
          </a:p>
          <a:p>
            <a:endParaRPr lang="en-US" sz="2000" dirty="0">
              <a:latin typeface="Arial" pitchFamily="34" charset="0"/>
              <a:cs typeface="Arial" pitchFamily="34" charset="0"/>
            </a:endParaRPr>
          </a:p>
          <a:p>
            <a:r>
              <a:rPr lang="en-US" sz="2000" dirty="0">
                <a:latin typeface="Arial" pitchFamily="34" charset="0"/>
                <a:cs typeface="Arial" pitchFamily="34" charset="0"/>
              </a:rPr>
              <a:t>Focuses on an important aspect of plant science which is the growth of plant cells in an artificial media. This process is known as </a:t>
            </a:r>
            <a:r>
              <a:rPr lang="en-US" sz="2000" b="1" dirty="0">
                <a:latin typeface="Arial" pitchFamily="34" charset="0"/>
                <a:cs typeface="Arial" pitchFamily="34" charset="0"/>
              </a:rPr>
              <a:t>plant cell culture </a:t>
            </a:r>
            <a:r>
              <a:rPr lang="en-US" sz="2000" dirty="0">
                <a:latin typeface="Arial" pitchFamily="34" charset="0"/>
                <a:cs typeface="Arial" pitchFamily="34" charset="0"/>
              </a:rPr>
              <a:t>and can be applied in many different ways. </a:t>
            </a:r>
            <a:endParaRPr lang="th-TH" sz="2000" dirty="0">
              <a:latin typeface="Arial" pitchFamily="34" charset="0"/>
            </a:endParaRPr>
          </a:p>
        </p:txBody>
      </p:sp>
      <p:pic>
        <p:nvPicPr>
          <p:cNvPr id="4098" name="Picture 2" descr="image of tissue culture - Meristem tissue culture laboratory for plant growing - JP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30118"/>
            <a:ext cx="4885270" cy="32509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ic of tissue culture - Flask of plant tissue culture in shaker - JPG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3731467"/>
            <a:ext cx="3217220" cy="214091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of tissue culture - Sundew  - JPG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503" y="3492237"/>
            <a:ext cx="1743075"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48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6882"/>
            <a:ext cx="4499992" cy="5755422"/>
          </a:xfrm>
          <a:prstGeom prst="rect">
            <a:avLst/>
          </a:prstGeom>
        </p:spPr>
        <p:txBody>
          <a:bodyPr wrap="square">
            <a:spAutoFit/>
          </a:bodyPr>
          <a:lstStyle/>
          <a:p>
            <a:r>
              <a:rPr lang="en-US" sz="2400" dirty="0">
                <a:latin typeface="Arial" pitchFamily="34" charset="0"/>
                <a:cs typeface="Arial" pitchFamily="34" charset="0"/>
              </a:rPr>
              <a:t>Steps involved in </a:t>
            </a:r>
            <a:r>
              <a:rPr lang="en-US" sz="2400" b="1" dirty="0">
                <a:latin typeface="Arial" pitchFamily="34" charset="0"/>
                <a:cs typeface="Arial" pitchFamily="34" charset="0"/>
              </a:rPr>
              <a:t>Tissue Culture</a:t>
            </a:r>
            <a:r>
              <a:rPr lang="en-US" sz="2400" dirty="0">
                <a:latin typeface="Arial" pitchFamily="34" charset="0"/>
                <a:cs typeface="Arial" pitchFamily="34" charset="0"/>
              </a:rPr>
              <a:t> are</a:t>
            </a:r>
          </a:p>
          <a:p>
            <a:endParaRPr lang="en-US" sz="2000" dirty="0">
              <a:latin typeface="Arial" pitchFamily="34" charset="0"/>
              <a:cs typeface="Arial" pitchFamily="34" charset="0"/>
            </a:endParaRPr>
          </a:p>
          <a:p>
            <a:r>
              <a:rPr lang="en-US" sz="2000" b="1" dirty="0">
                <a:latin typeface="Arial" pitchFamily="34" charset="0"/>
                <a:cs typeface="Arial" pitchFamily="34" charset="0"/>
              </a:rPr>
              <a:t>Explants</a:t>
            </a:r>
            <a:r>
              <a:rPr lang="en-US" sz="2000" dirty="0">
                <a:latin typeface="Arial" pitchFamily="34" charset="0"/>
                <a:cs typeface="Arial" pitchFamily="34" charset="0"/>
              </a:rPr>
              <a:t> ; excision of the plant parts. Any part of a plant taken out and grown in test tube under sterile conditions in special nutrient media is called explant. Place the explants in a tissue culture container/test tubes/petri dishes.</a:t>
            </a:r>
          </a:p>
          <a:p>
            <a:endParaRPr lang="en-US" sz="2000" b="1" dirty="0">
              <a:latin typeface="Arial" pitchFamily="34" charset="0"/>
              <a:cs typeface="Arial" pitchFamily="34" charset="0"/>
            </a:endParaRPr>
          </a:p>
          <a:p>
            <a:r>
              <a:rPr lang="en-US" sz="2000" b="1" dirty="0">
                <a:latin typeface="Arial" pitchFamily="34" charset="0"/>
                <a:cs typeface="Arial" pitchFamily="34" charset="0"/>
              </a:rPr>
              <a:t>Multiplication </a:t>
            </a:r>
            <a:r>
              <a:rPr lang="en-US" sz="2000" dirty="0">
                <a:latin typeface="Arial" pitchFamily="34" charset="0"/>
                <a:cs typeface="Arial" pitchFamily="34" charset="0"/>
              </a:rPr>
              <a:t>; Tissue grows and produce small plants.</a:t>
            </a:r>
          </a:p>
          <a:p>
            <a:r>
              <a:rPr lang="en-US" sz="2000" dirty="0">
                <a:latin typeface="Arial" pitchFamily="34" charset="0"/>
                <a:cs typeface="Arial" pitchFamily="34" charset="0"/>
              </a:rPr>
              <a:t>Rapid multiplication by transfer of fresh culture.</a:t>
            </a:r>
          </a:p>
          <a:p>
            <a:endParaRPr lang="en-US" sz="2000" b="1" dirty="0">
              <a:latin typeface="Arial" pitchFamily="34" charset="0"/>
              <a:cs typeface="Arial" pitchFamily="34" charset="0"/>
            </a:endParaRPr>
          </a:p>
          <a:p>
            <a:r>
              <a:rPr lang="en-US" sz="2000" b="1" dirty="0">
                <a:latin typeface="Arial" pitchFamily="34" charset="0"/>
                <a:cs typeface="Arial" pitchFamily="34" charset="0"/>
              </a:rPr>
              <a:t>Transplanting </a:t>
            </a:r>
            <a:r>
              <a:rPr lang="en-US" sz="2000" dirty="0">
                <a:latin typeface="Arial" pitchFamily="34" charset="0"/>
                <a:cs typeface="Arial" pitchFamily="34" charset="0"/>
              </a:rPr>
              <a:t>the plant into some kind of acclimation container.</a:t>
            </a:r>
            <a:endParaRPr lang="en-US" sz="2000" dirty="0">
              <a:effectLst/>
              <a:latin typeface="Arial" pitchFamily="34" charset="0"/>
              <a:cs typeface="Arial" pitchFamily="34" charset="0"/>
            </a:endParaRPr>
          </a:p>
        </p:txBody>
      </p:sp>
      <p:pic>
        <p:nvPicPr>
          <p:cNvPr id="5122" name="Picture 2" descr="stock photo of tissue culture - Tissue culture plant from cultured cells in shade light - JP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79" y="2998412"/>
            <a:ext cx="2619375" cy="17335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stock photo of tissue culture - Close up of Tissue cultured plant in test tube - JPG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2998412"/>
            <a:ext cx="1664366" cy="227711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stock photo of tissue culture - Plant tissue culture in bottle in the laboratory on white background - JPG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386882"/>
            <a:ext cx="3570889" cy="2376264"/>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stock photo of tissue culture - Experiment plant tissue culture in laboratory Selective focus - JPG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779" y="4869160"/>
            <a:ext cx="261937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00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marL="457200" indent="-457200">
              <a:buAutoNum type="arabicPeriod"/>
            </a:pPr>
            <a:r>
              <a:rPr lang="en-US" sz="2000" b="1" dirty="0">
                <a:solidFill>
                  <a:srgbClr val="92D050"/>
                </a:solidFill>
                <a:latin typeface="Arial" pitchFamily="34" charset="0"/>
                <a:cs typeface="Arial" pitchFamily="34" charset="0"/>
              </a:rPr>
              <a:t>Nutrient Medium</a:t>
            </a:r>
          </a:p>
          <a:p>
            <a:endParaRPr lang="en-US" sz="1800" b="1" dirty="0">
              <a:latin typeface="Arial" pitchFamily="34" charset="0"/>
              <a:cs typeface="Arial" pitchFamily="34" charset="0"/>
            </a:endParaRPr>
          </a:p>
          <a:p>
            <a:r>
              <a:rPr lang="en-US" sz="1800" dirty="0">
                <a:latin typeface="Arial" pitchFamily="34" charset="0"/>
                <a:cs typeface="Arial" pitchFamily="34" charset="0"/>
              </a:rPr>
              <a:t>The composition of plant tissue culture medium can vary depending upon the type of plant tissues or cell that are used for culture. </a:t>
            </a:r>
          </a:p>
          <a:p>
            <a:endParaRPr lang="en-US" sz="1800" dirty="0">
              <a:latin typeface="Arial" pitchFamily="34" charset="0"/>
              <a:cs typeface="Arial" pitchFamily="34" charset="0"/>
            </a:endParaRPr>
          </a:p>
          <a:p>
            <a:r>
              <a:rPr lang="en-US" sz="1800" dirty="0">
                <a:latin typeface="Arial" pitchFamily="34" charset="0"/>
                <a:cs typeface="Arial" pitchFamily="34" charset="0"/>
              </a:rPr>
              <a:t>A typical nutrient consists of inorganic salts (both micro and macro ele­ments), a carbon source (usually sucrose), vitamins (e.g., </a:t>
            </a:r>
            <a:r>
              <a:rPr lang="en-US" sz="1800" dirty="0" err="1">
                <a:latin typeface="Arial" pitchFamily="34" charset="0"/>
                <a:cs typeface="Arial" pitchFamily="34" charset="0"/>
              </a:rPr>
              <a:t>nicotonic</a:t>
            </a:r>
            <a:r>
              <a:rPr lang="en-US" sz="1800" dirty="0">
                <a:latin typeface="Arial" pitchFamily="34" charset="0"/>
                <a:cs typeface="Arial" pitchFamily="34" charset="0"/>
              </a:rPr>
              <a:t> acid, thiamine, pyridoxine and </a:t>
            </a:r>
            <a:r>
              <a:rPr lang="en-US" sz="1800" dirty="0" err="1">
                <a:latin typeface="Arial" pitchFamily="34" charset="0"/>
                <a:cs typeface="Arial" pitchFamily="34" charset="0"/>
              </a:rPr>
              <a:t>myoinositol</a:t>
            </a:r>
            <a:r>
              <a:rPr lang="en-US" sz="1800" dirty="0">
                <a:latin typeface="Arial" pitchFamily="34" charset="0"/>
                <a:cs typeface="Arial" pitchFamily="34" charset="0"/>
              </a:rPr>
              <a:t>), amino acids (e.g., arginine) and growth regulators (e.g., </a:t>
            </a:r>
            <a:r>
              <a:rPr lang="en-US" sz="1800" dirty="0" err="1">
                <a:latin typeface="Arial" pitchFamily="34" charset="0"/>
                <a:cs typeface="Arial" pitchFamily="34" charset="0"/>
              </a:rPr>
              <a:t>auxins</a:t>
            </a:r>
            <a:r>
              <a:rPr lang="en-US" sz="1800" dirty="0">
                <a:latin typeface="Arial" pitchFamily="34" charset="0"/>
                <a:cs typeface="Arial" pitchFamily="34" charset="0"/>
              </a:rPr>
              <a:t> like 2,4-D or 2,4-dichlorophenoxyacetic acid and </a:t>
            </a:r>
            <a:r>
              <a:rPr lang="en-US" sz="1800" dirty="0" err="1">
                <a:latin typeface="Arial" pitchFamily="34" charset="0"/>
                <a:cs typeface="Arial" pitchFamily="34" charset="0"/>
              </a:rPr>
              <a:t>cytokinins</a:t>
            </a:r>
            <a:r>
              <a:rPr lang="en-US" sz="1800" dirty="0">
                <a:latin typeface="Arial" pitchFamily="34" charset="0"/>
                <a:cs typeface="Arial" pitchFamily="34" charset="0"/>
              </a:rPr>
              <a:t> such as BAP = </a:t>
            </a:r>
            <a:r>
              <a:rPr lang="en-US" sz="1800" dirty="0" err="1">
                <a:latin typeface="Arial" pitchFamily="34" charset="0"/>
                <a:cs typeface="Arial" pitchFamily="34" charset="0"/>
              </a:rPr>
              <a:t>benzlaminopurine</a:t>
            </a:r>
            <a:r>
              <a:rPr lang="en-US" sz="1800" dirty="0">
                <a:latin typeface="Arial" pitchFamily="34" charset="0"/>
                <a:cs typeface="Arial" pitchFamily="34" charset="0"/>
              </a:rPr>
              <a:t> and gibberellins). </a:t>
            </a:r>
          </a:p>
          <a:p>
            <a:endParaRPr lang="en-US" sz="1800" dirty="0">
              <a:latin typeface="Arial" pitchFamily="34" charset="0"/>
              <a:cs typeface="Arial" pitchFamily="34" charset="0"/>
            </a:endParaRPr>
          </a:p>
          <a:p>
            <a:r>
              <a:rPr lang="en-US" sz="1800" dirty="0">
                <a:latin typeface="Arial" pitchFamily="34" charset="0"/>
                <a:cs typeface="Arial" pitchFamily="34" charset="0"/>
              </a:rPr>
              <a:t>Other compounds like casein </a:t>
            </a:r>
            <a:r>
              <a:rPr lang="en-US" sz="1800" dirty="0" err="1">
                <a:latin typeface="Arial" pitchFamily="34" charset="0"/>
                <a:cs typeface="Arial" pitchFamily="34" charset="0"/>
              </a:rPr>
              <a:t>hydrolysate</a:t>
            </a:r>
            <a:r>
              <a:rPr lang="en-US" sz="1800" dirty="0">
                <a:latin typeface="Arial" pitchFamily="34" charset="0"/>
                <a:cs typeface="Arial" pitchFamily="34" charset="0"/>
              </a:rPr>
              <a:t>, coconut milk, malt extract, yeast extract, tomato juice, etc. may be added for specific purposes.</a:t>
            </a:r>
          </a:p>
          <a:p>
            <a:endParaRPr lang="en-US" sz="1800" dirty="0">
              <a:latin typeface="Arial" pitchFamily="34" charset="0"/>
              <a:cs typeface="Arial" pitchFamily="34" charset="0"/>
            </a:endParaRPr>
          </a:p>
          <a:p>
            <a:r>
              <a:rPr lang="en-US" sz="1800" dirty="0">
                <a:latin typeface="Arial" pitchFamily="34" charset="0"/>
                <a:cs typeface="Arial" pitchFamily="34" charset="0"/>
              </a:rPr>
              <a:t>Plant hormones play impor­tant role in growth and differentiation of cultured cells and tissues. </a:t>
            </a:r>
          </a:p>
          <a:p>
            <a:endParaRPr lang="en-US" sz="1800" dirty="0">
              <a:latin typeface="Arial" pitchFamily="34" charset="0"/>
              <a:cs typeface="Arial" pitchFamily="34" charset="0"/>
            </a:endParaRPr>
          </a:p>
          <a:p>
            <a:r>
              <a:rPr lang="en-US" sz="1800" dirty="0">
                <a:latin typeface="Arial" pitchFamily="34" charset="0"/>
                <a:cs typeface="Arial" pitchFamily="34" charset="0"/>
              </a:rPr>
              <a:t>An optimum pH (usually 5.7) is also very important. </a:t>
            </a:r>
          </a:p>
          <a:p>
            <a:endParaRPr lang="en-US" sz="1800" dirty="0">
              <a:latin typeface="Arial" pitchFamily="34" charset="0"/>
              <a:cs typeface="Arial" pitchFamily="34" charset="0"/>
            </a:endParaRPr>
          </a:p>
          <a:p>
            <a:r>
              <a:rPr lang="en-US" sz="1800" dirty="0">
                <a:latin typeface="Arial" pitchFamily="34" charset="0"/>
                <a:cs typeface="Arial" pitchFamily="34" charset="0"/>
              </a:rPr>
              <a:t>The most extensively used nutrient medium is </a:t>
            </a:r>
            <a:r>
              <a:rPr lang="en-US" sz="1800" b="1" dirty="0">
                <a:latin typeface="Arial" pitchFamily="34" charset="0"/>
                <a:cs typeface="Arial" pitchFamily="34" charset="0"/>
              </a:rPr>
              <a:t>MS medium </a:t>
            </a:r>
            <a:r>
              <a:rPr lang="en-US" sz="1800" dirty="0">
                <a:latin typeface="Arial" pitchFamily="34" charset="0"/>
                <a:cs typeface="Arial" pitchFamily="34" charset="0"/>
              </a:rPr>
              <a:t>which was developed by </a:t>
            </a:r>
            <a:r>
              <a:rPr lang="en-US" sz="1800" dirty="0" err="1">
                <a:latin typeface="Arial" pitchFamily="34" charset="0"/>
                <a:cs typeface="Arial" pitchFamily="34" charset="0"/>
              </a:rPr>
              <a:t>Murashige</a:t>
            </a:r>
            <a:r>
              <a:rPr lang="en-US" sz="1800" dirty="0">
                <a:latin typeface="Arial" pitchFamily="34" charset="0"/>
                <a:cs typeface="Arial" pitchFamily="34" charset="0"/>
              </a:rPr>
              <a:t> and </a:t>
            </a:r>
            <a:r>
              <a:rPr lang="en-US" sz="1800" dirty="0" err="1">
                <a:latin typeface="Arial" pitchFamily="34" charset="0"/>
                <a:cs typeface="Arial" pitchFamily="34" charset="0"/>
              </a:rPr>
              <a:t>Skoog</a:t>
            </a:r>
            <a:r>
              <a:rPr lang="en-US" sz="1800" dirty="0">
                <a:latin typeface="Arial" pitchFamily="34" charset="0"/>
                <a:cs typeface="Arial" pitchFamily="34" charset="0"/>
              </a:rPr>
              <a:t> in 1962. </a:t>
            </a:r>
          </a:p>
          <a:p>
            <a:endParaRPr lang="en-US" sz="1800" dirty="0">
              <a:latin typeface="Arial" pitchFamily="34" charset="0"/>
              <a:cs typeface="Arial" pitchFamily="34" charset="0"/>
            </a:endParaRPr>
          </a:p>
          <a:p>
            <a:r>
              <a:rPr lang="en-US" sz="1800" dirty="0">
                <a:latin typeface="Arial" pitchFamily="34" charset="0"/>
                <a:cs typeface="Arial" pitchFamily="34" charset="0"/>
              </a:rPr>
              <a:t>Usually a gelling agent agar (a polysac­charide obtained from a red algae </a:t>
            </a:r>
            <a:r>
              <a:rPr lang="en-US" sz="1800" dirty="0" err="1">
                <a:latin typeface="Arial" pitchFamily="34" charset="0"/>
                <a:cs typeface="Arial" pitchFamily="34" charset="0"/>
              </a:rPr>
              <a:t>Gelidium</a:t>
            </a:r>
            <a:r>
              <a:rPr lang="en-US" sz="1800" dirty="0">
                <a:latin typeface="Arial" pitchFamily="34" charset="0"/>
                <a:cs typeface="Arial" pitchFamily="34" charset="0"/>
              </a:rPr>
              <a:t> </a:t>
            </a:r>
            <a:r>
              <a:rPr lang="en-US" sz="1800" dirty="0" err="1">
                <a:latin typeface="Arial" pitchFamily="34" charset="0"/>
                <a:cs typeface="Arial" pitchFamily="34" charset="0"/>
              </a:rPr>
              <a:t>amansi</a:t>
            </a:r>
            <a:r>
              <a:rPr lang="en-US" sz="1800" dirty="0">
                <a:latin typeface="Arial" pitchFamily="34" charset="0"/>
                <a:cs typeface="Arial" pitchFamily="34" charset="0"/>
              </a:rPr>
              <a:t>) is added to the liquid medium for its solidification.</a:t>
            </a:r>
          </a:p>
        </p:txBody>
      </p:sp>
    </p:spTree>
    <p:extLst>
      <p:ext uri="{BB962C8B-B14F-4D97-AF65-F5344CB8AC3E}">
        <p14:creationId xmlns:p14="http://schemas.microsoft.com/office/powerpoint/2010/main" val="2876082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37" y="27500"/>
            <a:ext cx="9144000" cy="6555641"/>
          </a:xfrm>
          <a:prstGeom prst="rect">
            <a:avLst/>
          </a:prstGeom>
        </p:spPr>
        <p:txBody>
          <a:bodyPr wrap="square">
            <a:spAutoFit/>
          </a:bodyPr>
          <a:lstStyle/>
          <a:p>
            <a:r>
              <a:rPr lang="en-US" sz="2000" b="1" dirty="0">
                <a:solidFill>
                  <a:srgbClr val="00B050"/>
                </a:solidFill>
                <a:latin typeface="Arial" pitchFamily="34" charset="0"/>
                <a:cs typeface="Arial" pitchFamily="34" charset="0"/>
              </a:rPr>
              <a:t>2. Aseptic Conditions (Sterilization)</a:t>
            </a:r>
          </a:p>
          <a:p>
            <a:endParaRPr lang="en-US" sz="2000" b="1" dirty="0">
              <a:latin typeface="Arial" pitchFamily="34" charset="0"/>
              <a:cs typeface="Arial" pitchFamily="34" charset="0"/>
            </a:endParaRPr>
          </a:p>
          <a:p>
            <a:r>
              <a:rPr lang="en-US" sz="2000" dirty="0">
                <a:latin typeface="Arial" pitchFamily="34" charset="0"/>
                <a:cs typeface="Arial" pitchFamily="34" charset="0"/>
              </a:rPr>
              <a:t>Nutrient medium contains ample sugar which increases growth of microorganisms such as bacteria and fungi. </a:t>
            </a:r>
          </a:p>
          <a:p>
            <a:endParaRPr lang="en-US" sz="2000" dirty="0">
              <a:latin typeface="Arial" pitchFamily="34" charset="0"/>
              <a:cs typeface="Arial" pitchFamily="34" charset="0"/>
            </a:endParaRPr>
          </a:p>
          <a:p>
            <a:r>
              <a:rPr lang="en-US" sz="2000" dirty="0">
                <a:latin typeface="Arial" pitchFamily="34" charset="0"/>
                <a:cs typeface="Arial" pitchFamily="34" charset="0"/>
              </a:rPr>
              <a:t>These microbes compete with growing tissue and finally kill it. </a:t>
            </a:r>
          </a:p>
          <a:p>
            <a:endParaRPr lang="en-US" sz="2000" dirty="0">
              <a:latin typeface="Arial" pitchFamily="34" charset="0"/>
              <a:cs typeface="Arial" pitchFamily="34" charset="0"/>
            </a:endParaRPr>
          </a:p>
          <a:p>
            <a:r>
              <a:rPr lang="en-US" sz="2000" dirty="0">
                <a:latin typeface="Arial" pitchFamily="34" charset="0"/>
                <a:cs typeface="Arial" pitchFamily="34" charset="0"/>
              </a:rPr>
              <a:t>It is essential to maintain aseptic conditions of tissue culture. </a:t>
            </a:r>
          </a:p>
          <a:p>
            <a:endParaRPr lang="en-US" sz="2000" dirty="0">
              <a:latin typeface="Arial" pitchFamily="34" charset="0"/>
              <a:cs typeface="Arial" pitchFamily="34" charset="0"/>
            </a:endParaRPr>
          </a:p>
          <a:p>
            <a:r>
              <a:rPr lang="en-US" sz="2000" dirty="0">
                <a:latin typeface="Arial" pitchFamily="34" charset="0"/>
                <a:cs typeface="Arial" pitchFamily="34" charset="0"/>
              </a:rPr>
              <a:t>Thus sterilization means complete destruction or killing of microorganisms so that complete aseptic conditions are created for in vitro culturing.</a:t>
            </a:r>
          </a:p>
          <a:p>
            <a:endParaRPr lang="en-US" sz="2000" dirty="0">
              <a:latin typeface="Arial" pitchFamily="34" charset="0"/>
              <a:cs typeface="Arial" pitchFamily="34" charset="0"/>
            </a:endParaRPr>
          </a:p>
          <a:p>
            <a:endParaRPr lang="en-US" sz="2000" b="1" dirty="0">
              <a:latin typeface="Arial" pitchFamily="34" charset="0"/>
              <a:cs typeface="Arial" pitchFamily="34" charset="0"/>
            </a:endParaRPr>
          </a:p>
          <a:p>
            <a:r>
              <a:rPr lang="en-US" sz="2000" b="1" dirty="0">
                <a:solidFill>
                  <a:srgbClr val="00B0F0"/>
                </a:solidFill>
                <a:latin typeface="Arial" pitchFamily="34" charset="0"/>
                <a:cs typeface="Arial" pitchFamily="34" charset="0"/>
              </a:rPr>
              <a:t>3. Aeration of the Tissue: </a:t>
            </a:r>
          </a:p>
          <a:p>
            <a:endParaRPr lang="en-US" sz="2000" b="1" dirty="0">
              <a:latin typeface="Arial" pitchFamily="34" charset="0"/>
              <a:cs typeface="Arial" pitchFamily="34" charset="0"/>
            </a:endParaRPr>
          </a:p>
          <a:p>
            <a:r>
              <a:rPr lang="en-US" sz="2000" dirty="0">
                <a:latin typeface="Arial" pitchFamily="34" charset="0"/>
                <a:cs typeface="Arial" pitchFamily="34" charset="0"/>
              </a:rPr>
              <a:t>Proper aeration of the cultured tissue is also an important aspect of culture technique. </a:t>
            </a:r>
          </a:p>
          <a:p>
            <a:endParaRPr lang="en-US" sz="2000" dirty="0">
              <a:latin typeface="Arial" pitchFamily="34" charset="0"/>
              <a:cs typeface="Arial" pitchFamily="34" charset="0"/>
            </a:endParaRPr>
          </a:p>
          <a:p>
            <a:r>
              <a:rPr lang="en-US" sz="2000" dirty="0">
                <a:latin typeface="Arial" pitchFamily="34" charset="0"/>
                <a:cs typeface="Arial" pitchFamily="34" charset="0"/>
              </a:rPr>
              <a:t>It is achieved by occasionally stirring the medium by stirring or by automatic shaker.</a:t>
            </a: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2252537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08720"/>
            <a:ext cx="9036496" cy="3170099"/>
          </a:xfrm>
          <a:prstGeom prst="rect">
            <a:avLst/>
          </a:prstGeom>
        </p:spPr>
        <p:txBody>
          <a:bodyPr wrap="square">
            <a:spAutoFit/>
          </a:bodyPr>
          <a:lstStyle/>
          <a:p>
            <a:r>
              <a:rPr lang="en-US" sz="2000" b="1" dirty="0">
                <a:latin typeface="Arial" pitchFamily="34" charset="0"/>
                <a:cs typeface="Arial" pitchFamily="34" charset="0"/>
              </a:rPr>
              <a:t>Methods of Plant Tissue Culture: </a:t>
            </a:r>
          </a:p>
          <a:p>
            <a:endParaRPr lang="en-US" sz="2000" b="1" dirty="0">
              <a:latin typeface="Arial" pitchFamily="34" charset="0"/>
              <a:cs typeface="Arial" pitchFamily="34" charset="0"/>
            </a:endParaRPr>
          </a:p>
          <a:p>
            <a:r>
              <a:rPr lang="en-US" sz="2000" dirty="0">
                <a:latin typeface="Arial" pitchFamily="34" charset="0"/>
                <a:cs typeface="Arial" pitchFamily="34" charset="0"/>
              </a:rPr>
              <a:t>Plant tissue culture includes two major methods:</a:t>
            </a:r>
          </a:p>
          <a:p>
            <a:endParaRPr lang="en-US" sz="2000" dirty="0">
              <a:latin typeface="Arial" pitchFamily="34" charset="0"/>
              <a:cs typeface="Arial" pitchFamily="34" charset="0"/>
            </a:endParaRPr>
          </a:p>
          <a:p>
            <a:pPr marL="457200" indent="-457200">
              <a:buAutoNum type="alphaUcParenBoth"/>
            </a:pPr>
            <a:r>
              <a:rPr lang="en-US" sz="2000" dirty="0">
                <a:latin typeface="Arial" pitchFamily="34" charset="0"/>
                <a:cs typeface="Arial" pitchFamily="34" charset="0"/>
              </a:rPr>
              <a:t>Type of in vitro growth-callus and suspension cultures.</a:t>
            </a:r>
          </a:p>
          <a:p>
            <a:pPr marL="457200" indent="-457200">
              <a:buAutoNum type="alphaUcParenBoth"/>
            </a:pPr>
            <a:endParaRPr lang="en-US" sz="2000" dirty="0">
              <a:latin typeface="Arial" pitchFamily="34" charset="0"/>
              <a:cs typeface="Arial" pitchFamily="34" charset="0"/>
            </a:endParaRPr>
          </a:p>
          <a:p>
            <a:r>
              <a:rPr lang="en-US" sz="2000" dirty="0">
                <a:latin typeface="Arial" pitchFamily="34" charset="0"/>
                <a:cs typeface="Arial" pitchFamily="34" charset="0"/>
              </a:rPr>
              <a:t>(B) Type of explant— single cell culture, shoot and root cultures, somatic embryo culture, meristem culture, anther culture and haploid production, protoplast culture and somatic hybridization, embryo culture, ovule culture, ovary culture, etc.</a:t>
            </a:r>
          </a:p>
        </p:txBody>
      </p:sp>
    </p:spTree>
    <p:extLst>
      <p:ext uri="{BB962C8B-B14F-4D97-AF65-F5344CB8AC3E}">
        <p14:creationId xmlns:p14="http://schemas.microsoft.com/office/powerpoint/2010/main" val="3538359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17" y="22537"/>
            <a:ext cx="9144000" cy="3754874"/>
          </a:xfrm>
          <a:prstGeom prst="rect">
            <a:avLst/>
          </a:prstGeom>
        </p:spPr>
        <p:txBody>
          <a:bodyPr wrap="square">
            <a:spAutoFit/>
          </a:bodyPr>
          <a:lstStyle/>
          <a:p>
            <a:r>
              <a:rPr lang="en-US" sz="1700" b="1" dirty="0">
                <a:latin typeface="Arial" pitchFamily="34" charset="0"/>
                <a:cs typeface="Arial" pitchFamily="34" charset="0"/>
              </a:rPr>
              <a:t>Different methods of cell culture. </a:t>
            </a:r>
          </a:p>
          <a:p>
            <a:endParaRPr lang="en-US" sz="1700" b="1" dirty="0">
              <a:latin typeface="Arial" pitchFamily="34" charset="0"/>
              <a:cs typeface="Arial" pitchFamily="34" charset="0"/>
            </a:endParaRPr>
          </a:p>
          <a:p>
            <a:r>
              <a:rPr lang="en-US" sz="1700" b="1" dirty="0">
                <a:latin typeface="Arial" pitchFamily="34" charset="0"/>
                <a:cs typeface="Arial" pitchFamily="34" charset="0"/>
              </a:rPr>
              <a:t>Embryo culture. </a:t>
            </a:r>
            <a:r>
              <a:rPr lang="en-US" sz="1700" dirty="0">
                <a:latin typeface="Arial" pitchFamily="34" charset="0"/>
                <a:cs typeface="Arial" pitchFamily="34" charset="0"/>
              </a:rPr>
              <a:t>Cells from the embryo are grown on agar media and allowed to develop into plants. </a:t>
            </a:r>
          </a:p>
          <a:p>
            <a:endParaRPr lang="en-US" sz="1700" dirty="0">
              <a:latin typeface="Arial" pitchFamily="34" charset="0"/>
              <a:cs typeface="Arial" pitchFamily="34" charset="0"/>
            </a:endParaRPr>
          </a:p>
          <a:p>
            <a:r>
              <a:rPr lang="en-US" sz="1700" b="1" dirty="0">
                <a:latin typeface="Arial" pitchFamily="34" charset="0"/>
                <a:cs typeface="Arial" pitchFamily="34" charset="0"/>
              </a:rPr>
              <a:t>Organ culture. </a:t>
            </a:r>
            <a:r>
              <a:rPr lang="en-US" sz="1700" dirty="0">
                <a:latin typeface="Arial" pitchFamily="34" charset="0"/>
                <a:cs typeface="Arial" pitchFamily="34" charset="0"/>
              </a:rPr>
              <a:t>Some specialized tissues are able to regenerate the whole plant. For example, the meristem tip can be excised from a plant and used to generate a whole new plant. </a:t>
            </a:r>
          </a:p>
          <a:p>
            <a:endParaRPr lang="en-US" sz="1700" dirty="0">
              <a:latin typeface="Arial" pitchFamily="34" charset="0"/>
              <a:cs typeface="Arial" pitchFamily="34" charset="0"/>
            </a:endParaRPr>
          </a:p>
          <a:p>
            <a:r>
              <a:rPr lang="en-US" sz="1700" b="1" dirty="0">
                <a:latin typeface="Arial" pitchFamily="34" charset="0"/>
                <a:cs typeface="Arial" pitchFamily="34" charset="0"/>
              </a:rPr>
              <a:t>Callus culture </a:t>
            </a:r>
            <a:r>
              <a:rPr lang="en-US" sz="1700" dirty="0">
                <a:latin typeface="Arial" pitchFamily="34" charset="0"/>
                <a:cs typeface="Arial" pitchFamily="34" charset="0"/>
              </a:rPr>
              <a:t>results when specific tissues are excised from the adult plant and allowed to form a structure known as a callus. The callus can then be used to generate a new tissue. </a:t>
            </a:r>
          </a:p>
          <a:p>
            <a:endParaRPr lang="en-US" sz="1700" dirty="0">
              <a:latin typeface="Arial" pitchFamily="34" charset="0"/>
              <a:cs typeface="Arial" pitchFamily="34" charset="0"/>
            </a:endParaRPr>
          </a:p>
          <a:p>
            <a:r>
              <a:rPr lang="en-US" sz="1700" b="1" dirty="0">
                <a:latin typeface="Arial" pitchFamily="34" charset="0"/>
                <a:cs typeface="Arial" pitchFamily="34" charset="0"/>
              </a:rPr>
              <a:t>Plant cell culture </a:t>
            </a:r>
            <a:r>
              <a:rPr lang="en-US" sz="1700" dirty="0">
                <a:latin typeface="Arial" pitchFamily="34" charset="0"/>
                <a:cs typeface="Arial" pitchFamily="34" charset="0"/>
              </a:rPr>
              <a:t>involves the dissociation of cells into a single cell suspension from where new plants can be generated. </a:t>
            </a:r>
            <a:endParaRPr lang="th-TH" sz="1700" dirty="0">
              <a:latin typeface="Arial" pitchFamily="34" charset="0"/>
            </a:endParaRPr>
          </a:p>
        </p:txBody>
      </p:sp>
      <p:pic>
        <p:nvPicPr>
          <p:cNvPr id="3" name="Picture 2" descr="https://i1.wp.com/www.scq.ubc.ca/wp-content/uploads/2006/08/plant_cell_cultur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9111" y="3645024"/>
            <a:ext cx="6556543" cy="3178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115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8" y="31304"/>
            <a:ext cx="9152028" cy="5324535"/>
          </a:xfrm>
          <a:prstGeom prst="rect">
            <a:avLst/>
          </a:prstGeom>
        </p:spPr>
        <p:txBody>
          <a:bodyPr wrap="square">
            <a:spAutoFit/>
          </a:bodyPr>
          <a:lstStyle/>
          <a:p>
            <a:r>
              <a:rPr lang="en-US" sz="2000" b="1" dirty="0">
                <a:latin typeface="Arial" pitchFamily="34" charset="0"/>
                <a:cs typeface="Arial" pitchFamily="34" charset="0"/>
              </a:rPr>
              <a:t>Types of Plant Tissue Culture: </a:t>
            </a:r>
          </a:p>
          <a:p>
            <a:endParaRPr lang="en-US" sz="2000" b="1" dirty="0">
              <a:latin typeface="Arial" pitchFamily="34" charset="0"/>
              <a:cs typeface="Arial" pitchFamily="34" charset="0"/>
            </a:endParaRPr>
          </a:p>
          <a:p>
            <a:r>
              <a:rPr lang="en-US" sz="2000" b="1" dirty="0">
                <a:latin typeface="Arial" pitchFamily="34" charset="0"/>
                <a:cs typeface="Arial" pitchFamily="34" charset="0"/>
              </a:rPr>
              <a:t>Callus and Suspension Cultures: </a:t>
            </a:r>
          </a:p>
          <a:p>
            <a:r>
              <a:rPr lang="en-US" sz="2000" dirty="0">
                <a:latin typeface="Arial" pitchFamily="34" charset="0"/>
                <a:cs typeface="Arial" pitchFamily="34" charset="0"/>
              </a:rPr>
              <a:t>In callus culture, cell division in explant forms a callus. </a:t>
            </a:r>
          </a:p>
          <a:p>
            <a:r>
              <a:rPr lang="en-US" sz="2000" dirty="0">
                <a:latin typeface="Arial" pitchFamily="34" charset="0"/>
                <a:cs typeface="Arial" pitchFamily="34" charset="0"/>
              </a:rPr>
              <a:t>Callus is irregular unorganized and undifferentiated mass of actively dividing cells. </a:t>
            </a:r>
          </a:p>
          <a:p>
            <a:endParaRPr lang="en-US" sz="2000" dirty="0">
              <a:latin typeface="Arial" pitchFamily="34" charset="0"/>
              <a:cs typeface="Arial" pitchFamily="34" charset="0"/>
            </a:endParaRPr>
          </a:p>
          <a:p>
            <a:r>
              <a:rPr lang="en-US" sz="2000" dirty="0">
                <a:latin typeface="Arial" pitchFamily="34" charset="0"/>
                <a:cs typeface="Arial" pitchFamily="34" charset="0"/>
              </a:rPr>
              <a:t>Darkness and solid medium gelled by agar stimulates callus formation. </a:t>
            </a:r>
          </a:p>
          <a:p>
            <a:r>
              <a:rPr lang="en-US" sz="2000" dirty="0">
                <a:latin typeface="Arial" pitchFamily="34" charset="0"/>
                <a:cs typeface="Arial" pitchFamily="34" charset="0"/>
              </a:rPr>
              <a:t>The medium ordinarily contains the </a:t>
            </a:r>
            <a:r>
              <a:rPr lang="en-US" sz="2000" dirty="0" err="1">
                <a:latin typeface="Arial" pitchFamily="34" charset="0"/>
                <a:cs typeface="Arial" pitchFamily="34" charset="0"/>
              </a:rPr>
              <a:t>auxin</a:t>
            </a:r>
            <a:r>
              <a:rPr lang="en-US" sz="2000" dirty="0">
                <a:latin typeface="Arial" pitchFamily="34" charset="0"/>
                <a:cs typeface="Arial" pitchFamily="34" charset="0"/>
              </a:rPr>
              <a:t> and often a </a:t>
            </a:r>
            <a:r>
              <a:rPr lang="en-US" sz="2000" dirty="0" err="1">
                <a:latin typeface="Arial" pitchFamily="34" charset="0"/>
                <a:cs typeface="Arial" pitchFamily="34" charset="0"/>
              </a:rPr>
              <a:t>cytokinin</a:t>
            </a:r>
            <a:r>
              <a:rPr lang="en-US" sz="2000" dirty="0">
                <a:latin typeface="Arial" pitchFamily="34" charset="0"/>
                <a:cs typeface="Arial" pitchFamily="34" charset="0"/>
              </a:rPr>
              <a:t>. </a:t>
            </a:r>
          </a:p>
          <a:p>
            <a:r>
              <a:rPr lang="en-US" sz="2000" dirty="0">
                <a:latin typeface="Arial" pitchFamily="34" charset="0"/>
                <a:cs typeface="Arial" pitchFamily="34" charset="0"/>
              </a:rPr>
              <a:t>Both are growth regulators. This stimulates cell division in explant. </a:t>
            </a:r>
          </a:p>
          <a:p>
            <a:r>
              <a:rPr lang="en-US" sz="2000" dirty="0">
                <a:latin typeface="Arial" pitchFamily="34" charset="0"/>
                <a:cs typeface="Arial" pitchFamily="34" charset="0"/>
              </a:rPr>
              <a:t>Callus is obtained within 2-3 weeks.</a:t>
            </a:r>
          </a:p>
          <a:p>
            <a:endParaRPr lang="en-US" sz="2000" dirty="0">
              <a:latin typeface="Arial" pitchFamily="34" charset="0"/>
              <a:cs typeface="Arial" pitchFamily="34" charset="0"/>
            </a:endParaRPr>
          </a:p>
          <a:p>
            <a:r>
              <a:rPr lang="en-US" sz="2000" dirty="0">
                <a:latin typeface="Arial" pitchFamily="34" charset="0"/>
                <a:cs typeface="Arial" pitchFamily="34" charset="0"/>
              </a:rPr>
              <a:t>A suspension culture consists of single cells and small groups of cells suspended in a liquid medium. Usually, the medium contains the </a:t>
            </a:r>
            <a:r>
              <a:rPr lang="en-US" sz="2000" dirty="0" err="1">
                <a:latin typeface="Arial" pitchFamily="34" charset="0"/>
                <a:cs typeface="Arial" pitchFamily="34" charset="0"/>
              </a:rPr>
              <a:t>auxin</a:t>
            </a:r>
            <a:r>
              <a:rPr lang="en-US" sz="2000" dirty="0">
                <a:latin typeface="Arial" pitchFamily="34" charset="0"/>
                <a:cs typeface="Arial" pitchFamily="34" charset="0"/>
              </a:rPr>
              <a:t>. Suspension cultures must be constantly agitated at 100-250 rpm (revolutions per minute). </a:t>
            </a:r>
          </a:p>
          <a:p>
            <a:r>
              <a:rPr lang="en-US" sz="2000" dirty="0">
                <a:latin typeface="Arial" pitchFamily="34" charset="0"/>
                <a:cs typeface="Arial" pitchFamily="34" charset="0"/>
              </a:rPr>
              <a:t>Suspension cultures grow much faster than callus culture.</a:t>
            </a:r>
          </a:p>
        </p:txBody>
      </p:sp>
    </p:spTree>
    <p:extLst>
      <p:ext uri="{BB962C8B-B14F-4D97-AF65-F5344CB8AC3E}">
        <p14:creationId xmlns:p14="http://schemas.microsoft.com/office/powerpoint/2010/main" val="31205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34212"/>
            <a:ext cx="3069777" cy="3970318"/>
          </a:xfrm>
          <a:prstGeom prst="rect">
            <a:avLst/>
          </a:prstGeom>
        </p:spPr>
        <p:txBody>
          <a:bodyPr wrap="square">
            <a:spAutoFit/>
          </a:bodyPr>
          <a:lstStyle/>
          <a:p>
            <a:r>
              <a:rPr lang="en-US" sz="1800" b="1" dirty="0">
                <a:latin typeface="Arial" pitchFamily="34" charset="0"/>
                <a:cs typeface="Arial" pitchFamily="34" charset="0"/>
              </a:rPr>
              <a:t>Sub culturing: </a:t>
            </a:r>
          </a:p>
          <a:p>
            <a:endParaRPr lang="en-US" sz="1800" dirty="0">
              <a:latin typeface="Arial" pitchFamily="34" charset="0"/>
              <a:cs typeface="Arial" pitchFamily="34" charset="0"/>
            </a:endParaRPr>
          </a:p>
          <a:p>
            <a:r>
              <a:rPr lang="en-US" sz="1800" dirty="0">
                <a:latin typeface="Arial" pitchFamily="34" charset="0"/>
                <a:cs typeface="Arial" pitchFamily="34" charset="0"/>
              </a:rPr>
              <a:t>If tissue cultures are kept in the same culture vessel, they die in due course of time. </a:t>
            </a:r>
          </a:p>
          <a:p>
            <a:endParaRPr lang="en-US" sz="1800" dirty="0">
              <a:latin typeface="Arial" pitchFamily="34" charset="0"/>
              <a:cs typeface="Arial" pitchFamily="34" charset="0"/>
            </a:endParaRPr>
          </a:p>
          <a:p>
            <a:r>
              <a:rPr lang="en-US" sz="1800" dirty="0">
                <a:latin typeface="Arial" pitchFamily="34" charset="0"/>
                <a:cs typeface="Arial" pitchFamily="34" charset="0"/>
              </a:rPr>
              <a:t>Therefore, cells/tissues are regularly transferred into new culture vessels containing fresh media. This process is called sub culturing. </a:t>
            </a:r>
          </a:p>
          <a:p>
            <a:endParaRPr lang="en-US" sz="1800" dirty="0">
              <a:latin typeface="Arial" pitchFamily="34" charset="0"/>
              <a:cs typeface="Arial" pitchFamily="34" charset="0"/>
            </a:endParaRPr>
          </a:p>
        </p:txBody>
      </p:sp>
      <p:pic>
        <p:nvPicPr>
          <p:cNvPr id="3" name="Picture 2" descr="http://cdn.biologydiscussion.com/wp-content/uploads/2013/11/image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9777" y="332656"/>
            <a:ext cx="6090894" cy="380402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160" y="4509120"/>
            <a:ext cx="9128720" cy="1477328"/>
          </a:xfrm>
          <a:prstGeom prst="rect">
            <a:avLst/>
          </a:prstGeom>
        </p:spPr>
        <p:txBody>
          <a:bodyPr wrap="square">
            <a:spAutoFit/>
          </a:bodyPr>
          <a:lstStyle/>
          <a:p>
            <a:r>
              <a:rPr lang="en-US" sz="1800" dirty="0">
                <a:latin typeface="Arial" pitchFamily="34" charset="0"/>
                <a:cs typeface="Arial" pitchFamily="34" charset="0"/>
              </a:rPr>
              <a:t>It is important to note that during subculture; only a part of the culture from a vessel is transferred into the new culture vessel.</a:t>
            </a:r>
          </a:p>
          <a:p>
            <a:endParaRPr lang="en-US" sz="1800" dirty="0">
              <a:latin typeface="Arial" pitchFamily="34" charset="0"/>
              <a:cs typeface="Arial" pitchFamily="34" charset="0"/>
            </a:endParaRPr>
          </a:p>
          <a:p>
            <a:r>
              <a:rPr lang="en-US" sz="1800" dirty="0">
                <a:latin typeface="Arial" pitchFamily="34" charset="0"/>
                <a:cs typeface="Arial" pitchFamily="34" charset="0"/>
              </a:rPr>
              <a:t>The callus and suspension cultures may be used to achieve cell biomass production, regeneration of plantlets, production of transgenic plants and isolation of protoplasts.</a:t>
            </a:r>
          </a:p>
        </p:txBody>
      </p:sp>
    </p:spTree>
    <p:extLst>
      <p:ext uri="{BB962C8B-B14F-4D97-AF65-F5344CB8AC3E}">
        <p14:creationId xmlns:p14="http://schemas.microsoft.com/office/powerpoint/2010/main" val="211820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LANT TISSUE CULTURE TECHNIQUES">
            <a:hlinkClick r:id="rId2" tooltip="PLANT TISSUE CULTURE TECHNIQUES"/>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841" y="487723"/>
            <a:ext cx="3498968" cy="26242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979712" y="116632"/>
            <a:ext cx="5184576" cy="400110"/>
          </a:xfrm>
          <a:prstGeom prst="rect">
            <a:avLst/>
          </a:prstGeom>
        </p:spPr>
        <p:txBody>
          <a:bodyPr wrap="square">
            <a:spAutoFit/>
          </a:bodyPr>
          <a:lstStyle/>
          <a:p>
            <a:r>
              <a:rPr lang="en-US" sz="2000" b="1" dirty="0">
                <a:latin typeface="Arial" pitchFamily="34" charset="0"/>
                <a:cs typeface="Arial" pitchFamily="34" charset="0"/>
              </a:rPr>
              <a:t>PLANT TISSUE CULTURE TECHNIQUES</a:t>
            </a:r>
            <a:endParaRPr lang="th-TH" sz="2000" dirty="0">
              <a:latin typeface="Arial" pitchFamily="34" charset="0"/>
            </a:endParaRPr>
          </a:p>
        </p:txBody>
      </p:sp>
      <p:pic>
        <p:nvPicPr>
          <p:cNvPr id="1028" name="Picture 4" descr="PLANT TISSUE CULTURE TECHNIQU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0491" y="504879"/>
            <a:ext cx="3506226" cy="26242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52841" y="3284984"/>
            <a:ext cx="7573876" cy="1631216"/>
          </a:xfrm>
          <a:prstGeom prst="rect">
            <a:avLst/>
          </a:prstGeom>
        </p:spPr>
        <p:txBody>
          <a:bodyPr wrap="square">
            <a:spAutoFit/>
          </a:bodyPr>
          <a:lstStyle/>
          <a:p>
            <a:r>
              <a:rPr lang="en-US" sz="2000" b="1" dirty="0">
                <a:latin typeface="Arial" pitchFamily="34" charset="0"/>
                <a:cs typeface="Arial" pitchFamily="34" charset="0"/>
              </a:rPr>
              <a:t>Tissue culture</a:t>
            </a:r>
            <a:r>
              <a:rPr lang="en-US" sz="2000" dirty="0">
                <a:latin typeface="Arial" pitchFamily="34" charset="0"/>
                <a:cs typeface="Arial" pitchFamily="34" charset="0"/>
              </a:rPr>
              <a:t> is a biological method of </a:t>
            </a:r>
            <a:r>
              <a:rPr lang="en-US" sz="2000" b="1" dirty="0">
                <a:latin typeface="Arial" pitchFamily="34" charset="0"/>
                <a:cs typeface="Arial" pitchFamily="34" charset="0"/>
              </a:rPr>
              <a:t>asexual propagation</a:t>
            </a:r>
            <a:r>
              <a:rPr lang="en-US" sz="2000" dirty="0">
                <a:latin typeface="Arial" pitchFamily="34" charset="0"/>
                <a:cs typeface="Arial" pitchFamily="34" charset="0"/>
              </a:rPr>
              <a:t> where a very small piece of tissue (shoot apex, leaf section, or even an individual cell) is excised (which is known as </a:t>
            </a:r>
            <a:r>
              <a:rPr lang="en-US" sz="2000" b="1" dirty="0">
                <a:latin typeface="Arial" pitchFamily="34" charset="0"/>
                <a:cs typeface="Arial" pitchFamily="34" charset="0"/>
              </a:rPr>
              <a:t>Explants</a:t>
            </a:r>
            <a:r>
              <a:rPr lang="en-US" sz="2000" dirty="0">
                <a:latin typeface="Arial" pitchFamily="34" charset="0"/>
                <a:cs typeface="Arial" pitchFamily="34" charset="0"/>
              </a:rPr>
              <a:t>) and placed in sterile /aseptic culture in a test tube/petri dish/tissue culture container containing a special </a:t>
            </a:r>
            <a:r>
              <a:rPr lang="en-US" sz="2000" b="1" dirty="0">
                <a:latin typeface="Arial" pitchFamily="34" charset="0"/>
                <a:cs typeface="Arial" pitchFamily="34" charset="0"/>
              </a:rPr>
              <a:t>culture media</a:t>
            </a:r>
            <a:r>
              <a:rPr lang="en-US" sz="2000" dirty="0">
                <a:latin typeface="Arial" pitchFamily="34" charset="0"/>
                <a:cs typeface="Arial" pitchFamily="34" charset="0"/>
              </a:rPr>
              <a:t>.</a:t>
            </a:r>
            <a:endParaRPr lang="th-TH" sz="2000" dirty="0">
              <a:latin typeface="Arial" pitchFamily="34" charset="0"/>
            </a:endParaRPr>
          </a:p>
        </p:txBody>
      </p:sp>
      <p:pic>
        <p:nvPicPr>
          <p:cNvPr id="6" name="Picture 4" descr="image of tissue culture - Sundew  - JPG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501900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pic of tissue culture - Tissue culture plant from cultured cells in shade light - JPG "/>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064" y="5068097"/>
            <a:ext cx="2559587" cy="1693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952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135"/>
            <a:ext cx="9144000" cy="6647974"/>
          </a:xfrm>
          <a:prstGeom prst="rect">
            <a:avLst/>
          </a:prstGeom>
        </p:spPr>
        <p:txBody>
          <a:bodyPr wrap="square">
            <a:spAutoFit/>
          </a:bodyPr>
          <a:lstStyle/>
          <a:p>
            <a:r>
              <a:rPr lang="en-US" sz="2000" b="1" dirty="0">
                <a:latin typeface="Arial" pitchFamily="34" charset="0"/>
                <a:cs typeface="Arial" pitchFamily="34" charset="0"/>
              </a:rPr>
              <a:t>Some Hormones used in Plant Tissue Culture:</a:t>
            </a:r>
          </a:p>
          <a:p>
            <a:r>
              <a:rPr lang="en-US" sz="1700" b="1" dirty="0">
                <a:latin typeface="Arial" pitchFamily="34" charset="0"/>
                <a:cs typeface="Arial" pitchFamily="34" charset="0"/>
              </a:rPr>
              <a:t> </a:t>
            </a:r>
            <a:endParaRPr lang="en-US" sz="1700" dirty="0">
              <a:latin typeface="Arial" pitchFamily="34" charset="0"/>
              <a:cs typeface="Arial" pitchFamily="34" charset="0"/>
            </a:endParaRPr>
          </a:p>
          <a:p>
            <a:pPr marL="342900" indent="-342900">
              <a:buAutoNum type="arabicPeriod"/>
            </a:pPr>
            <a:r>
              <a:rPr lang="en-US" sz="1700" b="1" dirty="0" err="1">
                <a:latin typeface="Arial" pitchFamily="34" charset="0"/>
                <a:cs typeface="Arial" pitchFamily="34" charset="0"/>
              </a:rPr>
              <a:t>Auxins</a:t>
            </a:r>
            <a:r>
              <a:rPr lang="en-US" sz="1700" b="1" dirty="0">
                <a:latin typeface="Arial" pitchFamily="34" charset="0"/>
                <a:cs typeface="Arial" pitchFamily="34" charset="0"/>
              </a:rPr>
              <a:t> </a:t>
            </a:r>
            <a:r>
              <a:rPr lang="en-US" sz="1700" b="1" dirty="0" err="1">
                <a:latin typeface="Arial" pitchFamily="34" charset="0"/>
                <a:cs typeface="Arial" pitchFamily="34" charset="0"/>
              </a:rPr>
              <a:t>neoline</a:t>
            </a:r>
            <a:r>
              <a:rPr lang="en-US" sz="1700" b="1" dirty="0">
                <a:latin typeface="Arial" pitchFamily="34" charset="0"/>
                <a:cs typeface="Arial" pitchFamily="34" charset="0"/>
              </a:rPr>
              <a:t> </a:t>
            </a:r>
            <a:r>
              <a:rPr lang="en-US" sz="1700" dirty="0">
                <a:latin typeface="Arial" pitchFamily="34" charset="0"/>
                <a:cs typeface="Arial" pitchFamily="34" charset="0"/>
              </a:rPr>
              <a:t>(Indole-3-acetic acid, Indole-3-butyric acid, Potassium Salt— Naph­thalene acetic acid 2, 4-Dichlorophenoxyacetic acid p-</a:t>
            </a:r>
            <a:r>
              <a:rPr lang="en-US" sz="1700" dirty="0" err="1">
                <a:latin typeface="Arial" pitchFamily="34" charset="0"/>
                <a:cs typeface="Arial" pitchFamily="34" charset="0"/>
              </a:rPr>
              <a:t>Chloro</a:t>
            </a:r>
            <a:r>
              <a:rPr lang="en-US" sz="1700" dirty="0">
                <a:latin typeface="Arial" pitchFamily="34" charset="0"/>
                <a:cs typeface="Arial" pitchFamily="34" charset="0"/>
              </a:rPr>
              <a:t>-</a:t>
            </a:r>
            <a:r>
              <a:rPr lang="en-US" sz="1700" dirty="0" err="1">
                <a:latin typeface="Arial" pitchFamily="34" charset="0"/>
                <a:cs typeface="Arial" pitchFamily="34" charset="0"/>
              </a:rPr>
              <a:t>phenoxy</a:t>
            </a:r>
            <a:r>
              <a:rPr lang="en-US" sz="1700" dirty="0">
                <a:latin typeface="Arial" pitchFamily="34" charset="0"/>
                <a:cs typeface="Arial" pitchFamily="34" charset="0"/>
              </a:rPr>
              <a:t> acetic acid).</a:t>
            </a:r>
          </a:p>
          <a:p>
            <a:endParaRPr lang="en-US" sz="1700" dirty="0">
              <a:latin typeface="Arial" pitchFamily="34" charset="0"/>
              <a:cs typeface="Arial" pitchFamily="34" charset="0"/>
            </a:endParaRPr>
          </a:p>
          <a:p>
            <a:r>
              <a:rPr lang="en-US" sz="1700" b="1" dirty="0">
                <a:latin typeface="Arial" pitchFamily="34" charset="0"/>
                <a:cs typeface="Arial" pitchFamily="34" charset="0"/>
              </a:rPr>
              <a:t>2. </a:t>
            </a:r>
            <a:r>
              <a:rPr lang="en-US" sz="1700" b="1" dirty="0" err="1">
                <a:latin typeface="Arial" pitchFamily="34" charset="0"/>
                <a:cs typeface="Arial" pitchFamily="34" charset="0"/>
              </a:rPr>
              <a:t>Cytokinins</a:t>
            </a:r>
            <a:r>
              <a:rPr lang="en-US" sz="1700" b="1" dirty="0">
                <a:latin typeface="Arial" pitchFamily="34" charset="0"/>
                <a:cs typeface="Arial" pitchFamily="34" charset="0"/>
              </a:rPr>
              <a:t> </a:t>
            </a:r>
            <a:r>
              <a:rPr lang="en-US" sz="1700" dirty="0">
                <a:latin typeface="Arial" pitchFamily="34" charset="0"/>
                <a:cs typeface="Arial" pitchFamily="34" charset="0"/>
              </a:rPr>
              <a:t>(6-Benzylaminopurine, 6-Dimethylallylaminopurine (2ip), Kinetin)</a:t>
            </a:r>
          </a:p>
          <a:p>
            <a:r>
              <a:rPr lang="en-US" sz="1700" dirty="0"/>
              <a:t>one of the major regulators of plant cell proliferation and differentiation. Some of the processes in which the plant growth factors </a:t>
            </a:r>
            <a:r>
              <a:rPr lang="en-US" sz="1700" dirty="0" err="1"/>
              <a:t>cytokinins</a:t>
            </a:r>
            <a:r>
              <a:rPr lang="en-US" sz="1700" dirty="0"/>
              <a:t> are involved are: Cell proliferation, Cell Differentiation, Nutritional signal transduction, Delay of senescence, and Controlling the balance of roots and shoot.</a:t>
            </a:r>
          </a:p>
          <a:p>
            <a:endParaRPr lang="en-US" sz="1700" dirty="0">
              <a:latin typeface="Arial" pitchFamily="34" charset="0"/>
              <a:cs typeface="Arial" pitchFamily="34" charset="0"/>
            </a:endParaRPr>
          </a:p>
          <a:p>
            <a:r>
              <a:rPr lang="en-US" sz="1700" b="1" dirty="0">
                <a:latin typeface="Arial" pitchFamily="34" charset="0"/>
                <a:cs typeface="Arial" pitchFamily="34" charset="0"/>
              </a:rPr>
              <a:t>3. Gibberellins</a:t>
            </a:r>
            <a:r>
              <a:rPr lang="en-US" sz="1700" dirty="0">
                <a:latin typeface="Arial" pitchFamily="34" charset="0"/>
                <a:cs typeface="Arial" pitchFamily="34" charset="0"/>
              </a:rPr>
              <a:t> (</a:t>
            </a:r>
            <a:r>
              <a:rPr lang="en-US" sz="1700" dirty="0" err="1">
                <a:latin typeface="Arial" pitchFamily="34" charset="0"/>
                <a:cs typeface="Arial" pitchFamily="34" charset="0"/>
              </a:rPr>
              <a:t>Gibberellic</a:t>
            </a:r>
            <a:r>
              <a:rPr lang="en-US" sz="1700" dirty="0">
                <a:latin typeface="Arial" pitchFamily="34" charset="0"/>
                <a:cs typeface="Arial" pitchFamily="34" charset="0"/>
              </a:rPr>
              <a:t> Acid)</a:t>
            </a:r>
            <a:r>
              <a:rPr lang="en-US" sz="1700" dirty="0"/>
              <a:t> </a:t>
            </a:r>
          </a:p>
          <a:p>
            <a:r>
              <a:rPr lang="en-US" sz="1700" dirty="0"/>
              <a:t>Gibberellins (GAs) are plant hormones that are essential for many developmental processes in plants, including seed germination, stem elongation, leaf expansion, </a:t>
            </a:r>
            <a:r>
              <a:rPr lang="en-US" sz="1700" dirty="0" err="1"/>
              <a:t>trichome</a:t>
            </a:r>
            <a:r>
              <a:rPr lang="en-US" sz="1700" dirty="0"/>
              <a:t> development, pollen maturation and the induction of flowering</a:t>
            </a:r>
            <a:endParaRPr lang="en-US" sz="1700" dirty="0">
              <a:latin typeface="Arial" pitchFamily="34" charset="0"/>
              <a:cs typeface="Arial" pitchFamily="34" charset="0"/>
            </a:endParaRPr>
          </a:p>
          <a:p>
            <a:endParaRPr lang="en-US" sz="1700" dirty="0">
              <a:latin typeface="Arial" pitchFamily="34" charset="0"/>
              <a:cs typeface="Arial" pitchFamily="34" charset="0"/>
            </a:endParaRPr>
          </a:p>
          <a:p>
            <a:r>
              <a:rPr lang="en-US" sz="1700" b="1" dirty="0">
                <a:latin typeface="Arial" pitchFamily="34" charset="0"/>
                <a:cs typeface="Arial" pitchFamily="34" charset="0"/>
              </a:rPr>
              <a:t>4. </a:t>
            </a:r>
            <a:r>
              <a:rPr lang="en-US" sz="1700" b="1" dirty="0" err="1">
                <a:latin typeface="Arial" pitchFamily="34" charset="0"/>
                <a:cs typeface="Arial" pitchFamily="34" charset="0"/>
              </a:rPr>
              <a:t>Abscisic</a:t>
            </a:r>
            <a:r>
              <a:rPr lang="en-US" sz="1700" b="1" dirty="0">
                <a:latin typeface="Arial" pitchFamily="34" charset="0"/>
                <a:cs typeface="Arial" pitchFamily="34" charset="0"/>
              </a:rPr>
              <a:t> Acid </a:t>
            </a:r>
            <a:r>
              <a:rPr lang="en-US" sz="1700" dirty="0">
                <a:latin typeface="Arial" pitchFamily="34" charset="0"/>
                <a:cs typeface="Arial" pitchFamily="34" charset="0"/>
              </a:rPr>
              <a:t>(ABA) (</a:t>
            </a:r>
            <a:r>
              <a:rPr lang="en-US" sz="1700" dirty="0" err="1">
                <a:latin typeface="Arial" pitchFamily="34" charset="0"/>
                <a:cs typeface="Arial" pitchFamily="34" charset="0"/>
              </a:rPr>
              <a:t>Abscisic</a:t>
            </a:r>
            <a:r>
              <a:rPr lang="en-US" sz="1700" dirty="0">
                <a:latin typeface="Arial" pitchFamily="34" charset="0"/>
                <a:cs typeface="Arial" pitchFamily="34" charset="0"/>
              </a:rPr>
              <a:t> Acid)</a:t>
            </a:r>
            <a:r>
              <a:rPr lang="en-US" sz="1700" dirty="0"/>
              <a:t> </a:t>
            </a:r>
          </a:p>
          <a:p>
            <a:r>
              <a:rPr lang="en-US" sz="1700" dirty="0"/>
              <a:t>A plant hormone that functions in many plant developmental processes, including bud dormancy, inhibition of seed germination, and plant stress tolerance.</a:t>
            </a:r>
            <a:endParaRPr lang="en-US" sz="1700" dirty="0">
              <a:latin typeface="Arial" pitchFamily="34" charset="0"/>
              <a:cs typeface="Arial" pitchFamily="34" charset="0"/>
            </a:endParaRPr>
          </a:p>
          <a:p>
            <a:endParaRPr lang="en-US" sz="1700" dirty="0">
              <a:latin typeface="Arial" pitchFamily="34" charset="0"/>
              <a:cs typeface="Arial" pitchFamily="34" charset="0"/>
            </a:endParaRPr>
          </a:p>
          <a:p>
            <a:r>
              <a:rPr lang="en-US" sz="1700" b="1" dirty="0">
                <a:latin typeface="Arial" pitchFamily="34" charset="0"/>
                <a:cs typeface="Arial" pitchFamily="34" charset="0"/>
              </a:rPr>
              <a:t>5. Polyamines </a:t>
            </a:r>
            <a:r>
              <a:rPr lang="en-US" sz="1700" dirty="0">
                <a:latin typeface="Arial" pitchFamily="34" charset="0"/>
                <a:cs typeface="Arial" pitchFamily="34" charset="0"/>
              </a:rPr>
              <a:t>(</a:t>
            </a:r>
            <a:r>
              <a:rPr lang="en-US" sz="1700" dirty="0" err="1">
                <a:latin typeface="Arial" pitchFamily="34" charset="0"/>
                <a:cs typeface="Arial" pitchFamily="34" charset="0"/>
              </a:rPr>
              <a:t>Putrescine</a:t>
            </a:r>
            <a:r>
              <a:rPr lang="en-US" sz="1700" dirty="0">
                <a:latin typeface="Arial" pitchFamily="34" charset="0"/>
                <a:cs typeface="Arial" pitchFamily="34" charset="0"/>
              </a:rPr>
              <a:t>, </a:t>
            </a:r>
            <a:r>
              <a:rPr lang="en-US" sz="1700" dirty="0" err="1">
                <a:latin typeface="Arial" pitchFamily="34" charset="0"/>
                <a:cs typeface="Arial" pitchFamily="34" charset="0"/>
              </a:rPr>
              <a:t>Spermidine</a:t>
            </a:r>
            <a:r>
              <a:rPr lang="en-US" sz="1700" dirty="0">
                <a:latin typeface="Arial" pitchFamily="34" charset="0"/>
                <a:cs typeface="Arial" pitchFamily="34" charset="0"/>
              </a:rPr>
              <a:t>)</a:t>
            </a:r>
            <a:r>
              <a:rPr lang="en-US" sz="1700" dirty="0"/>
              <a:t> </a:t>
            </a:r>
          </a:p>
          <a:p>
            <a:r>
              <a:rPr lang="en-US" sz="1700" dirty="0"/>
              <a:t>Polyamines (PAs) in plant growth and developmental processes. </a:t>
            </a:r>
          </a:p>
          <a:p>
            <a:r>
              <a:rPr lang="en-US" sz="1700" dirty="0"/>
              <a:t>The PAs, </a:t>
            </a:r>
            <a:r>
              <a:rPr lang="en-US" sz="1700" dirty="0" err="1"/>
              <a:t>putrescine</a:t>
            </a:r>
            <a:r>
              <a:rPr lang="en-US" sz="1700" dirty="0"/>
              <a:t>, </a:t>
            </a:r>
            <a:r>
              <a:rPr lang="en-US" sz="1700" dirty="0" err="1"/>
              <a:t>spermidine</a:t>
            </a:r>
            <a:r>
              <a:rPr lang="en-US" sz="1700" dirty="0"/>
              <a:t> and </a:t>
            </a:r>
            <a:r>
              <a:rPr lang="en-US" sz="1700" dirty="0" err="1"/>
              <a:t>spermine</a:t>
            </a:r>
            <a:r>
              <a:rPr lang="en-US" sz="1700" dirty="0"/>
              <a:t> are low molecular weight </a:t>
            </a:r>
            <a:r>
              <a:rPr lang="en-US" sz="1700" dirty="0" err="1"/>
              <a:t>cations</a:t>
            </a:r>
            <a:r>
              <a:rPr lang="en-US" sz="1700" dirty="0"/>
              <a:t> present in all living organisms. PAs and their biosynthetic enzymes have been implicated in a wide range of metabolic processes in plants, ranging from cell division and organogenesis to protection against stress.</a:t>
            </a:r>
            <a:endParaRPr lang="en-US" sz="1700" dirty="0">
              <a:latin typeface="Arial" pitchFamily="34" charset="0"/>
              <a:cs typeface="Arial" pitchFamily="34" charset="0"/>
            </a:endParaRPr>
          </a:p>
          <a:p>
            <a:endParaRPr lang="en-US" sz="1800" dirty="0">
              <a:latin typeface="Arial" pitchFamily="34" charset="0"/>
              <a:cs typeface="Arial" pitchFamily="34" charset="0"/>
            </a:endParaRPr>
          </a:p>
        </p:txBody>
      </p:sp>
    </p:spTree>
    <p:extLst>
      <p:ext uri="{BB962C8B-B14F-4D97-AF65-F5344CB8AC3E}">
        <p14:creationId xmlns:p14="http://schemas.microsoft.com/office/powerpoint/2010/main" val="838347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4" y="260648"/>
            <a:ext cx="9144000" cy="3693319"/>
          </a:xfrm>
          <a:prstGeom prst="rect">
            <a:avLst/>
          </a:prstGeom>
        </p:spPr>
        <p:txBody>
          <a:bodyPr wrap="square">
            <a:spAutoFit/>
          </a:bodyPr>
          <a:lstStyle/>
          <a:p>
            <a:r>
              <a:rPr lang="en-US" sz="1800" dirty="0">
                <a:latin typeface="Arial" pitchFamily="34" charset="0"/>
                <a:cs typeface="Arial" pitchFamily="34" charset="0"/>
              </a:rPr>
              <a:t>A hormone is any chemical produced in one part of the body that has a target elsewhere in the body. </a:t>
            </a:r>
          </a:p>
          <a:p>
            <a:endParaRPr lang="en-US" sz="1800" dirty="0">
              <a:latin typeface="Arial" pitchFamily="34" charset="0"/>
              <a:cs typeface="Arial" pitchFamily="34" charset="0"/>
            </a:endParaRPr>
          </a:p>
          <a:p>
            <a:r>
              <a:rPr lang="en-US" sz="1800" dirty="0">
                <a:latin typeface="Arial" pitchFamily="34" charset="0"/>
                <a:cs typeface="Arial" pitchFamily="34" charset="0"/>
              </a:rPr>
              <a:t>Hormones and enzymes serve as control chemicals in multicellular organisms. </a:t>
            </a:r>
          </a:p>
          <a:p>
            <a:endParaRPr lang="en-US" sz="1800" dirty="0">
              <a:latin typeface="Arial" pitchFamily="34" charset="0"/>
              <a:cs typeface="Arial" pitchFamily="34" charset="0"/>
            </a:endParaRPr>
          </a:p>
          <a:p>
            <a:r>
              <a:rPr lang="en-US" sz="1800" dirty="0">
                <a:latin typeface="Arial" pitchFamily="34" charset="0"/>
                <a:cs typeface="Arial" pitchFamily="34" charset="0"/>
              </a:rPr>
              <a:t>One important aspect of this is the obtaining of food and/or nutrients</a:t>
            </a:r>
          </a:p>
          <a:p>
            <a:endParaRPr lang="en-US" sz="1800" dirty="0">
              <a:latin typeface="Arial" pitchFamily="34" charset="0"/>
              <a:cs typeface="Arial" pitchFamily="34" charset="0"/>
            </a:endParaRPr>
          </a:p>
          <a:p>
            <a:r>
              <a:rPr lang="en-US" sz="1800" b="1" dirty="0">
                <a:latin typeface="Arial" pitchFamily="34" charset="0"/>
                <a:cs typeface="Arial" pitchFamily="34" charset="0"/>
              </a:rPr>
              <a:t>Plants have five classes of hormones. </a:t>
            </a:r>
            <a:r>
              <a:rPr lang="en-US" sz="1800" dirty="0">
                <a:latin typeface="Arial" pitchFamily="34" charset="0"/>
                <a:cs typeface="Arial" pitchFamily="34" charset="0"/>
              </a:rPr>
              <a:t>Animals, especially chordates, have a much larger number. </a:t>
            </a:r>
          </a:p>
          <a:p>
            <a:endParaRPr lang="en-US" sz="1800" dirty="0">
              <a:latin typeface="Arial" pitchFamily="34" charset="0"/>
              <a:cs typeface="Arial" pitchFamily="34" charset="0"/>
            </a:endParaRPr>
          </a:p>
          <a:p>
            <a:endParaRPr lang="en-US" sz="1800" dirty="0">
              <a:latin typeface="Arial" pitchFamily="34" charset="0"/>
              <a:cs typeface="Arial" pitchFamily="34" charset="0"/>
            </a:endParaRPr>
          </a:p>
          <a:p>
            <a:endParaRPr lang="en-US" sz="1800" dirty="0">
              <a:latin typeface="Arial" pitchFamily="34" charset="0"/>
              <a:cs typeface="Arial" pitchFamily="34" charset="0"/>
            </a:endParaRPr>
          </a:p>
          <a:p>
            <a:endParaRPr lang="en-US" sz="1800" dirty="0">
              <a:latin typeface="Arial" pitchFamily="34" charset="0"/>
              <a:cs typeface="Arial" pitchFamily="34" charset="0"/>
            </a:endParaRPr>
          </a:p>
        </p:txBody>
      </p:sp>
    </p:spTree>
    <p:extLst>
      <p:ext uri="{BB962C8B-B14F-4D97-AF65-F5344CB8AC3E}">
        <p14:creationId xmlns:p14="http://schemas.microsoft.com/office/powerpoint/2010/main" val="91371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001"/>
            <a:ext cx="9172778" cy="6601807"/>
          </a:xfrm>
          <a:prstGeom prst="rect">
            <a:avLst/>
          </a:prstGeom>
        </p:spPr>
        <p:txBody>
          <a:bodyPr wrap="square">
            <a:spAutoFit/>
          </a:bodyPr>
          <a:lstStyle/>
          <a:p>
            <a:r>
              <a:rPr lang="en-US" sz="1800" b="1" dirty="0"/>
              <a:t>Five major types of plant hormones: </a:t>
            </a:r>
            <a:r>
              <a:rPr lang="en-US" sz="1800" b="1" dirty="0" err="1"/>
              <a:t>auxin</a:t>
            </a:r>
            <a:r>
              <a:rPr lang="en-US" sz="1800" b="1" dirty="0"/>
              <a:t>, gibberellin, </a:t>
            </a:r>
            <a:r>
              <a:rPr lang="en-US" sz="1800" b="1" dirty="0" err="1"/>
              <a:t>cytokinin</a:t>
            </a:r>
            <a:r>
              <a:rPr lang="en-US" sz="1800" b="1" dirty="0"/>
              <a:t>, ethylene, and </a:t>
            </a:r>
            <a:r>
              <a:rPr lang="en-US" sz="1800" b="1" dirty="0" err="1"/>
              <a:t>abscisic</a:t>
            </a:r>
            <a:r>
              <a:rPr lang="en-US" sz="1800" b="1" dirty="0"/>
              <a:t> acid. These hormones can work together or independently to influence plant growth.</a:t>
            </a:r>
            <a:endParaRPr lang="en-US" sz="1800" b="1" dirty="0">
              <a:latin typeface="Arial" pitchFamily="34" charset="0"/>
              <a:cs typeface="Arial" pitchFamily="34" charset="0"/>
            </a:endParaRPr>
          </a:p>
          <a:p>
            <a:pPr>
              <a:lnSpc>
                <a:spcPct val="150000"/>
              </a:lnSpc>
            </a:pPr>
            <a:r>
              <a:rPr lang="en-US" sz="1800" dirty="0">
                <a:latin typeface="Arial" pitchFamily="34" charset="0"/>
                <a:cs typeface="Arial" pitchFamily="34" charset="0"/>
              </a:rPr>
              <a:t>1. </a:t>
            </a:r>
            <a:r>
              <a:rPr lang="en-US" sz="1800" b="1" dirty="0" err="1">
                <a:latin typeface="Arial" pitchFamily="34" charset="0"/>
                <a:cs typeface="Arial" pitchFamily="34" charset="0"/>
              </a:rPr>
              <a:t>Auxins</a:t>
            </a:r>
            <a:r>
              <a:rPr lang="en-US" sz="1800" dirty="0">
                <a:latin typeface="Arial" pitchFamily="34" charset="0"/>
                <a:cs typeface="Arial" pitchFamily="34" charset="0"/>
              </a:rPr>
              <a:t> </a:t>
            </a:r>
            <a:r>
              <a:rPr lang="en-US" sz="1600" dirty="0">
                <a:latin typeface="Arial" pitchFamily="34" charset="0"/>
                <a:cs typeface="Arial" pitchFamily="34" charset="0"/>
              </a:rPr>
              <a:t>promote stem elongation, inhibit growth of lateral buds (maintains apical dominance). </a:t>
            </a:r>
          </a:p>
          <a:p>
            <a:pPr marL="285750" indent="-285750">
              <a:lnSpc>
                <a:spcPct val="150000"/>
              </a:lnSpc>
              <a:buFont typeface="Arial" pitchFamily="34" charset="0"/>
              <a:buChar char="•"/>
            </a:pPr>
            <a:r>
              <a:rPr lang="en-US" sz="1600" dirty="0">
                <a:latin typeface="Arial" pitchFamily="34" charset="0"/>
                <a:cs typeface="Arial" pitchFamily="34" charset="0"/>
              </a:rPr>
              <a:t>They are produced in the stem, buds, and root tips.</a:t>
            </a:r>
          </a:p>
          <a:p>
            <a:pPr marL="285750" indent="-285750">
              <a:lnSpc>
                <a:spcPct val="150000"/>
              </a:lnSpc>
              <a:buFont typeface="Arial" pitchFamily="34" charset="0"/>
              <a:buChar char="•"/>
            </a:pPr>
            <a:r>
              <a:rPr lang="en-US" sz="1600" dirty="0">
                <a:latin typeface="Arial" pitchFamily="34" charset="0"/>
                <a:cs typeface="Arial" pitchFamily="34" charset="0"/>
              </a:rPr>
              <a:t> </a:t>
            </a:r>
            <a:r>
              <a:rPr lang="en-US" sz="1600" dirty="0" err="1">
                <a:latin typeface="Arial" pitchFamily="34" charset="0"/>
                <a:cs typeface="Arial" pitchFamily="34" charset="0"/>
              </a:rPr>
              <a:t>Auxin</a:t>
            </a:r>
            <a:r>
              <a:rPr lang="en-US" sz="1600" dirty="0">
                <a:latin typeface="Arial" pitchFamily="34" charset="0"/>
                <a:cs typeface="Arial" pitchFamily="34" charset="0"/>
              </a:rPr>
              <a:t> is a plant hormone produced in the stem tip that promotes cell elongation.</a:t>
            </a:r>
          </a:p>
          <a:p>
            <a:pPr marL="285750" indent="-285750">
              <a:lnSpc>
                <a:spcPct val="150000"/>
              </a:lnSpc>
              <a:buFont typeface="Arial" pitchFamily="34" charset="0"/>
              <a:buChar char="•"/>
            </a:pPr>
            <a:r>
              <a:rPr lang="en-US" sz="1600" dirty="0" err="1">
                <a:latin typeface="Arial" pitchFamily="34" charset="0"/>
                <a:cs typeface="Arial" pitchFamily="34" charset="0"/>
              </a:rPr>
              <a:t>Auxin</a:t>
            </a:r>
            <a:r>
              <a:rPr lang="en-US" sz="1600" dirty="0">
                <a:latin typeface="Arial" pitchFamily="34" charset="0"/>
                <a:cs typeface="Arial" pitchFamily="34" charset="0"/>
              </a:rPr>
              <a:t> moves to the darker side of the plant, causing the cells there to grow larger than corresponding cells on the lighter side of the plant. </a:t>
            </a:r>
          </a:p>
          <a:p>
            <a:pPr marL="285750" indent="-285750">
              <a:lnSpc>
                <a:spcPct val="150000"/>
              </a:lnSpc>
              <a:buFont typeface="Arial" pitchFamily="34" charset="0"/>
              <a:buChar char="•"/>
            </a:pPr>
            <a:r>
              <a:rPr lang="en-US" sz="1600" dirty="0">
                <a:latin typeface="Arial" pitchFamily="34" charset="0"/>
                <a:cs typeface="Arial" pitchFamily="34" charset="0"/>
              </a:rPr>
              <a:t>This produces a curving of the plant stem tip toward the light, a plant movement known as phototropism. </a:t>
            </a:r>
          </a:p>
          <a:p>
            <a:pPr marL="285750" indent="-285750">
              <a:lnSpc>
                <a:spcPct val="150000"/>
              </a:lnSpc>
              <a:buFont typeface="Arial" pitchFamily="34" charset="0"/>
              <a:buChar char="•"/>
            </a:pPr>
            <a:r>
              <a:rPr lang="en-US" sz="1600" dirty="0" err="1">
                <a:latin typeface="Arial" pitchFamily="34" charset="0"/>
                <a:cs typeface="Arial" pitchFamily="34" charset="0"/>
              </a:rPr>
              <a:t>Auxin</a:t>
            </a:r>
            <a:r>
              <a:rPr lang="en-US" sz="1600" dirty="0">
                <a:latin typeface="Arial" pitchFamily="34" charset="0"/>
                <a:cs typeface="Arial" pitchFamily="34" charset="0"/>
              </a:rPr>
              <a:t> also plays a role in maintaining apical dominance.</a:t>
            </a:r>
          </a:p>
          <a:p>
            <a:pPr marL="285750" indent="-285750">
              <a:lnSpc>
                <a:spcPct val="150000"/>
              </a:lnSpc>
              <a:buFont typeface="Arial" pitchFamily="34" charset="0"/>
              <a:buChar char="•"/>
            </a:pPr>
            <a:r>
              <a:rPr lang="en-US" sz="1600" dirty="0">
                <a:latin typeface="Arial" pitchFamily="34" charset="0"/>
                <a:cs typeface="Arial" pitchFamily="34" charset="0"/>
              </a:rPr>
              <a:t> Most plants have lateral (sometimes called axillary) buds located at nodes (where leaves attach to the stem). </a:t>
            </a:r>
          </a:p>
          <a:p>
            <a:pPr marL="285750" indent="-285750">
              <a:lnSpc>
                <a:spcPct val="150000"/>
              </a:lnSpc>
              <a:buFont typeface="Arial" pitchFamily="34" charset="0"/>
              <a:buChar char="•"/>
            </a:pPr>
            <a:r>
              <a:rPr lang="en-US" sz="1600" dirty="0">
                <a:latin typeface="Arial" pitchFamily="34" charset="0"/>
                <a:cs typeface="Arial" pitchFamily="34" charset="0"/>
              </a:rPr>
              <a:t>Buds are embryonic meristems maintained in a dormant state. </a:t>
            </a:r>
            <a:r>
              <a:rPr lang="en-US" sz="1600" dirty="0" err="1">
                <a:latin typeface="Arial" pitchFamily="34" charset="0"/>
                <a:cs typeface="Arial" pitchFamily="34" charset="0"/>
              </a:rPr>
              <a:t>Auxin</a:t>
            </a:r>
            <a:r>
              <a:rPr lang="en-US" sz="1600" dirty="0">
                <a:latin typeface="Arial" pitchFamily="34" charset="0"/>
                <a:cs typeface="Arial" pitchFamily="34" charset="0"/>
              </a:rPr>
              <a:t> maintains this dormancy. </a:t>
            </a:r>
          </a:p>
          <a:p>
            <a:pPr marL="285750" indent="-285750">
              <a:lnSpc>
                <a:spcPct val="150000"/>
              </a:lnSpc>
              <a:buFont typeface="Arial" pitchFamily="34" charset="0"/>
              <a:buChar char="•"/>
            </a:pPr>
            <a:r>
              <a:rPr lang="en-US" sz="1600" dirty="0">
                <a:latin typeface="Arial" pitchFamily="34" charset="0"/>
                <a:cs typeface="Arial" pitchFamily="34" charset="0"/>
              </a:rPr>
              <a:t>As long as sufficient </a:t>
            </a:r>
            <a:r>
              <a:rPr lang="en-US" sz="1600" dirty="0" err="1">
                <a:latin typeface="Arial" pitchFamily="34" charset="0"/>
                <a:cs typeface="Arial" pitchFamily="34" charset="0"/>
              </a:rPr>
              <a:t>auxin</a:t>
            </a:r>
            <a:r>
              <a:rPr lang="en-US" sz="1600" dirty="0">
                <a:latin typeface="Arial" pitchFamily="34" charset="0"/>
                <a:cs typeface="Arial" pitchFamily="34" charset="0"/>
              </a:rPr>
              <a:t> is produced by the apical meristem, the lateral buds remain dormant. </a:t>
            </a:r>
          </a:p>
          <a:p>
            <a:pPr marL="285750" indent="-285750">
              <a:lnSpc>
                <a:spcPct val="150000"/>
              </a:lnSpc>
              <a:buFont typeface="Arial" pitchFamily="34" charset="0"/>
              <a:buChar char="•"/>
            </a:pPr>
            <a:r>
              <a:rPr lang="en-US" sz="1600" dirty="0">
                <a:latin typeface="Arial" pitchFamily="34" charset="0"/>
                <a:cs typeface="Arial" pitchFamily="34" charset="0"/>
              </a:rPr>
              <a:t>If the apex of the shoot is removed, the </a:t>
            </a:r>
            <a:r>
              <a:rPr lang="en-US" sz="1600" dirty="0" err="1">
                <a:latin typeface="Arial" pitchFamily="34" charset="0"/>
                <a:cs typeface="Arial" pitchFamily="34" charset="0"/>
              </a:rPr>
              <a:t>auxin</a:t>
            </a:r>
            <a:r>
              <a:rPr lang="en-US" sz="1600" dirty="0">
                <a:latin typeface="Arial" pitchFamily="34" charset="0"/>
                <a:cs typeface="Arial" pitchFamily="34" charset="0"/>
              </a:rPr>
              <a:t> is no longer produced. </a:t>
            </a:r>
          </a:p>
          <a:p>
            <a:pPr marL="285750" indent="-285750">
              <a:lnSpc>
                <a:spcPct val="150000"/>
              </a:lnSpc>
              <a:buFont typeface="Arial" pitchFamily="34" charset="0"/>
              <a:buChar char="•"/>
            </a:pPr>
            <a:r>
              <a:rPr lang="en-US" sz="1600" dirty="0">
                <a:latin typeface="Arial" pitchFamily="34" charset="0"/>
                <a:cs typeface="Arial" pitchFamily="34" charset="0"/>
              </a:rPr>
              <a:t>This will cause the lateral buds to break their dormancy and begin to grow. </a:t>
            </a:r>
          </a:p>
          <a:p>
            <a:pPr marL="285750" indent="-285750">
              <a:lnSpc>
                <a:spcPct val="150000"/>
              </a:lnSpc>
              <a:buFont typeface="Arial" pitchFamily="34" charset="0"/>
              <a:buChar char="•"/>
            </a:pPr>
            <a:r>
              <a:rPr lang="en-US" sz="1600" dirty="0">
                <a:latin typeface="Arial" pitchFamily="34" charset="0"/>
                <a:cs typeface="Arial" pitchFamily="34" charset="0"/>
              </a:rPr>
              <a:t>In effect, the plant becomes bushier. </a:t>
            </a:r>
          </a:p>
          <a:p>
            <a:pPr marL="285750" indent="-285750">
              <a:lnSpc>
                <a:spcPct val="150000"/>
              </a:lnSpc>
              <a:buFont typeface="Arial" pitchFamily="34" charset="0"/>
              <a:buChar char="•"/>
            </a:pPr>
            <a:r>
              <a:rPr lang="en-US" sz="1600" dirty="0">
                <a:latin typeface="Arial" pitchFamily="34" charset="0"/>
                <a:cs typeface="Arial" pitchFamily="34" charset="0"/>
              </a:rPr>
              <a:t>When a gardener trims a hedge, they are applying apical dominance. </a:t>
            </a:r>
          </a:p>
        </p:txBody>
      </p:sp>
    </p:spTree>
    <p:extLst>
      <p:ext uri="{BB962C8B-B14F-4D97-AF65-F5344CB8AC3E}">
        <p14:creationId xmlns:p14="http://schemas.microsoft.com/office/powerpoint/2010/main" val="25426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04"/>
            <a:ext cx="9036496" cy="6740307"/>
          </a:xfrm>
          <a:prstGeom prst="rect">
            <a:avLst/>
          </a:prstGeom>
        </p:spPr>
        <p:txBody>
          <a:bodyPr wrap="square">
            <a:spAutoFit/>
          </a:bodyPr>
          <a:lstStyle/>
          <a:p>
            <a:pPr marL="285750" indent="-285750">
              <a:buFont typeface="Arial" pitchFamily="34" charset="0"/>
              <a:buChar char="•"/>
            </a:pPr>
            <a:r>
              <a:rPr lang="en-US" sz="1600" dirty="0">
                <a:latin typeface="Arial" pitchFamily="34" charset="0"/>
                <a:cs typeface="Arial" pitchFamily="34" charset="0"/>
              </a:rPr>
              <a:t>In normally growing plants, the </a:t>
            </a:r>
            <a:r>
              <a:rPr lang="en-US" sz="1600" dirty="0" err="1">
                <a:latin typeface="Arial" pitchFamily="34" charset="0"/>
                <a:cs typeface="Arial" pitchFamily="34" charset="0"/>
              </a:rPr>
              <a:t>auxin</a:t>
            </a:r>
            <a:r>
              <a:rPr lang="en-US" sz="1600" dirty="0">
                <a:latin typeface="Arial" pitchFamily="34" charset="0"/>
                <a:cs typeface="Arial" pitchFamily="34" charset="0"/>
              </a:rPr>
              <a:t> </a:t>
            </a:r>
            <a:r>
              <a:rPr lang="en-US" sz="1600" dirty="0" err="1">
                <a:latin typeface="Arial" pitchFamily="34" charset="0"/>
                <a:cs typeface="Arial" pitchFamily="34" charset="0"/>
              </a:rPr>
              <a:t>phytohormones</a:t>
            </a:r>
            <a:r>
              <a:rPr lang="en-US" sz="1600" dirty="0">
                <a:latin typeface="Arial" pitchFamily="34" charset="0"/>
                <a:cs typeface="Arial" pitchFamily="34" charset="0"/>
              </a:rPr>
              <a:t> are responsible for phototropism and apical dominance. </a:t>
            </a:r>
          </a:p>
          <a:p>
            <a:pPr marL="285750" indent="-285750">
              <a:buFont typeface="Arial" pitchFamily="34" charset="0"/>
              <a:buChar char="•"/>
            </a:pPr>
            <a:endParaRPr lang="en-US" sz="1600" dirty="0">
              <a:latin typeface="Arial" pitchFamily="34" charset="0"/>
              <a:cs typeface="Arial" pitchFamily="34" charset="0"/>
            </a:endParaRPr>
          </a:p>
          <a:p>
            <a:pPr marL="285750" indent="-285750">
              <a:buFont typeface="Arial" pitchFamily="34" charset="0"/>
              <a:buChar char="•"/>
            </a:pPr>
            <a:r>
              <a:rPr lang="en-US" sz="1600" dirty="0">
                <a:latin typeface="Arial" pitchFamily="34" charset="0"/>
                <a:cs typeface="Arial" pitchFamily="34" charset="0"/>
              </a:rPr>
              <a:t>They also influence abscission of blooms, leaves, and fruit, making them valuable tools in bringing fruits and horticultural products to market. </a:t>
            </a:r>
          </a:p>
          <a:p>
            <a:pPr marL="285750" indent="-285750">
              <a:buFont typeface="Arial" pitchFamily="34" charset="0"/>
              <a:buChar char="•"/>
            </a:pPr>
            <a:endParaRPr lang="en-US" sz="1600" dirty="0">
              <a:latin typeface="Arial" pitchFamily="34" charset="0"/>
              <a:cs typeface="Arial" pitchFamily="34" charset="0"/>
            </a:endParaRPr>
          </a:p>
          <a:p>
            <a:pPr marL="285750" indent="-285750">
              <a:buFont typeface="Arial" pitchFamily="34" charset="0"/>
              <a:buChar char="•"/>
            </a:pPr>
            <a:r>
              <a:rPr lang="en-US" sz="1600" dirty="0" err="1">
                <a:latin typeface="Arial" pitchFamily="34" charset="0"/>
                <a:cs typeface="Arial" pitchFamily="34" charset="0"/>
              </a:rPr>
              <a:t>Auxins</a:t>
            </a:r>
            <a:r>
              <a:rPr lang="en-US" sz="1600" dirty="0">
                <a:latin typeface="Arial" pitchFamily="34" charset="0"/>
                <a:cs typeface="Arial" pitchFamily="34" charset="0"/>
              </a:rPr>
              <a:t> are widely used in plant propagation and tissue culture. </a:t>
            </a:r>
          </a:p>
          <a:p>
            <a:pPr marL="285750" indent="-285750">
              <a:buFont typeface="Arial" pitchFamily="34" charset="0"/>
              <a:buChar char="•"/>
            </a:pPr>
            <a:endParaRPr lang="en-US" sz="1600" dirty="0">
              <a:latin typeface="Arial" pitchFamily="34" charset="0"/>
              <a:cs typeface="Arial" pitchFamily="34" charset="0"/>
            </a:endParaRPr>
          </a:p>
          <a:p>
            <a:pPr marL="285750" indent="-285750">
              <a:buFont typeface="Arial" pitchFamily="34" charset="0"/>
              <a:buChar char="•"/>
            </a:pPr>
            <a:r>
              <a:rPr lang="en-US" sz="1600" dirty="0">
                <a:latin typeface="Arial" pitchFamily="34" charset="0"/>
                <a:cs typeface="Arial" pitchFamily="34" charset="0"/>
              </a:rPr>
              <a:t>Cuttings are routinely treated with </a:t>
            </a:r>
            <a:r>
              <a:rPr lang="en-US" sz="1600" dirty="0" err="1">
                <a:latin typeface="Arial" pitchFamily="34" charset="0"/>
                <a:cs typeface="Arial" pitchFamily="34" charset="0"/>
              </a:rPr>
              <a:t>auxins</a:t>
            </a:r>
            <a:r>
              <a:rPr lang="en-US" sz="1600" dirty="0">
                <a:latin typeface="Arial" pitchFamily="34" charset="0"/>
                <a:cs typeface="Arial" pitchFamily="34" charset="0"/>
              </a:rPr>
              <a:t> to induce root formation. </a:t>
            </a:r>
          </a:p>
          <a:p>
            <a:pPr marL="285750" indent="-285750">
              <a:buFont typeface="Arial" pitchFamily="34" charset="0"/>
              <a:buChar char="•"/>
            </a:pPr>
            <a:endParaRPr lang="en-US" sz="1600" dirty="0">
              <a:latin typeface="Arial" pitchFamily="34" charset="0"/>
              <a:cs typeface="Arial" pitchFamily="34" charset="0"/>
            </a:endParaRPr>
          </a:p>
          <a:p>
            <a:pPr marL="285750" indent="-285750">
              <a:buFont typeface="Arial" pitchFamily="34" charset="0"/>
              <a:buChar char="•"/>
            </a:pPr>
            <a:r>
              <a:rPr lang="en-US" sz="1600" dirty="0">
                <a:latin typeface="Arial" pitchFamily="34" charset="0"/>
                <a:cs typeface="Arial" pitchFamily="34" charset="0"/>
              </a:rPr>
              <a:t>In tissue culture, </a:t>
            </a:r>
            <a:r>
              <a:rPr lang="en-US" sz="1600" dirty="0" err="1">
                <a:latin typeface="Arial" pitchFamily="34" charset="0"/>
                <a:cs typeface="Arial" pitchFamily="34" charset="0"/>
              </a:rPr>
              <a:t>auxins</a:t>
            </a:r>
            <a:r>
              <a:rPr lang="en-US" sz="1600" dirty="0">
                <a:latin typeface="Arial" pitchFamily="34" charset="0"/>
                <a:cs typeface="Arial" pitchFamily="34" charset="0"/>
              </a:rPr>
              <a:t> are balanced with </a:t>
            </a:r>
            <a:r>
              <a:rPr lang="en-US" sz="1600" dirty="0" err="1">
                <a:latin typeface="Arial" pitchFamily="34" charset="0"/>
                <a:cs typeface="Arial" pitchFamily="34" charset="0"/>
              </a:rPr>
              <a:t>cytokinins</a:t>
            </a:r>
            <a:r>
              <a:rPr lang="en-US" sz="1600" dirty="0">
                <a:latin typeface="Arial" pitchFamily="34" charset="0"/>
                <a:cs typeface="Arial" pitchFamily="34" charset="0"/>
              </a:rPr>
              <a:t> for full morphogenesis.</a:t>
            </a:r>
          </a:p>
          <a:p>
            <a:r>
              <a:rPr lang="en-US" sz="1800" dirty="0">
                <a:latin typeface="Arial" pitchFamily="34" charset="0"/>
                <a:cs typeface="Arial" pitchFamily="34" charset="0"/>
              </a:rPr>
              <a:t> </a:t>
            </a:r>
          </a:p>
          <a:p>
            <a:r>
              <a:rPr lang="en-US" sz="1700" b="1" dirty="0">
                <a:latin typeface="Arial" pitchFamily="34" charset="0"/>
                <a:cs typeface="Arial" pitchFamily="34" charset="0"/>
              </a:rPr>
              <a:t>2. Gibberellins</a:t>
            </a:r>
            <a:r>
              <a:rPr lang="en-US" sz="1700" dirty="0">
                <a:latin typeface="Arial" pitchFamily="34" charset="0"/>
                <a:cs typeface="Arial" pitchFamily="34" charset="0"/>
              </a:rPr>
              <a:t> promote stem elongation. </a:t>
            </a:r>
          </a:p>
          <a:p>
            <a:r>
              <a:rPr lang="en-US" sz="1700" dirty="0">
                <a:latin typeface="Arial" pitchFamily="34" charset="0"/>
                <a:cs typeface="Arial" pitchFamily="34" charset="0"/>
              </a:rPr>
              <a:t>They are not produced in stem tip. </a:t>
            </a:r>
          </a:p>
          <a:p>
            <a:r>
              <a:rPr lang="en-US" sz="1700" dirty="0" err="1">
                <a:latin typeface="Arial" pitchFamily="34" charset="0"/>
                <a:cs typeface="Arial" pitchFamily="34" charset="0"/>
              </a:rPr>
              <a:t>Gibberellic</a:t>
            </a:r>
            <a:r>
              <a:rPr lang="en-US" sz="1700" dirty="0">
                <a:latin typeface="Arial" pitchFamily="34" charset="0"/>
                <a:cs typeface="Arial" pitchFamily="34" charset="0"/>
              </a:rPr>
              <a:t> acid was the first of this class of hormone to be discovered.</a:t>
            </a:r>
          </a:p>
          <a:p>
            <a:pPr marL="457200" indent="-457200">
              <a:buFont typeface="+mj-lt"/>
              <a:buAutoNum type="arabicPeriod"/>
            </a:pPr>
            <a:endParaRPr lang="en-US" sz="1700" dirty="0">
              <a:latin typeface="Arial" pitchFamily="34" charset="0"/>
              <a:cs typeface="Arial" pitchFamily="34" charset="0"/>
            </a:endParaRPr>
          </a:p>
          <a:p>
            <a:r>
              <a:rPr lang="en-US" sz="1700" b="1" dirty="0">
                <a:latin typeface="Arial" pitchFamily="34" charset="0"/>
                <a:cs typeface="Arial" pitchFamily="34" charset="0"/>
              </a:rPr>
              <a:t>3. </a:t>
            </a:r>
            <a:r>
              <a:rPr lang="en-US" sz="1700" b="1" dirty="0" err="1">
                <a:latin typeface="Arial" pitchFamily="34" charset="0"/>
                <a:cs typeface="Arial" pitchFamily="34" charset="0"/>
              </a:rPr>
              <a:t>Cytokinins</a:t>
            </a:r>
            <a:r>
              <a:rPr lang="en-US" sz="1700" dirty="0">
                <a:latin typeface="Arial" pitchFamily="34" charset="0"/>
                <a:cs typeface="Arial" pitchFamily="34" charset="0"/>
              </a:rPr>
              <a:t> promote cell division. </a:t>
            </a:r>
          </a:p>
          <a:p>
            <a:r>
              <a:rPr lang="en-US" sz="1700" dirty="0">
                <a:latin typeface="Arial" pitchFamily="34" charset="0"/>
                <a:cs typeface="Arial" pitchFamily="34" charset="0"/>
              </a:rPr>
              <a:t>They are produced in growing areas, such as meristems at tip of the shoot.</a:t>
            </a:r>
          </a:p>
          <a:p>
            <a:pPr marL="457200" indent="-457200">
              <a:buFont typeface="+mj-lt"/>
              <a:buAutoNum type="arabicPeriod"/>
            </a:pPr>
            <a:endParaRPr lang="en-US" sz="1700" dirty="0">
              <a:latin typeface="Arial" pitchFamily="34" charset="0"/>
              <a:cs typeface="Arial" pitchFamily="34" charset="0"/>
            </a:endParaRPr>
          </a:p>
          <a:p>
            <a:r>
              <a:rPr lang="en-US" sz="1700" b="1" dirty="0">
                <a:latin typeface="Arial" pitchFamily="34" charset="0"/>
                <a:cs typeface="Arial" pitchFamily="34" charset="0"/>
              </a:rPr>
              <a:t>4. </a:t>
            </a:r>
            <a:r>
              <a:rPr lang="en-US" sz="1700" b="1" dirty="0" err="1">
                <a:latin typeface="Arial" pitchFamily="34" charset="0"/>
                <a:cs typeface="Arial" pitchFamily="34" charset="0"/>
              </a:rPr>
              <a:t>Abscisic</a:t>
            </a:r>
            <a:r>
              <a:rPr lang="en-US" sz="1700" b="1" dirty="0">
                <a:latin typeface="Arial" pitchFamily="34" charset="0"/>
                <a:cs typeface="Arial" pitchFamily="34" charset="0"/>
              </a:rPr>
              <a:t> Acid </a:t>
            </a:r>
            <a:r>
              <a:rPr lang="en-US" sz="1700" dirty="0">
                <a:latin typeface="Arial" pitchFamily="34" charset="0"/>
                <a:cs typeface="Arial" pitchFamily="34" charset="0"/>
              </a:rPr>
              <a:t>promotes seed dormancy by inhibiting cell growth. </a:t>
            </a:r>
          </a:p>
          <a:p>
            <a:r>
              <a:rPr lang="en-US" sz="1700" dirty="0">
                <a:latin typeface="Arial" pitchFamily="34" charset="0"/>
                <a:cs typeface="Arial" pitchFamily="34" charset="0"/>
              </a:rPr>
              <a:t>It is also involved in opening and closing of stomata as leaves wilt. </a:t>
            </a:r>
          </a:p>
          <a:p>
            <a:pPr marL="457200" indent="-457200">
              <a:buFont typeface="+mj-lt"/>
              <a:buAutoNum type="arabicPeriod"/>
            </a:pPr>
            <a:endParaRPr lang="en-US" sz="1700" dirty="0">
              <a:latin typeface="Arial" pitchFamily="34" charset="0"/>
              <a:cs typeface="Arial" pitchFamily="34" charset="0"/>
            </a:endParaRPr>
          </a:p>
          <a:p>
            <a:r>
              <a:rPr lang="en-US" sz="1700" b="1" dirty="0">
                <a:latin typeface="Arial" pitchFamily="34" charset="0"/>
                <a:cs typeface="Arial" pitchFamily="34" charset="0"/>
              </a:rPr>
              <a:t>5. Ethylene</a:t>
            </a:r>
            <a:r>
              <a:rPr lang="en-US" sz="1700" dirty="0">
                <a:latin typeface="Arial" pitchFamily="34" charset="0"/>
                <a:cs typeface="Arial" pitchFamily="34" charset="0"/>
              </a:rPr>
              <a:t> is a gas produced by ripe fruits. </a:t>
            </a:r>
          </a:p>
          <a:p>
            <a:r>
              <a:rPr lang="en-US" sz="1700" dirty="0">
                <a:latin typeface="Arial" pitchFamily="34" charset="0"/>
                <a:cs typeface="Arial" pitchFamily="34" charset="0"/>
              </a:rPr>
              <a:t>Why does one bad apple spoil the whole bunch? </a:t>
            </a:r>
          </a:p>
          <a:p>
            <a:r>
              <a:rPr lang="en-US" sz="1700" dirty="0">
                <a:latin typeface="Arial" pitchFamily="34" charset="0"/>
                <a:cs typeface="Arial" pitchFamily="34" charset="0"/>
              </a:rPr>
              <a:t>Ethylene is used to ripen crops at the same time. </a:t>
            </a:r>
          </a:p>
          <a:p>
            <a:r>
              <a:rPr lang="en-US" sz="1700" dirty="0">
                <a:latin typeface="Arial" pitchFamily="34" charset="0"/>
                <a:cs typeface="Arial" pitchFamily="34" charset="0"/>
              </a:rPr>
              <a:t>Sprayed on a field it will cause all fruits to ripen at the same time so they can be harvested.</a:t>
            </a:r>
          </a:p>
        </p:txBody>
      </p:sp>
    </p:spTree>
    <p:extLst>
      <p:ext uri="{BB962C8B-B14F-4D97-AF65-F5344CB8AC3E}">
        <p14:creationId xmlns:p14="http://schemas.microsoft.com/office/powerpoint/2010/main" val="1376449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31" y="0"/>
            <a:ext cx="9144000" cy="5016758"/>
          </a:xfrm>
          <a:prstGeom prst="rect">
            <a:avLst/>
          </a:prstGeom>
        </p:spPr>
        <p:txBody>
          <a:bodyPr wrap="square">
            <a:spAutoFit/>
          </a:bodyPr>
          <a:lstStyle/>
          <a:p>
            <a:r>
              <a:rPr lang="en-US" sz="1800" b="1" dirty="0">
                <a:latin typeface="Arial" pitchFamily="34" charset="0"/>
                <a:cs typeface="Arial" pitchFamily="34" charset="0"/>
              </a:rPr>
              <a:t>Plant Nutrition</a:t>
            </a:r>
          </a:p>
          <a:p>
            <a:endParaRPr lang="en-US" sz="1600" b="1" dirty="0"/>
          </a:p>
          <a:p>
            <a:r>
              <a:rPr lang="en-US" sz="1600" dirty="0">
                <a:latin typeface="Arial" pitchFamily="34" charset="0"/>
                <a:cs typeface="Arial" pitchFamily="34" charset="0"/>
              </a:rPr>
              <a:t>Unlike animals (which obtain their food from what they eat) plants obtain their nutrition from the soil and atmosphere. Using sunlight as an energy source, plants are capable of making all the organic macromolecules they need by modifications of the sugars they form by photosynthesis. However, plants must take up various minerals through their root systems for use. </a:t>
            </a:r>
          </a:p>
          <a:p>
            <a:endParaRPr lang="en-US" sz="1600" dirty="0">
              <a:latin typeface="Arial" pitchFamily="34" charset="0"/>
              <a:cs typeface="Arial" pitchFamily="34" charset="0"/>
            </a:endParaRPr>
          </a:p>
          <a:p>
            <a:r>
              <a:rPr lang="en-US" sz="1600" b="1" dirty="0">
                <a:latin typeface="Arial" pitchFamily="34" charset="0"/>
                <a:cs typeface="Arial" pitchFamily="34" charset="0"/>
              </a:rPr>
              <a:t>A (plant) balanced diet</a:t>
            </a:r>
          </a:p>
          <a:p>
            <a:r>
              <a:rPr lang="en-US" sz="1600" dirty="0">
                <a:latin typeface="Arial" pitchFamily="34" charset="0"/>
                <a:cs typeface="Arial" pitchFamily="34" charset="0"/>
              </a:rPr>
              <a:t>Carbon, Hydrogen, and Oxygen are considered the essential elements. Nitrogen, Potassium, and Phosphorous are obtained from the soil and are the primary macronutrients. Calcium, Magnesium, and Sulfur are the secondary macronutrients needed in lesser quantity. The micronutrients, needed in very small quantities and toxic in large quantities, include Iron, Manganese, Copper, Zinc, Boron, and Chlorine. A complete fertilizer provides all three primary macronutrients and some of the secondary and micronutrients. The label of the fertilizer will list numbers, for example 5-10-5, which refer to the percent by weight of the primary macronutrients.</a:t>
            </a:r>
          </a:p>
          <a:p>
            <a:endParaRPr lang="en-US" sz="1600" dirty="0">
              <a:latin typeface="Arial" pitchFamily="34" charset="0"/>
              <a:cs typeface="Arial" pitchFamily="34" charset="0"/>
            </a:endParaRPr>
          </a:p>
          <a:p>
            <a:r>
              <a:rPr lang="en-US" sz="1600" b="1" dirty="0">
                <a:latin typeface="Arial" pitchFamily="34" charset="0"/>
                <a:cs typeface="Arial" pitchFamily="34" charset="0"/>
              </a:rPr>
              <a:t>Soils play a role</a:t>
            </a:r>
          </a:p>
          <a:p>
            <a:r>
              <a:rPr lang="en-US" sz="1600" dirty="0">
                <a:latin typeface="Arial" pitchFamily="34" charset="0"/>
                <a:cs typeface="Arial" pitchFamily="34" charset="0"/>
              </a:rPr>
              <a:t>Soil is weathered, decomposed rock and mineral (geological) fragments mixed with air and water. Fertile soil contains the nutrients in a readily available form that plants require for growth. The roots of the plant act as miners moving through the soil and bringing needed minerals into the plant roots.</a:t>
            </a:r>
          </a:p>
        </p:txBody>
      </p:sp>
    </p:spTree>
    <p:extLst>
      <p:ext uri="{BB962C8B-B14F-4D97-AF65-F5344CB8AC3E}">
        <p14:creationId xmlns:p14="http://schemas.microsoft.com/office/powerpoint/2010/main" val="1427102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559"/>
            <a:ext cx="9144000" cy="7048083"/>
          </a:xfrm>
          <a:prstGeom prst="rect">
            <a:avLst/>
          </a:prstGeom>
        </p:spPr>
        <p:txBody>
          <a:bodyPr wrap="square">
            <a:spAutoFit/>
          </a:bodyPr>
          <a:lstStyle/>
          <a:p>
            <a:r>
              <a:rPr lang="en-US" sz="2000" b="1" dirty="0">
                <a:latin typeface="Arial" pitchFamily="34" charset="0"/>
                <a:cs typeface="Arial" pitchFamily="34" charset="0"/>
              </a:rPr>
              <a:t>Environmental Conditions:</a:t>
            </a:r>
          </a:p>
          <a:p>
            <a:r>
              <a:rPr lang="en-US" sz="2000" dirty="0">
                <a:latin typeface="Arial" pitchFamily="34" charset="0"/>
                <a:cs typeface="Arial" pitchFamily="34" charset="0"/>
              </a:rPr>
              <a:t>Nutrient medium</a:t>
            </a:r>
          </a:p>
          <a:p>
            <a:r>
              <a:rPr lang="en-US" sz="2000" dirty="0">
                <a:latin typeface="Arial" pitchFamily="34" charset="0"/>
                <a:cs typeface="Arial" pitchFamily="34" charset="0"/>
              </a:rPr>
              <a:t>Aseptic conditions - (free from pathogenic microorganisms)</a:t>
            </a:r>
          </a:p>
          <a:p>
            <a:r>
              <a:rPr lang="en-US" sz="2000" dirty="0">
                <a:latin typeface="Arial" pitchFamily="34" charset="0"/>
                <a:cs typeface="Arial" pitchFamily="34" charset="0"/>
              </a:rPr>
              <a:t>Aeration of the tissue</a:t>
            </a:r>
          </a:p>
          <a:p>
            <a:endParaRPr lang="en-US" sz="2000" dirty="0">
              <a:latin typeface="Arial" pitchFamily="34" charset="0"/>
              <a:cs typeface="Arial" pitchFamily="34" charset="0"/>
            </a:endParaRPr>
          </a:p>
          <a:p>
            <a:r>
              <a:rPr lang="en-US" sz="2000" dirty="0">
                <a:latin typeface="Arial" pitchFamily="34" charset="0"/>
                <a:cs typeface="Arial" pitchFamily="34" charset="0"/>
              </a:rPr>
              <a:t>A </a:t>
            </a:r>
            <a:r>
              <a:rPr lang="en-US" sz="2000" b="1" dirty="0">
                <a:latin typeface="Arial" pitchFamily="34" charset="0"/>
                <a:cs typeface="Arial" pitchFamily="34" charset="0"/>
              </a:rPr>
              <a:t>tissue culture</a:t>
            </a:r>
            <a:r>
              <a:rPr lang="en-US" sz="2000" dirty="0">
                <a:latin typeface="Arial" pitchFamily="34" charset="0"/>
                <a:cs typeface="Arial" pitchFamily="34" charset="0"/>
              </a:rPr>
              <a:t> is used for rapid multiplication of an organism. A very specialized laboratory with sterile/aseptic conditions is required for tissue culture. All the procedure involved in </a:t>
            </a:r>
            <a:r>
              <a:rPr lang="en-US" sz="2000" b="1" dirty="0">
                <a:latin typeface="Arial" pitchFamily="34" charset="0"/>
                <a:cs typeface="Arial" pitchFamily="34" charset="0"/>
              </a:rPr>
              <a:t>tissue culture</a:t>
            </a:r>
            <a:r>
              <a:rPr lang="en-US" sz="2000" dirty="0">
                <a:latin typeface="Arial" pitchFamily="34" charset="0"/>
                <a:cs typeface="Arial" pitchFamily="34" charset="0"/>
              </a:rPr>
              <a:t> should be carried out in a special </a:t>
            </a:r>
            <a:r>
              <a:rPr lang="en-US" sz="2000" b="1" dirty="0">
                <a:latin typeface="Arial" pitchFamily="34" charset="0"/>
                <a:cs typeface="Arial" pitchFamily="34" charset="0"/>
              </a:rPr>
              <a:t>ventilated cabinet </a:t>
            </a:r>
            <a:r>
              <a:rPr lang="en-US" sz="2000" dirty="0">
                <a:latin typeface="Arial" pitchFamily="34" charset="0"/>
                <a:cs typeface="Arial" pitchFamily="34" charset="0"/>
              </a:rPr>
              <a:t>and these conditions are provided by </a:t>
            </a:r>
          </a:p>
          <a:p>
            <a:r>
              <a:rPr lang="en-US" sz="2000" b="1" dirty="0">
                <a:latin typeface="Arial" pitchFamily="34" charset="0"/>
                <a:cs typeface="Arial" pitchFamily="34" charset="0"/>
              </a:rPr>
              <a:t>Laminar Air Flow</a:t>
            </a:r>
            <a:r>
              <a:rPr lang="en-US" sz="2000" dirty="0">
                <a:latin typeface="Arial" pitchFamily="34" charset="0"/>
                <a:cs typeface="Arial" pitchFamily="34" charset="0"/>
              </a:rPr>
              <a:t>.</a:t>
            </a: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a:p>
            <a:r>
              <a:rPr lang="en-US" sz="2000" dirty="0">
                <a:latin typeface="Arial" pitchFamily="34" charset="0"/>
                <a:cs typeface="Arial" pitchFamily="34" charset="0"/>
              </a:rPr>
              <a:t>The </a:t>
            </a:r>
            <a:r>
              <a:rPr lang="en-US" sz="2000" b="1" dirty="0">
                <a:latin typeface="Arial" pitchFamily="34" charset="0"/>
                <a:cs typeface="Arial" pitchFamily="34" charset="0"/>
              </a:rPr>
              <a:t>culture medium</a:t>
            </a:r>
            <a:r>
              <a:rPr lang="en-US" sz="2000" dirty="0">
                <a:latin typeface="Arial" pitchFamily="34" charset="0"/>
                <a:cs typeface="Arial" pitchFamily="34" charset="0"/>
              </a:rPr>
              <a:t> is a proper mixture of the nutrients (organic and inorganic), vitamins, sugars, minerals and </a:t>
            </a:r>
            <a:r>
              <a:rPr lang="en-US" sz="2000" b="1" dirty="0">
                <a:latin typeface="Arial" pitchFamily="34" charset="0"/>
                <a:cs typeface="Arial" pitchFamily="34" charset="0"/>
              </a:rPr>
              <a:t>plant hormones</a:t>
            </a:r>
            <a:r>
              <a:rPr lang="en-US" sz="2000" dirty="0">
                <a:latin typeface="Arial" pitchFamily="34" charset="0"/>
                <a:cs typeface="Arial" pitchFamily="34" charset="0"/>
              </a:rPr>
              <a:t> especially </a:t>
            </a:r>
            <a:r>
              <a:rPr lang="en-US" sz="2000" b="1" dirty="0" err="1">
                <a:latin typeface="Arial" pitchFamily="34" charset="0"/>
                <a:cs typeface="Arial" pitchFamily="34" charset="0"/>
              </a:rPr>
              <a:t>Cytokinin</a:t>
            </a:r>
            <a:r>
              <a:rPr lang="en-US" sz="2000" b="1" dirty="0">
                <a:latin typeface="Arial" pitchFamily="34" charset="0"/>
                <a:cs typeface="Arial" pitchFamily="34" charset="0"/>
              </a:rPr>
              <a:t> </a:t>
            </a:r>
            <a:r>
              <a:rPr lang="en-US" sz="2000" dirty="0">
                <a:latin typeface="Arial" pitchFamily="34" charset="0"/>
                <a:cs typeface="Arial" pitchFamily="34" charset="0"/>
              </a:rPr>
              <a:t>and </a:t>
            </a:r>
            <a:r>
              <a:rPr lang="en-US" sz="2000" b="1" dirty="0" err="1">
                <a:latin typeface="Arial" pitchFamily="34" charset="0"/>
                <a:cs typeface="Arial" pitchFamily="34" charset="0"/>
              </a:rPr>
              <a:t>Auxin</a:t>
            </a:r>
            <a:r>
              <a:rPr lang="en-US" sz="2000" b="1" dirty="0">
                <a:latin typeface="Arial" pitchFamily="34" charset="0"/>
                <a:cs typeface="Arial" pitchFamily="34" charset="0"/>
              </a:rPr>
              <a:t> </a:t>
            </a:r>
            <a:r>
              <a:rPr lang="en-US" sz="2000" dirty="0">
                <a:latin typeface="Arial" pitchFamily="34" charset="0"/>
                <a:cs typeface="Arial" pitchFamily="34" charset="0"/>
              </a:rPr>
              <a:t>for shoot and root initiation.</a:t>
            </a:r>
            <a:endParaRPr lang="th-TH" sz="2000" dirty="0">
              <a:latin typeface="Arial" pitchFamily="34" charset="0"/>
            </a:endParaRPr>
          </a:p>
        </p:txBody>
      </p:sp>
      <p:pic>
        <p:nvPicPr>
          <p:cNvPr id="5" name="Picture 10" descr="Horizontal Laminar Flow Cabine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935964"/>
            <a:ext cx="2448272" cy="28692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LF membra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9716" y="2935964"/>
            <a:ext cx="4320480" cy="282535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H="1" flipV="1">
            <a:off x="3995936" y="3540600"/>
            <a:ext cx="1440160" cy="320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15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4" y="5765"/>
            <a:ext cx="9130145" cy="6632585"/>
          </a:xfrm>
          <a:prstGeom prst="rect">
            <a:avLst/>
          </a:prstGeom>
        </p:spPr>
        <p:txBody>
          <a:bodyPr wrap="square">
            <a:spAutoFit/>
          </a:bodyPr>
          <a:lstStyle/>
          <a:p>
            <a:r>
              <a:rPr lang="en-US" sz="1700" b="1" dirty="0">
                <a:latin typeface="Arial" pitchFamily="34" charset="0"/>
                <a:cs typeface="Arial" pitchFamily="34" charset="0"/>
              </a:rPr>
              <a:t>Laminar Air Flow</a:t>
            </a:r>
            <a:r>
              <a:rPr lang="en-US" sz="1700" dirty="0">
                <a:latin typeface="Arial" pitchFamily="34" charset="0"/>
                <a:cs typeface="Arial" pitchFamily="34" charset="0"/>
              </a:rPr>
              <a:t> provides a work area with aseptic/sterile conditions for the </a:t>
            </a:r>
            <a:r>
              <a:rPr lang="en-US" sz="1700" b="1" dirty="0">
                <a:latin typeface="Arial" pitchFamily="34" charset="0"/>
                <a:cs typeface="Arial" pitchFamily="34" charset="0"/>
              </a:rPr>
              <a:t>tissue culture</a:t>
            </a:r>
            <a:r>
              <a:rPr lang="en-US" sz="1700" dirty="0">
                <a:latin typeface="Arial" pitchFamily="34" charset="0"/>
                <a:cs typeface="Arial" pitchFamily="34" charset="0"/>
              </a:rPr>
              <a:t>. </a:t>
            </a:r>
          </a:p>
          <a:p>
            <a:r>
              <a:rPr lang="en-US" sz="1700" dirty="0">
                <a:latin typeface="Arial" pitchFamily="34" charset="0"/>
                <a:cs typeface="Arial" pitchFamily="34" charset="0"/>
              </a:rPr>
              <a:t>Laminar Air Flow has continuous displacement of air (it provides </a:t>
            </a:r>
            <a:r>
              <a:rPr lang="en-US" sz="1700" b="1" dirty="0">
                <a:latin typeface="Arial" pitchFamily="34" charset="0"/>
                <a:cs typeface="Arial" pitchFamily="34" charset="0"/>
              </a:rPr>
              <a:t>streamline flow</a:t>
            </a:r>
            <a:r>
              <a:rPr lang="en-US" sz="1700" dirty="0">
                <a:latin typeface="Arial" pitchFamily="34" charset="0"/>
                <a:cs typeface="Arial" pitchFamily="34" charset="0"/>
              </a:rPr>
              <a:t> of air) that passes through </a:t>
            </a:r>
            <a:r>
              <a:rPr lang="en-US" sz="1700" b="1" dirty="0">
                <a:latin typeface="Arial" pitchFamily="34" charset="0"/>
                <a:cs typeface="Arial" pitchFamily="34" charset="0"/>
              </a:rPr>
              <a:t>HEPA</a:t>
            </a:r>
            <a:r>
              <a:rPr lang="en-US" sz="1700" dirty="0">
                <a:latin typeface="Arial" pitchFamily="34" charset="0"/>
                <a:cs typeface="Arial" pitchFamily="34" charset="0"/>
              </a:rPr>
              <a:t> (High Efficiency Particulate Air) filter that removes the particulates from the air.</a:t>
            </a:r>
          </a:p>
          <a:p>
            <a:endParaRPr lang="en-US" sz="1700" dirty="0">
              <a:latin typeface="Arial" pitchFamily="34" charset="0"/>
              <a:cs typeface="Arial" pitchFamily="34" charset="0"/>
            </a:endParaRPr>
          </a:p>
          <a:p>
            <a:r>
              <a:rPr lang="en-US" sz="1700" b="1" dirty="0">
                <a:latin typeface="Arial" pitchFamily="34" charset="0"/>
                <a:cs typeface="Arial" pitchFamily="34" charset="0"/>
              </a:rPr>
              <a:t>Laminar Air Flow</a:t>
            </a:r>
            <a:r>
              <a:rPr lang="en-US" sz="1700" dirty="0">
                <a:latin typeface="Arial" pitchFamily="34" charset="0"/>
                <a:cs typeface="Arial" pitchFamily="34" charset="0"/>
              </a:rPr>
              <a:t> are equipped with a </a:t>
            </a:r>
            <a:r>
              <a:rPr lang="en-US" sz="1700" b="1" dirty="0">
                <a:latin typeface="Arial" pitchFamily="34" charset="0"/>
                <a:cs typeface="Arial" pitchFamily="34" charset="0"/>
              </a:rPr>
              <a:t>UV lamp</a:t>
            </a:r>
            <a:r>
              <a:rPr lang="en-US" sz="1700" dirty="0">
                <a:latin typeface="Arial" pitchFamily="34" charset="0"/>
                <a:cs typeface="Arial" pitchFamily="34" charset="0"/>
              </a:rPr>
              <a:t> that should be turned on about 10-20 minutes before being used to sterilize the shell or cabinet or the surface of the </a:t>
            </a:r>
            <a:r>
              <a:rPr lang="en-US" sz="1700" b="1" dirty="0">
                <a:latin typeface="Arial" pitchFamily="34" charset="0"/>
                <a:cs typeface="Arial" pitchFamily="34" charset="0"/>
              </a:rPr>
              <a:t>Laminar Air Flow</a:t>
            </a:r>
            <a:r>
              <a:rPr lang="en-US" sz="1700" dirty="0">
                <a:latin typeface="Arial" pitchFamily="34" charset="0"/>
                <a:cs typeface="Arial" pitchFamily="34" charset="0"/>
              </a:rPr>
              <a:t> to avoid any kind of contaminations. Wipe down the surface with ethanol before and after each use.</a:t>
            </a:r>
          </a:p>
          <a:p>
            <a:endParaRPr lang="en-US" sz="1700" dirty="0">
              <a:latin typeface="Arial" pitchFamily="34" charset="0"/>
              <a:cs typeface="Arial" pitchFamily="34" charset="0"/>
            </a:endParaRPr>
          </a:p>
          <a:p>
            <a:r>
              <a:rPr lang="en-US" sz="1700" b="1" dirty="0">
                <a:latin typeface="Arial" pitchFamily="34" charset="0"/>
                <a:cs typeface="Arial" pitchFamily="34" charset="0"/>
              </a:rPr>
              <a:t>Laminar Air Flow</a:t>
            </a:r>
            <a:r>
              <a:rPr lang="en-US" sz="1700" dirty="0">
                <a:latin typeface="Arial" pitchFamily="34" charset="0"/>
                <a:cs typeface="Arial" pitchFamily="34" charset="0"/>
              </a:rPr>
              <a:t> can be vertical and horizontal. In the </a:t>
            </a:r>
            <a:r>
              <a:rPr lang="en-US" sz="1700" b="1" dirty="0">
                <a:latin typeface="Arial" pitchFamily="34" charset="0"/>
                <a:cs typeface="Arial" pitchFamily="34" charset="0"/>
              </a:rPr>
              <a:t>Vertical Laminar Air Flow</a:t>
            </a:r>
            <a:r>
              <a:rPr lang="en-US" sz="1700" dirty="0">
                <a:latin typeface="Arial" pitchFamily="34" charset="0"/>
                <a:cs typeface="Arial" pitchFamily="34" charset="0"/>
              </a:rPr>
              <a:t> the air blows down from the top of the cabinet. </a:t>
            </a:r>
            <a:r>
              <a:rPr lang="en-US" sz="1700" b="1" dirty="0">
                <a:latin typeface="Arial" pitchFamily="34" charset="0"/>
                <a:cs typeface="Arial" pitchFamily="34" charset="0"/>
              </a:rPr>
              <a:t>Vertical Laminar Air Flow</a:t>
            </a:r>
            <a:r>
              <a:rPr lang="en-US" sz="1700" dirty="0">
                <a:latin typeface="Arial" pitchFamily="34" charset="0"/>
                <a:cs typeface="Arial" pitchFamily="34" charset="0"/>
              </a:rPr>
              <a:t> is best for working with hazardous specimens since the aerosols that are generated in the cabinet are filtered out before they are released into the surrounding environments.</a:t>
            </a:r>
          </a:p>
          <a:p>
            <a:endParaRPr lang="en-US" sz="1700" dirty="0">
              <a:latin typeface="Arial" pitchFamily="34" charset="0"/>
              <a:cs typeface="Arial" pitchFamily="34" charset="0"/>
            </a:endParaRPr>
          </a:p>
          <a:p>
            <a:r>
              <a:rPr lang="en-US" sz="1700" b="1" dirty="0">
                <a:latin typeface="Arial" pitchFamily="34" charset="0"/>
                <a:cs typeface="Arial" pitchFamily="34" charset="0"/>
              </a:rPr>
              <a:t>Horizontal Laminar Air Flow</a:t>
            </a:r>
            <a:r>
              <a:rPr lang="en-US" sz="1700" dirty="0">
                <a:latin typeface="Arial" pitchFamily="34" charset="0"/>
                <a:cs typeface="Arial" pitchFamily="34" charset="0"/>
              </a:rPr>
              <a:t> are designed such that the air flows directly at the operator hence they are not useful for working with hazardous specimens but are </a:t>
            </a:r>
            <a:r>
              <a:rPr lang="en-US" sz="1700" b="1" dirty="0">
                <a:latin typeface="Arial" pitchFamily="34" charset="0"/>
                <a:cs typeface="Arial" pitchFamily="34" charset="0"/>
              </a:rPr>
              <a:t>best protection for Tissue/cell culture.</a:t>
            </a:r>
          </a:p>
          <a:p>
            <a:endParaRPr lang="en-US" sz="1700" dirty="0">
              <a:latin typeface="Arial" pitchFamily="34" charset="0"/>
              <a:cs typeface="Arial" pitchFamily="34" charset="0"/>
            </a:endParaRPr>
          </a:p>
          <a:p>
            <a:r>
              <a:rPr lang="en-US" sz="1700" b="1" dirty="0">
                <a:latin typeface="Arial" pitchFamily="34" charset="0"/>
                <a:cs typeface="Arial" pitchFamily="34" charset="0"/>
              </a:rPr>
              <a:t>Laminar Air Flow </a:t>
            </a:r>
            <a:r>
              <a:rPr lang="en-US" sz="1700" dirty="0">
                <a:latin typeface="Arial" pitchFamily="34" charset="0"/>
                <a:cs typeface="Arial" pitchFamily="34" charset="0"/>
              </a:rPr>
              <a:t>provides aseptic/sterile conditions for the preparation of </a:t>
            </a:r>
            <a:r>
              <a:rPr lang="en-US" sz="1700" b="1" dirty="0">
                <a:latin typeface="Arial" pitchFamily="34" charset="0"/>
                <a:cs typeface="Arial" pitchFamily="34" charset="0"/>
              </a:rPr>
              <a:t>Culture Media</a:t>
            </a:r>
            <a:r>
              <a:rPr lang="en-US" sz="1700" dirty="0">
                <a:latin typeface="Arial" pitchFamily="34" charset="0"/>
                <a:cs typeface="Arial" pitchFamily="34" charset="0"/>
              </a:rPr>
              <a:t>. All the culture vessels, test tubes, pipette, tip boxes, stocks of sterile </a:t>
            </a:r>
            <a:r>
              <a:rPr lang="en-US" sz="1700" dirty="0" err="1">
                <a:latin typeface="Arial" pitchFamily="34" charset="0"/>
                <a:cs typeface="Arial" pitchFamily="34" charset="0"/>
              </a:rPr>
              <a:t>eppendorfs</a:t>
            </a:r>
            <a:r>
              <a:rPr lang="en-US" sz="1700" dirty="0">
                <a:latin typeface="Arial" pitchFamily="34" charset="0"/>
                <a:cs typeface="Arial" pitchFamily="34" charset="0"/>
              </a:rPr>
              <a:t> should be opened only in the </a:t>
            </a:r>
            <a:r>
              <a:rPr lang="en-US" sz="1700" b="1" dirty="0">
                <a:latin typeface="Arial" pitchFamily="34" charset="0"/>
                <a:cs typeface="Arial" pitchFamily="34" charset="0"/>
              </a:rPr>
              <a:t>Laminar Air Flow</a:t>
            </a:r>
            <a:r>
              <a:rPr lang="en-US" sz="1700" dirty="0">
                <a:latin typeface="Arial" pitchFamily="34" charset="0"/>
                <a:cs typeface="Arial" pitchFamily="34" charset="0"/>
              </a:rPr>
              <a:t> to avoid any kind of contaminations. </a:t>
            </a:r>
          </a:p>
          <a:p>
            <a:endParaRPr lang="en-US" sz="1700" b="1" dirty="0">
              <a:latin typeface="Arial" pitchFamily="34" charset="0"/>
              <a:cs typeface="Arial" pitchFamily="34" charset="0"/>
            </a:endParaRPr>
          </a:p>
          <a:p>
            <a:r>
              <a:rPr lang="en-US" sz="1700" b="1" dirty="0">
                <a:latin typeface="Arial" pitchFamily="34" charset="0"/>
                <a:cs typeface="Arial" pitchFamily="34" charset="0"/>
              </a:rPr>
              <a:t>Culture Media</a:t>
            </a:r>
            <a:r>
              <a:rPr lang="en-US" sz="1700" dirty="0">
                <a:latin typeface="Arial" pitchFamily="34" charset="0"/>
                <a:cs typeface="Arial" pitchFamily="34" charset="0"/>
              </a:rPr>
              <a:t> cannot be prepared outside the </a:t>
            </a:r>
            <a:r>
              <a:rPr lang="en-US" sz="1700" b="1" dirty="0">
                <a:latin typeface="Arial" pitchFamily="34" charset="0"/>
                <a:cs typeface="Arial" pitchFamily="34" charset="0"/>
              </a:rPr>
              <a:t>Laminar Air Flow</a:t>
            </a:r>
            <a:r>
              <a:rPr lang="en-US" sz="1700" dirty="0">
                <a:latin typeface="Arial" pitchFamily="34" charset="0"/>
                <a:cs typeface="Arial" pitchFamily="34" charset="0"/>
              </a:rPr>
              <a:t> because it can get contaminated and there would not be any result.</a:t>
            </a:r>
            <a:endParaRPr lang="en-US" sz="1700" dirty="0">
              <a:effectLst/>
              <a:latin typeface="Arial" pitchFamily="34" charset="0"/>
              <a:cs typeface="Arial" pitchFamily="34" charset="0"/>
            </a:endParaRPr>
          </a:p>
        </p:txBody>
      </p:sp>
    </p:spTree>
    <p:extLst>
      <p:ext uri="{BB962C8B-B14F-4D97-AF65-F5344CB8AC3E}">
        <p14:creationId xmlns:p14="http://schemas.microsoft.com/office/powerpoint/2010/main" val="1362672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2313</Words>
  <Application>Microsoft Office PowerPoint</Application>
  <PresentationFormat>On-screen Show (4:3)</PresentationFormat>
  <Paragraphs>186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SATIT-EP</dc:creator>
  <cp:lastModifiedBy>ajcharataa@outlook.com</cp:lastModifiedBy>
  <cp:revision>23</cp:revision>
  <dcterms:created xsi:type="dcterms:W3CDTF">2017-08-18T08:39:56Z</dcterms:created>
  <dcterms:modified xsi:type="dcterms:W3CDTF">2023-03-30T13:11:34Z</dcterms:modified>
</cp:coreProperties>
</file>