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26" r:id="rId3"/>
    <p:sldId id="283" r:id="rId4"/>
    <p:sldId id="325" r:id="rId5"/>
    <p:sldId id="303" r:id="rId6"/>
    <p:sldId id="284" r:id="rId7"/>
    <p:sldId id="306" r:id="rId8"/>
    <p:sldId id="324" r:id="rId9"/>
    <p:sldId id="289" r:id="rId10"/>
    <p:sldId id="287" r:id="rId11"/>
    <p:sldId id="308" r:id="rId12"/>
    <p:sldId id="315" r:id="rId13"/>
    <p:sldId id="317" r:id="rId14"/>
    <p:sldId id="263" r:id="rId15"/>
    <p:sldId id="292" r:id="rId16"/>
    <p:sldId id="312" r:id="rId17"/>
    <p:sldId id="318" r:id="rId18"/>
    <p:sldId id="319" r:id="rId19"/>
    <p:sldId id="320" r:id="rId20"/>
    <p:sldId id="323" r:id="rId21"/>
    <p:sldId id="297" r:id="rId22"/>
    <p:sldId id="313" r:id="rId23"/>
    <p:sldId id="314" r:id="rId24"/>
    <p:sldId id="293" r:id="rId25"/>
    <p:sldId id="294" r:id="rId26"/>
    <p:sldId id="295" r:id="rId27"/>
    <p:sldId id="298" r:id="rId28"/>
    <p:sldId id="299" r:id="rId29"/>
    <p:sldId id="300" r:id="rId30"/>
    <p:sldId id="275" r:id="rId31"/>
    <p:sldId id="259" r:id="rId32"/>
    <p:sldId id="285" r:id="rId33"/>
    <p:sldId id="286" r:id="rId34"/>
    <p:sldId id="290" r:id="rId35"/>
    <p:sldId id="276" r:id="rId36"/>
    <p:sldId id="277" r:id="rId37"/>
    <p:sldId id="278" r:id="rId38"/>
    <p:sldId id="279" r:id="rId39"/>
    <p:sldId id="280" r:id="rId40"/>
    <p:sldId id="272" r:id="rId41"/>
    <p:sldId id="273" r:id="rId42"/>
    <p:sldId id="274" r:id="rId43"/>
    <p:sldId id="270" r:id="rId44"/>
    <p:sldId id="271" r:id="rId45"/>
    <p:sldId id="260" r:id="rId46"/>
    <p:sldId id="267" r:id="rId4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644C7303-6A58-44F9-B562-31B9DAEB5F04}"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31709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644C7303-6A58-44F9-B562-31B9DAEB5F04}"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28285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644C7303-6A58-44F9-B562-31B9DAEB5F04}"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35652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644C7303-6A58-44F9-B562-31B9DAEB5F04}"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286423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C7303-6A58-44F9-B562-31B9DAEB5F04}" type="datetimeFigureOut">
              <a:rPr lang="th-TH" smtClean="0"/>
              <a:t>30/03/66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299146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644C7303-6A58-44F9-B562-31B9DAEB5F04}"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379028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644C7303-6A58-44F9-B562-31B9DAEB5F04}" type="datetimeFigureOut">
              <a:rPr lang="th-TH" smtClean="0"/>
              <a:t>30/03/66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288678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644C7303-6A58-44F9-B562-31B9DAEB5F04}" type="datetimeFigureOut">
              <a:rPr lang="th-TH" smtClean="0"/>
              <a:t>30/03/66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410683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C7303-6A58-44F9-B562-31B9DAEB5F04}" type="datetimeFigureOut">
              <a:rPr lang="th-TH" smtClean="0"/>
              <a:t>30/03/66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88575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4C7303-6A58-44F9-B562-31B9DAEB5F04}"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49481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4C7303-6A58-44F9-B562-31B9DAEB5F04}" type="datetimeFigureOut">
              <a:rPr lang="th-TH" smtClean="0"/>
              <a:t>30/03/66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12D9A7C-F89F-4977-8794-A66474844709}" type="slidenum">
              <a:rPr lang="th-TH" smtClean="0"/>
              <a:t>‹#›</a:t>
            </a:fld>
            <a:endParaRPr lang="th-TH"/>
          </a:p>
        </p:txBody>
      </p:sp>
    </p:spTree>
    <p:extLst>
      <p:ext uri="{BB962C8B-B14F-4D97-AF65-F5344CB8AC3E}">
        <p14:creationId xmlns:p14="http://schemas.microsoft.com/office/powerpoint/2010/main" val="15096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C7303-6A58-44F9-B562-31B9DAEB5F04}" type="datetimeFigureOut">
              <a:rPr lang="th-TH" smtClean="0"/>
              <a:t>30/03/66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D9A7C-F89F-4977-8794-A66474844709}" type="slidenum">
              <a:rPr lang="th-TH" smtClean="0"/>
              <a:t>‹#›</a:t>
            </a:fld>
            <a:endParaRPr lang="th-TH"/>
          </a:p>
        </p:txBody>
      </p:sp>
    </p:spTree>
    <p:extLst>
      <p:ext uri="{BB962C8B-B14F-4D97-AF65-F5344CB8AC3E}">
        <p14:creationId xmlns:p14="http://schemas.microsoft.com/office/powerpoint/2010/main" val="343670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hyperphysics.phy-astr.gsu.edu/hbase/Biology/phoc.html#c1" TargetMode="External"/><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hyperlink" Target="http://hyperphysics.phy-astr.gsu.edu/hbase/organic/3pga.html#c1" TargetMode="External"/><Relationship Id="rId5" Type="http://schemas.openxmlformats.org/officeDocument/2006/relationships/hyperlink" Target="http://hyperphysics.phy-astr.gsu.edu/hbase/organic/rubisco.html#c1" TargetMode="External"/><Relationship Id="rId4" Type="http://schemas.openxmlformats.org/officeDocument/2006/relationships/hyperlink" Target="http://hyperphysics.phy-astr.gsu.edu/hbase/organic/rubisco.html#c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lh6.ggpht.com/-CNCbMh99fI4/UlPLiVy5XLI/AAAAAAAAACE/QPMfSlkVJzc/s1600-h/An%20overview%20of%20the%20energetics%20of%20photosynthesis%20and%20aerobic%20respiration%5b5%5d.jp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4" y="476672"/>
            <a:ext cx="3621617" cy="2308324"/>
          </a:xfrm>
          <a:prstGeom prst="rect">
            <a:avLst/>
          </a:prstGeom>
        </p:spPr>
        <p:txBody>
          <a:bodyPr wrap="square">
            <a:spAutoFit/>
          </a:bodyPr>
          <a:lstStyle/>
          <a:p>
            <a:r>
              <a:rPr lang="en-US" sz="1800" dirty="0">
                <a:latin typeface="Arial" pitchFamily="34" charset="0"/>
                <a:cs typeface="Arial" pitchFamily="34" charset="0"/>
              </a:rPr>
              <a:t>The main role of the mitochondrion in the plant cell, like in all eukaryotic cells, is production of ATP, reducing equivalents and metabolic intermediates for use in biosynthesis elsewhere in the cell.</a:t>
            </a:r>
          </a:p>
        </p:txBody>
      </p:sp>
      <p:pic>
        <p:nvPicPr>
          <p:cNvPr id="3074" name="Picture 2" descr="Plant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962" y="27941"/>
            <a:ext cx="5504786" cy="3669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imal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86724"/>
            <a:ext cx="5076057" cy="3557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20072" y="4399319"/>
            <a:ext cx="3923928" cy="1200329"/>
          </a:xfrm>
          <a:prstGeom prst="rect">
            <a:avLst/>
          </a:prstGeom>
        </p:spPr>
        <p:txBody>
          <a:bodyPr wrap="square">
            <a:spAutoFit/>
          </a:bodyPr>
          <a:lstStyle/>
          <a:p>
            <a:r>
              <a:rPr lang="en-US" sz="1800" dirty="0">
                <a:latin typeface="Arial" pitchFamily="34" charset="0"/>
                <a:cs typeface="Arial" pitchFamily="34" charset="0"/>
              </a:rPr>
              <a:t>Mitochondria in plants, as in other eukaryotes, play an essential role in the cell as the major producers of ATP via oxidative phosphorylation. </a:t>
            </a:r>
          </a:p>
        </p:txBody>
      </p:sp>
    </p:spTree>
    <p:extLst>
      <p:ext uri="{BB962C8B-B14F-4D97-AF65-F5344CB8AC3E}">
        <p14:creationId xmlns:p14="http://schemas.microsoft.com/office/powerpoint/2010/main" val="128179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yperphysics.phy-astr.gsu.edu/hbase/Biology/imgbio/cplast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458" y="1052736"/>
            <a:ext cx="4665405"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40" y="836712"/>
            <a:ext cx="4617368" cy="4247317"/>
          </a:xfrm>
          <a:prstGeom prst="rect">
            <a:avLst/>
          </a:prstGeom>
        </p:spPr>
        <p:txBody>
          <a:bodyPr wrap="square">
            <a:spAutoFit/>
          </a:bodyPr>
          <a:lstStyle/>
          <a:p>
            <a:r>
              <a:rPr lang="en-US" sz="1800" dirty="0">
                <a:latin typeface="Arial" pitchFamily="34" charset="0"/>
                <a:cs typeface="Arial" pitchFamily="34" charset="0"/>
              </a:rPr>
              <a:t>They are compared to stacks of coins within the walls of the chloroplast.</a:t>
            </a:r>
          </a:p>
          <a:p>
            <a:endParaRPr lang="en-US" sz="1800" dirty="0">
              <a:latin typeface="Arial" pitchFamily="34" charset="0"/>
              <a:cs typeface="Arial" pitchFamily="34" charset="0"/>
            </a:endParaRPr>
          </a:p>
          <a:p>
            <a:r>
              <a:rPr lang="en-US" sz="1800" dirty="0">
                <a:latin typeface="Arial" pitchFamily="34" charset="0"/>
                <a:cs typeface="Arial" pitchFamily="34" charset="0"/>
              </a:rPr>
              <a:t>Their function is to </a:t>
            </a:r>
            <a:r>
              <a:rPr lang="en-US" sz="1800" b="1" dirty="0">
                <a:latin typeface="Arial" pitchFamily="34" charset="0"/>
                <a:cs typeface="Arial" pitchFamily="34" charset="0"/>
              </a:rPr>
              <a:t>trap the energy from sunlight</a:t>
            </a:r>
            <a:r>
              <a:rPr lang="en-US" sz="1800" dirty="0">
                <a:latin typeface="Arial" pitchFamily="34" charset="0"/>
                <a:cs typeface="Arial" pitchFamily="34" charset="0"/>
              </a:rPr>
              <a:t>.</a:t>
            </a:r>
          </a:p>
          <a:p>
            <a:endParaRPr lang="en-US" sz="1800" dirty="0">
              <a:latin typeface="Arial" pitchFamily="34" charset="0"/>
              <a:cs typeface="Arial" pitchFamily="34" charset="0"/>
            </a:endParaRPr>
          </a:p>
          <a:p>
            <a:r>
              <a:rPr lang="en-US" sz="1800" dirty="0">
                <a:latin typeface="Arial" pitchFamily="34" charset="0"/>
                <a:cs typeface="Arial" pitchFamily="34" charset="0"/>
              </a:rPr>
              <a:t>The stacks of thylakoids are called grana. </a:t>
            </a:r>
          </a:p>
          <a:p>
            <a:r>
              <a:rPr lang="en-US" sz="1800" dirty="0">
                <a:latin typeface="Arial" pitchFamily="34" charset="0"/>
                <a:cs typeface="Arial" pitchFamily="34" charset="0"/>
              </a:rPr>
              <a:t>They are connected with an extensive system of tubules. </a:t>
            </a:r>
          </a:p>
          <a:p>
            <a:endParaRPr lang="en-US" sz="1800" dirty="0">
              <a:latin typeface="Arial" pitchFamily="34" charset="0"/>
              <a:cs typeface="Arial" pitchFamily="34" charset="0"/>
            </a:endParaRPr>
          </a:p>
          <a:p>
            <a:r>
              <a:rPr lang="en-US" sz="1800" dirty="0">
                <a:latin typeface="Arial" pitchFamily="34" charset="0"/>
                <a:cs typeface="Arial" pitchFamily="34" charset="0"/>
              </a:rPr>
              <a:t>The thylakoid membranes contain chlorophyll and other pigments arranged in antenna arrays to capture light energy for two photosystems called Photosystem I and Photosystem II.</a:t>
            </a:r>
          </a:p>
        </p:txBody>
      </p:sp>
      <p:sp>
        <p:nvSpPr>
          <p:cNvPr id="3" name="Rectangle 2"/>
          <p:cNvSpPr/>
          <p:nvPr/>
        </p:nvSpPr>
        <p:spPr>
          <a:xfrm>
            <a:off x="3867" y="5361027"/>
            <a:ext cx="9107996" cy="1477328"/>
          </a:xfrm>
          <a:prstGeom prst="rect">
            <a:avLst/>
          </a:prstGeom>
        </p:spPr>
        <p:txBody>
          <a:bodyPr wrap="square">
            <a:spAutoFit/>
          </a:bodyPr>
          <a:lstStyle/>
          <a:p>
            <a:r>
              <a:rPr lang="en-US" sz="1800" dirty="0">
                <a:latin typeface="Arial" pitchFamily="34" charset="0"/>
                <a:cs typeface="Arial" pitchFamily="34" charset="0"/>
              </a:rPr>
              <a:t>In most plants, both photosystems are used in an electron transport process that yields energy in the form of ATP and reduced coenzymes to the </a:t>
            </a:r>
            <a:r>
              <a:rPr lang="en-US" sz="1800" dirty="0" err="1">
                <a:latin typeface="Arial" pitchFamily="34" charset="0"/>
                <a:cs typeface="Arial" pitchFamily="34" charset="0"/>
              </a:rPr>
              <a:t>stroma</a:t>
            </a:r>
            <a:r>
              <a:rPr lang="en-US" sz="1800" dirty="0">
                <a:latin typeface="Arial" pitchFamily="34" charset="0"/>
                <a:cs typeface="Arial" pitchFamily="34" charset="0"/>
              </a:rPr>
              <a:t> of the chloroplast to be used in the synthesis of carbohydrates. </a:t>
            </a:r>
            <a:endParaRPr lang="th-TH" sz="1800" dirty="0">
              <a:latin typeface="Arial" pitchFamily="34" charset="0"/>
              <a:cs typeface="Arial" pitchFamily="34" charset="0"/>
            </a:endParaRPr>
          </a:p>
          <a:p>
            <a:r>
              <a:rPr lang="en-US" sz="1800" dirty="0">
                <a:latin typeface="Arial" pitchFamily="34" charset="0"/>
                <a:cs typeface="Arial" pitchFamily="34" charset="0"/>
              </a:rPr>
              <a:t>The energy is used in the Calvin cycle to fix carbon from atmospheric CO</a:t>
            </a:r>
            <a:r>
              <a:rPr lang="en-US" sz="1800" baseline="-25000" dirty="0">
                <a:latin typeface="Arial" pitchFamily="34" charset="0"/>
                <a:cs typeface="Arial" pitchFamily="34" charset="0"/>
              </a:rPr>
              <a:t>2</a:t>
            </a:r>
            <a:r>
              <a:rPr lang="en-US" sz="1800" dirty="0">
                <a:latin typeface="Arial" pitchFamily="34" charset="0"/>
                <a:cs typeface="Arial" pitchFamily="34" charset="0"/>
              </a:rPr>
              <a:t> and construct sugars. </a:t>
            </a:r>
            <a:endParaRPr lang="th-TH" sz="1800" dirty="0">
              <a:latin typeface="Arial" pitchFamily="34" charset="0"/>
            </a:endParaRPr>
          </a:p>
        </p:txBody>
      </p:sp>
      <p:sp>
        <p:nvSpPr>
          <p:cNvPr id="4" name="Rectangle 3"/>
          <p:cNvSpPr/>
          <p:nvPr/>
        </p:nvSpPr>
        <p:spPr>
          <a:xfrm>
            <a:off x="33892" y="236547"/>
            <a:ext cx="7047981" cy="400110"/>
          </a:xfrm>
          <a:prstGeom prst="rect">
            <a:avLst/>
          </a:prstGeom>
        </p:spPr>
        <p:txBody>
          <a:bodyPr wrap="square">
            <a:spAutoFit/>
          </a:bodyPr>
          <a:lstStyle/>
          <a:p>
            <a:r>
              <a:rPr lang="en-US" sz="2000" dirty="0">
                <a:latin typeface="Arial" pitchFamily="34" charset="0"/>
                <a:cs typeface="Arial" pitchFamily="34" charset="0"/>
              </a:rPr>
              <a:t>Inside the chloroplasts are stacks of discs called </a:t>
            </a:r>
            <a:r>
              <a:rPr lang="en-US" sz="2000" b="1" dirty="0">
                <a:latin typeface="Arial" pitchFamily="34" charset="0"/>
                <a:cs typeface="Arial" pitchFamily="34" charset="0"/>
              </a:rPr>
              <a:t>thylakoids</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32607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quizlet.com/UARGIJkBe43fBABZYGPu0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78" y="301468"/>
            <a:ext cx="8446748" cy="5017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9578" y="5318836"/>
            <a:ext cx="8446748" cy="1477328"/>
          </a:xfrm>
          <a:prstGeom prst="rect">
            <a:avLst/>
          </a:prstGeom>
        </p:spPr>
        <p:txBody>
          <a:bodyPr wrap="square">
            <a:spAutoFit/>
          </a:bodyPr>
          <a:lstStyle/>
          <a:p>
            <a:r>
              <a:rPr lang="en-US" sz="1800" b="1" dirty="0">
                <a:latin typeface="Arial" pitchFamily="34" charset="0"/>
                <a:cs typeface="Arial" pitchFamily="34" charset="0"/>
              </a:rPr>
              <a:t>Thylakoids</a:t>
            </a:r>
          </a:p>
          <a:p>
            <a:r>
              <a:rPr lang="en-US" sz="1800" dirty="0">
                <a:latin typeface="Arial" pitchFamily="34" charset="0"/>
                <a:cs typeface="Arial" pitchFamily="34" charset="0"/>
              </a:rPr>
              <a:t>A flattened membrane sac inside the chloroplast, used to convert light energy to chemical energy. Thylakoids often exist in stacks called grana that are interconnected; their membranes contain molecular "machinery" used to convert light energy to chemical energy.</a:t>
            </a:r>
          </a:p>
        </p:txBody>
      </p:sp>
    </p:spTree>
    <p:extLst>
      <p:ext uri="{BB962C8B-B14F-4D97-AF65-F5344CB8AC3E}">
        <p14:creationId xmlns:p14="http://schemas.microsoft.com/office/powerpoint/2010/main" val="123959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 y="4653136"/>
            <a:ext cx="9141086" cy="1754326"/>
          </a:xfrm>
          <a:prstGeom prst="rect">
            <a:avLst/>
          </a:prstGeom>
        </p:spPr>
        <p:txBody>
          <a:bodyPr wrap="square">
            <a:spAutoFit/>
          </a:bodyPr>
          <a:lstStyle/>
          <a:p>
            <a:r>
              <a:rPr lang="en-US" sz="1800" b="1" dirty="0">
                <a:latin typeface="Arial" pitchFamily="34" charset="0"/>
                <a:cs typeface="Arial" pitchFamily="34" charset="0"/>
              </a:rPr>
              <a:t>Reaction-center complex</a:t>
            </a:r>
          </a:p>
          <a:p>
            <a:r>
              <a:rPr lang="en-US" sz="1800" dirty="0">
                <a:latin typeface="Arial" pitchFamily="34" charset="0"/>
                <a:cs typeface="Arial" pitchFamily="34" charset="0"/>
              </a:rPr>
              <a:t>A complex of proteins associated with a special pair of chlorophyll a molecules and a primary electron acceptor. </a:t>
            </a:r>
          </a:p>
          <a:p>
            <a:r>
              <a:rPr lang="en-US" sz="1800" dirty="0">
                <a:latin typeface="Arial" pitchFamily="34" charset="0"/>
                <a:cs typeface="Arial" pitchFamily="34" charset="0"/>
              </a:rPr>
              <a:t>Located centrally in a photosystem, this complex triggers the light reactions of photosynthesis. Excited by light energy, the pair of chlorophylls donates an electron to the primary electron acceptor, which passes an electron to an electron transport chain.</a:t>
            </a:r>
            <a:endParaRPr lang="th-TH" sz="1800" dirty="0">
              <a:latin typeface="Arial" pitchFamily="34" charset="0"/>
            </a:endParaRPr>
          </a:p>
        </p:txBody>
      </p:sp>
      <p:pic>
        <p:nvPicPr>
          <p:cNvPr id="3" name="Picture 2" descr="https://o.quizlet.com/UARGIJkBe43fBABZYGPu0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210594"/>
            <a:ext cx="6588223" cy="4154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3" y="210594"/>
            <a:ext cx="2699792" cy="4247317"/>
          </a:xfrm>
          <a:prstGeom prst="rect">
            <a:avLst/>
          </a:prstGeom>
        </p:spPr>
        <p:txBody>
          <a:bodyPr wrap="square">
            <a:spAutoFit/>
          </a:bodyPr>
          <a:lstStyle/>
          <a:p>
            <a:r>
              <a:rPr lang="en-US" sz="1800" b="1" dirty="0">
                <a:latin typeface="Arial" pitchFamily="34" charset="0"/>
                <a:cs typeface="Arial" pitchFamily="34" charset="0"/>
              </a:rPr>
              <a:t>Photosystem</a:t>
            </a:r>
          </a:p>
          <a:p>
            <a:r>
              <a:rPr lang="en-US" sz="1800" dirty="0">
                <a:latin typeface="Arial" pitchFamily="34" charset="0"/>
                <a:cs typeface="Arial" pitchFamily="34" charset="0"/>
              </a:rPr>
              <a:t>A light-capturing unit located in the thylakoid membrane of the chloroplast or in the membrane of some prokaryotes, consisting of a reaction-center complex surrounded by numerous light-harvesting complexes. There are two types of photosystems, I and II; they absorb light best at different wavelengths.</a:t>
            </a:r>
          </a:p>
        </p:txBody>
      </p:sp>
    </p:spTree>
    <p:extLst>
      <p:ext uri="{BB962C8B-B14F-4D97-AF65-F5344CB8AC3E}">
        <p14:creationId xmlns:p14="http://schemas.microsoft.com/office/powerpoint/2010/main" val="161849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6" y="25121"/>
            <a:ext cx="9133834" cy="7171194"/>
          </a:xfrm>
          <a:prstGeom prst="rect">
            <a:avLst/>
          </a:prstGeom>
        </p:spPr>
        <p:txBody>
          <a:bodyPr wrap="square">
            <a:spAutoFit/>
          </a:bodyPr>
          <a:lstStyle/>
          <a:p>
            <a:r>
              <a:rPr lang="en-US" sz="2000" b="1" dirty="0">
                <a:latin typeface="Arial" pitchFamily="34" charset="0"/>
                <a:cs typeface="Arial" pitchFamily="34" charset="0"/>
              </a:rPr>
              <a:t>Light harvesting complex</a:t>
            </a:r>
          </a:p>
          <a:p>
            <a:r>
              <a:rPr lang="en-US" sz="2000" dirty="0">
                <a:latin typeface="Arial" pitchFamily="34" charset="0"/>
                <a:cs typeface="Arial" pitchFamily="34" charset="0"/>
              </a:rPr>
              <a:t>A complex of proteins associated with pigment molecules (including chlorophyll a, chlorophyll b, and carotenoids) that captures light energy and transfers it to reaction-center pigments in a photosystem.</a:t>
            </a:r>
          </a:p>
          <a:p>
            <a:endParaRPr lang="en-US" sz="2000" dirty="0">
              <a:latin typeface="Arial" pitchFamily="34" charset="0"/>
              <a:cs typeface="Arial" pitchFamily="34" charset="0"/>
            </a:endParaRPr>
          </a:p>
          <a:p>
            <a:r>
              <a:rPr lang="en-US" sz="2000" b="1" dirty="0">
                <a:latin typeface="Arial" pitchFamily="34" charset="0"/>
                <a:cs typeface="Arial" pitchFamily="34" charset="0"/>
              </a:rPr>
              <a:t>Primary electron acceptor</a:t>
            </a:r>
          </a:p>
          <a:p>
            <a:r>
              <a:rPr lang="en-US" sz="2000" dirty="0">
                <a:latin typeface="Arial" pitchFamily="34" charset="0"/>
                <a:cs typeface="Arial" pitchFamily="34" charset="0"/>
              </a:rPr>
              <a:t>In the thylakoid membrane of a chloroplast or in the membrane of some prokaryotes, a specialized molecule that shares the reaction-center complex with a pair of chlorophyll a molecules and that accepts an electron from them.</a:t>
            </a:r>
          </a:p>
          <a:p>
            <a:endParaRPr lang="en-US" sz="2000" b="1" dirty="0">
              <a:latin typeface="Arial" pitchFamily="34" charset="0"/>
            </a:endParaRPr>
          </a:p>
          <a:p>
            <a:r>
              <a:rPr lang="en-US" sz="2000" b="1" dirty="0">
                <a:latin typeface="Arial" pitchFamily="34" charset="0"/>
                <a:cs typeface="Arial" pitchFamily="34" charset="0"/>
              </a:rPr>
              <a:t>What are the two stages of photosynthesis?</a:t>
            </a:r>
          </a:p>
          <a:p>
            <a:endParaRPr lang="en-US" sz="2000" dirty="0">
              <a:latin typeface="Arial" pitchFamily="34" charset="0"/>
              <a:cs typeface="Arial" pitchFamily="34" charset="0"/>
            </a:endParaRPr>
          </a:p>
          <a:p>
            <a:r>
              <a:rPr lang="en-US" sz="2000" b="1" dirty="0">
                <a:latin typeface="Arial" pitchFamily="34" charset="0"/>
                <a:cs typeface="Arial" pitchFamily="34" charset="0"/>
              </a:rPr>
              <a:t>Light Reactions</a:t>
            </a:r>
          </a:p>
          <a:p>
            <a:r>
              <a:rPr lang="en-US" sz="2000" dirty="0">
                <a:latin typeface="Arial" pitchFamily="34" charset="0"/>
                <a:cs typeface="Arial" pitchFamily="34" charset="0"/>
              </a:rPr>
              <a:t>The first of two major stages in photosynthesis (preceding the Calvin cycle). These reactions, which occur on the thylakoid membranes of the chloroplast or on membranes of certain prokaryotes, convert solar energy to the chemical energy of ATP and NADPH, releasing oxygen in the process.</a:t>
            </a:r>
          </a:p>
          <a:p>
            <a:endParaRPr lang="en-US" sz="2000" dirty="0">
              <a:latin typeface="Arial" pitchFamily="34" charset="0"/>
              <a:cs typeface="Arial" pitchFamily="34" charset="0"/>
            </a:endParaRPr>
          </a:p>
          <a:p>
            <a:r>
              <a:rPr lang="en-US" sz="2000" b="1" dirty="0">
                <a:latin typeface="Arial" pitchFamily="34" charset="0"/>
                <a:cs typeface="Arial" pitchFamily="34" charset="0"/>
              </a:rPr>
              <a:t>Calvin cycle</a:t>
            </a:r>
          </a:p>
          <a:p>
            <a:r>
              <a:rPr lang="en-US" sz="2000" dirty="0">
                <a:latin typeface="Arial" pitchFamily="34" charset="0"/>
                <a:cs typeface="Arial" pitchFamily="34" charset="0"/>
              </a:rPr>
              <a:t>The second of two major stages in photosynthesis (following the light reactions), involving fixation of atmospheric CO2 and reduction of the fixed carbon into carbohydrate.</a:t>
            </a:r>
          </a:p>
          <a:p>
            <a:endParaRPr lang="th-TH" sz="2000" b="1" dirty="0">
              <a:latin typeface="Arial" pitchFamily="34" charset="0"/>
            </a:endParaRPr>
          </a:p>
        </p:txBody>
      </p:sp>
    </p:spTree>
    <p:extLst>
      <p:ext uri="{BB962C8B-B14F-4D97-AF65-F5344CB8AC3E}">
        <p14:creationId xmlns:p14="http://schemas.microsoft.com/office/powerpoint/2010/main" val="191955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synthesis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 y="19473"/>
            <a:ext cx="6583885" cy="14196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s://o.quizlet.com/9l1RPffyxEMRozM.9py5J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 y="1432732"/>
            <a:ext cx="6583885" cy="11711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o.quizlet.com/Ej6MrETWSgEpnB6.OG-7f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 y="2603850"/>
            <a:ext cx="5524868" cy="425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19041" y="2807321"/>
            <a:ext cx="3592020" cy="3847207"/>
          </a:xfrm>
          <a:prstGeom prst="rect">
            <a:avLst/>
          </a:prstGeom>
        </p:spPr>
        <p:txBody>
          <a:bodyPr wrap="square">
            <a:spAutoFit/>
          </a:bodyPr>
          <a:lstStyle/>
          <a:p>
            <a:r>
              <a:rPr lang="en-US" sz="2400" b="1" dirty="0">
                <a:latin typeface="Arial" pitchFamily="34" charset="0"/>
                <a:cs typeface="Arial" pitchFamily="34" charset="0"/>
              </a:rPr>
              <a:t>Photosynthesis </a:t>
            </a:r>
          </a:p>
          <a:p>
            <a:r>
              <a:rPr lang="en-US" sz="2000" dirty="0">
                <a:latin typeface="Arial" pitchFamily="34" charset="0"/>
                <a:cs typeface="Arial" pitchFamily="34" charset="0"/>
              </a:rPr>
              <a:t>(converts light energy to the chemical energy of food)</a:t>
            </a:r>
          </a:p>
          <a:p>
            <a:r>
              <a:rPr lang="en-US" sz="2000" dirty="0">
                <a:latin typeface="Arial" pitchFamily="34" charset="0"/>
                <a:cs typeface="Arial" pitchFamily="34" charset="0"/>
              </a:rPr>
              <a:t>The conversion of light energy to chemical energy that is stored in glucose or other organic compounds.</a:t>
            </a:r>
          </a:p>
          <a:p>
            <a:endParaRPr lang="en-US" sz="2000" dirty="0">
              <a:latin typeface="Arial" pitchFamily="34" charset="0"/>
              <a:cs typeface="Arial" pitchFamily="34" charset="0"/>
            </a:endParaRPr>
          </a:p>
          <a:p>
            <a:r>
              <a:rPr lang="en-US" sz="2000" dirty="0">
                <a:latin typeface="Arial" pitchFamily="34" charset="0"/>
                <a:cs typeface="Arial" pitchFamily="34" charset="0"/>
                <a:sym typeface="Wingdings"/>
              </a:rPr>
              <a:t>	        </a:t>
            </a:r>
            <a:r>
              <a:rPr lang="en-US" sz="20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Occurs in plants, algae, and certain prokaryotes.</a:t>
            </a:r>
            <a:endParaRPr lang="th-TH" sz="2000" dirty="0">
              <a:latin typeface="Arial" pitchFamily="34" charset="0"/>
            </a:endParaRPr>
          </a:p>
        </p:txBody>
      </p:sp>
    </p:spTree>
    <p:extLst>
      <p:ext uri="{BB962C8B-B14F-4D97-AF65-F5344CB8AC3E}">
        <p14:creationId xmlns:p14="http://schemas.microsoft.com/office/powerpoint/2010/main" val="9241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40" y="307776"/>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dirty="0">
                <a:ln>
                  <a:noFill/>
                </a:ln>
                <a:solidFill>
                  <a:schemeClr val="tx1"/>
                </a:solidFill>
                <a:effectLst/>
                <a:latin typeface="Arial" pitchFamily="34" charset="0"/>
                <a:cs typeface="Angsana New" pitchFamily="18" charset="-34"/>
              </a:rPr>
              <a:t>Photosynthesis</a:t>
            </a:r>
            <a:r>
              <a:rPr kumimoji="0" lang="th-TH" sz="2000" b="1" i="0" u="none" strike="noStrike" cap="none" normalizeH="0" dirty="0">
                <a:ln>
                  <a:noFill/>
                </a:ln>
                <a:solidFill>
                  <a:schemeClr val="tx1"/>
                </a:solidFill>
                <a:effectLst/>
                <a:latin typeface="Arial" pitchFamily="34" charset="0"/>
                <a:cs typeface="Angsana New" pitchFamily="18" charset="-34"/>
              </a:rPr>
              <a:t> </a:t>
            </a:r>
            <a:r>
              <a:rPr kumimoji="0" lang="th-TH" sz="2000" b="0" i="0" u="none" strike="noStrike" cap="none" normalizeH="0" baseline="0" dirty="0">
                <a:ln>
                  <a:noFill/>
                </a:ln>
                <a:solidFill>
                  <a:schemeClr val="tx1"/>
                </a:solidFill>
                <a:effectLst/>
                <a:latin typeface="Arial" pitchFamily="34" charset="0"/>
                <a:cs typeface="Angsana New" pitchFamily="18" charset="-34"/>
              </a:rPr>
              <a:t>is the process by which organisms that contain the pigment chlorophyll convert light energy into chemical energy which can be stored in the molecular bonds of organic molecules (e.g., sugars).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000" b="0" i="0" u="none" strike="noStrike" cap="none" normalizeH="0" baseline="0" dirty="0">
                <a:ln>
                  <a:noFill/>
                </a:ln>
                <a:solidFill>
                  <a:schemeClr val="tx1"/>
                </a:solidFill>
                <a:effectLst/>
                <a:latin typeface="Arial" pitchFamily="34" charset="0"/>
                <a:cs typeface="Angsana New" pitchFamily="18" charset="-34"/>
              </a:rPr>
              <a:t>Photosynthesis powers almost all trophic chains and food webs on the Earth.</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000" b="0" i="0" u="none" strike="noStrike" cap="none" normalizeH="0" baseline="0" dirty="0">
                <a:ln>
                  <a:noFill/>
                </a:ln>
                <a:solidFill>
                  <a:schemeClr val="tx1"/>
                </a:solidFill>
                <a:effectLst/>
                <a:latin typeface="Arial" pitchFamily="34" charset="0"/>
                <a:cs typeface="Angsana New" pitchFamily="18" charset="-34"/>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000" b="0" i="0" u="none" strike="noStrike" cap="none" normalizeH="0" baseline="0" dirty="0">
                <a:ln>
                  <a:noFill/>
                </a:ln>
                <a:solidFill>
                  <a:srgbClr val="00B050"/>
                </a:solidFill>
                <a:effectLst/>
                <a:latin typeface="Arial" pitchFamily="34" charset="0"/>
                <a:cs typeface="Angsana New" pitchFamily="18" charset="-34"/>
              </a:rPr>
              <a:t>The net process of photosynthesis is described by the following equation: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sz="2000" b="0" i="0" u="none" strike="noStrike" cap="none" normalizeH="0" baseline="0" dirty="0">
                <a:ln>
                  <a:noFill/>
                </a:ln>
                <a:solidFill>
                  <a:srgbClr val="228E3C"/>
                </a:solidFill>
                <a:effectLst/>
                <a:latin typeface="Arial" pitchFamily="34" charset="0"/>
                <a:cs typeface="Angsana New" pitchFamily="18" charset="-34"/>
              </a:rPr>
              <a:t>6CO</a:t>
            </a:r>
            <a:r>
              <a:rPr kumimoji="0" lang="th-TH" sz="2000" b="0" i="0" u="none" strike="noStrike" cap="none" normalizeH="0" baseline="-30000" dirty="0">
                <a:ln>
                  <a:noFill/>
                </a:ln>
                <a:solidFill>
                  <a:srgbClr val="228E3C"/>
                </a:solidFill>
                <a:effectLst/>
                <a:latin typeface="Arial" pitchFamily="34" charset="0"/>
                <a:cs typeface="Angsana New" pitchFamily="18" charset="-34"/>
              </a:rPr>
              <a:t>2</a:t>
            </a:r>
            <a:r>
              <a:rPr kumimoji="0" lang="th-TH" sz="2000" b="0" i="0" u="none" strike="noStrike" cap="none" normalizeH="0" baseline="0" dirty="0">
                <a:ln>
                  <a:noFill/>
                </a:ln>
                <a:solidFill>
                  <a:srgbClr val="228E3C"/>
                </a:solidFill>
                <a:effectLst/>
                <a:latin typeface="Arial" pitchFamily="34" charset="0"/>
                <a:cs typeface="Angsana New" pitchFamily="18" charset="-34"/>
              </a:rPr>
              <a:t> + 6H</a:t>
            </a:r>
            <a:r>
              <a:rPr kumimoji="0" lang="th-TH" sz="2000" b="0" i="0" u="none" strike="noStrike" cap="none" normalizeH="0" baseline="-30000" dirty="0">
                <a:ln>
                  <a:noFill/>
                </a:ln>
                <a:solidFill>
                  <a:srgbClr val="228E3C"/>
                </a:solidFill>
                <a:effectLst/>
                <a:latin typeface="Arial" pitchFamily="34" charset="0"/>
                <a:cs typeface="Angsana New" pitchFamily="18" charset="-34"/>
              </a:rPr>
              <a:t>2</a:t>
            </a:r>
            <a:r>
              <a:rPr kumimoji="0" lang="th-TH" sz="2000" b="0" i="0" u="none" strike="noStrike" cap="none" normalizeH="0" baseline="0" dirty="0">
                <a:ln>
                  <a:noFill/>
                </a:ln>
                <a:solidFill>
                  <a:srgbClr val="228E3C"/>
                </a:solidFill>
                <a:effectLst/>
                <a:latin typeface="Arial" pitchFamily="34" charset="0"/>
                <a:cs typeface="Angsana New" pitchFamily="18" charset="-34"/>
              </a:rPr>
              <a:t>O + Light Energy = C</a:t>
            </a:r>
            <a:r>
              <a:rPr kumimoji="0" lang="th-TH" sz="2000" b="0" i="0" u="none" strike="noStrike" cap="none" normalizeH="0" baseline="-30000" dirty="0">
                <a:ln>
                  <a:noFill/>
                </a:ln>
                <a:solidFill>
                  <a:srgbClr val="228E3C"/>
                </a:solidFill>
                <a:effectLst/>
                <a:latin typeface="Arial" pitchFamily="34" charset="0"/>
                <a:cs typeface="Angsana New" pitchFamily="18" charset="-34"/>
              </a:rPr>
              <a:t>6</a:t>
            </a:r>
            <a:r>
              <a:rPr kumimoji="0" lang="th-TH" sz="2000" b="0" i="0" u="none" strike="noStrike" cap="none" normalizeH="0" baseline="0" dirty="0">
                <a:ln>
                  <a:noFill/>
                </a:ln>
                <a:solidFill>
                  <a:srgbClr val="228E3C"/>
                </a:solidFill>
                <a:effectLst/>
                <a:latin typeface="Arial" pitchFamily="34" charset="0"/>
                <a:cs typeface="Angsana New" pitchFamily="18" charset="-34"/>
              </a:rPr>
              <a:t>H</a:t>
            </a:r>
            <a:r>
              <a:rPr kumimoji="0" lang="th-TH" sz="2000" b="0" i="0" u="none" strike="noStrike" cap="none" normalizeH="0" baseline="-30000" dirty="0">
                <a:ln>
                  <a:noFill/>
                </a:ln>
                <a:solidFill>
                  <a:srgbClr val="228E3C"/>
                </a:solidFill>
                <a:effectLst/>
                <a:latin typeface="Arial" pitchFamily="34" charset="0"/>
                <a:cs typeface="Angsana New" pitchFamily="18" charset="-34"/>
              </a:rPr>
              <a:t>12</a:t>
            </a:r>
            <a:r>
              <a:rPr kumimoji="0" lang="th-TH" sz="2000" b="0" i="0" u="none" strike="noStrike" cap="none" normalizeH="0" baseline="0" dirty="0">
                <a:ln>
                  <a:noFill/>
                </a:ln>
                <a:solidFill>
                  <a:srgbClr val="228E3C"/>
                </a:solidFill>
                <a:effectLst/>
                <a:latin typeface="Arial" pitchFamily="34" charset="0"/>
                <a:cs typeface="Angsana New" pitchFamily="18" charset="-34"/>
              </a:rPr>
              <a:t>O</a:t>
            </a:r>
            <a:r>
              <a:rPr kumimoji="0" lang="th-TH" sz="2000" b="0" i="0" u="none" strike="noStrike" cap="none" normalizeH="0" baseline="-30000" dirty="0">
                <a:ln>
                  <a:noFill/>
                </a:ln>
                <a:solidFill>
                  <a:srgbClr val="228E3C"/>
                </a:solidFill>
                <a:effectLst/>
                <a:latin typeface="Arial" pitchFamily="34" charset="0"/>
                <a:cs typeface="Angsana New" pitchFamily="18" charset="-34"/>
              </a:rPr>
              <a:t>6</a:t>
            </a:r>
            <a:r>
              <a:rPr kumimoji="0" lang="th-TH" sz="2000" b="0" i="0" u="none" strike="noStrike" cap="none" normalizeH="0" baseline="0" dirty="0">
                <a:ln>
                  <a:noFill/>
                </a:ln>
                <a:solidFill>
                  <a:srgbClr val="228E3C"/>
                </a:solidFill>
                <a:effectLst/>
                <a:latin typeface="Arial" pitchFamily="34" charset="0"/>
                <a:cs typeface="Angsana New" pitchFamily="18" charset="-34"/>
              </a:rPr>
              <a:t> + 6O</a:t>
            </a:r>
            <a:r>
              <a:rPr kumimoji="0" lang="th-TH" sz="2000" b="0" i="0" u="none" strike="noStrike" cap="none" normalizeH="0" baseline="-30000" dirty="0">
                <a:ln>
                  <a:noFill/>
                </a:ln>
                <a:solidFill>
                  <a:srgbClr val="228E3C"/>
                </a:solidFill>
                <a:effectLst/>
                <a:latin typeface="Arial" pitchFamily="34" charset="0"/>
                <a:cs typeface="Angsana New" pitchFamily="18" charset="-34"/>
              </a:rPr>
              <a:t>2</a:t>
            </a:r>
            <a:r>
              <a:rPr kumimoji="0" lang="th-TH" sz="2000" b="0" i="0" u="none" strike="noStrike" cap="none" normalizeH="0" baseline="0" dirty="0">
                <a:ln>
                  <a:noFill/>
                </a:ln>
                <a:solidFill>
                  <a:srgbClr val="228E3C"/>
                </a:solidFill>
                <a:effectLst/>
                <a:latin typeface="Arial" pitchFamily="34" charset="0"/>
                <a:cs typeface="Angsana New" pitchFamily="18" charset="-34"/>
              </a:rPr>
              <a:t>  </a:t>
            </a:r>
          </a:p>
        </p:txBody>
      </p:sp>
      <p:pic>
        <p:nvPicPr>
          <p:cNvPr id="3" name="Picture 2" descr="photo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4" y="2546660"/>
            <a:ext cx="3559703" cy="2380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584355"/>
            <a:ext cx="4901778" cy="2554545"/>
          </a:xfrm>
          <a:prstGeom prst="rect">
            <a:avLst/>
          </a:prstGeom>
        </p:spPr>
        <p:txBody>
          <a:bodyPr wrap="square">
            <a:spAutoFit/>
          </a:bodyPr>
          <a:lstStyle/>
          <a:p>
            <a:pPr lvl="0"/>
            <a:r>
              <a:rPr lang="th-TH" sz="2000" dirty="0">
                <a:latin typeface="Arial" pitchFamily="34" charset="0"/>
                <a:cs typeface="Angsana New" pitchFamily="18" charset="-34"/>
              </a:rPr>
              <a:t>This equation means that </a:t>
            </a:r>
            <a:r>
              <a:rPr lang="th-TH" sz="2000" dirty="0">
                <a:solidFill>
                  <a:srgbClr val="00B0F0"/>
                </a:solidFill>
                <a:latin typeface="Arial" pitchFamily="34" charset="0"/>
                <a:cs typeface="Angsana New" pitchFamily="18" charset="-34"/>
              </a:rPr>
              <a:t>carbon dioxide from the air and water combine </a:t>
            </a:r>
            <a:r>
              <a:rPr lang="th-TH" sz="2000" dirty="0">
                <a:latin typeface="Arial" pitchFamily="34" charset="0"/>
                <a:cs typeface="Angsana New" pitchFamily="18" charset="-34"/>
              </a:rPr>
              <a:t>in the presence of </a:t>
            </a:r>
            <a:r>
              <a:rPr lang="th-TH" sz="2000" dirty="0">
                <a:solidFill>
                  <a:srgbClr val="FFC000"/>
                </a:solidFill>
                <a:latin typeface="Arial" pitchFamily="34" charset="0"/>
                <a:cs typeface="Angsana New" pitchFamily="18" charset="-34"/>
              </a:rPr>
              <a:t>sunlight</a:t>
            </a:r>
            <a:r>
              <a:rPr lang="th-TH" sz="2000" dirty="0">
                <a:latin typeface="Arial" pitchFamily="34" charset="0"/>
                <a:cs typeface="Angsana New" pitchFamily="18" charset="-34"/>
              </a:rPr>
              <a:t> to form </a:t>
            </a:r>
            <a:r>
              <a:rPr lang="th-TH" sz="2000" dirty="0">
                <a:solidFill>
                  <a:srgbClr val="FF0000"/>
                </a:solidFill>
                <a:latin typeface="Arial" pitchFamily="34" charset="0"/>
                <a:cs typeface="Angsana New" pitchFamily="18" charset="-34"/>
              </a:rPr>
              <a:t>sugars</a:t>
            </a:r>
            <a:r>
              <a:rPr lang="th-TH" sz="2000" dirty="0">
                <a:latin typeface="Arial" pitchFamily="34" charset="0"/>
                <a:cs typeface="Angsana New" pitchFamily="18" charset="-34"/>
              </a:rPr>
              <a:t>.</a:t>
            </a:r>
          </a:p>
          <a:p>
            <a:endParaRPr lang="th-TH" sz="2000" dirty="0">
              <a:latin typeface="Arial" pitchFamily="34" charset="0"/>
              <a:cs typeface="Angsana New" pitchFamily="18" charset="-34"/>
            </a:endParaRPr>
          </a:p>
          <a:p>
            <a:r>
              <a:rPr lang="th-TH" sz="2000" dirty="0">
                <a:latin typeface="Arial" pitchFamily="34" charset="0"/>
                <a:cs typeface="Angsana New" pitchFamily="18" charset="-34"/>
                <a:sym typeface="Wingdings"/>
              </a:rPr>
              <a:t>		 </a:t>
            </a:r>
          </a:p>
          <a:p>
            <a:endParaRPr lang="th-TH" sz="2000" dirty="0">
              <a:latin typeface="Arial" pitchFamily="34" charset="0"/>
              <a:cs typeface="Angsana New" pitchFamily="18" charset="-34"/>
            </a:endParaRPr>
          </a:p>
          <a:p>
            <a:pPr algn="ctr"/>
            <a:r>
              <a:rPr lang="th-TH" sz="2000" dirty="0">
                <a:latin typeface="Arial" pitchFamily="34" charset="0"/>
                <a:cs typeface="Angsana New" pitchFamily="18" charset="-34"/>
              </a:rPr>
              <a:t>oxygen is released as a </a:t>
            </a:r>
          </a:p>
          <a:p>
            <a:pPr algn="ctr"/>
            <a:r>
              <a:rPr lang="th-TH" sz="2000" dirty="0">
                <a:latin typeface="Arial" pitchFamily="34" charset="0"/>
                <a:cs typeface="Angsana New" pitchFamily="18" charset="-34"/>
              </a:rPr>
              <a:t>by-product of this reaction</a:t>
            </a:r>
            <a:endParaRPr lang="th-TH" sz="2000" dirty="0">
              <a:latin typeface="Arial" pitchFamily="34" charset="0"/>
            </a:endParaRPr>
          </a:p>
        </p:txBody>
      </p:sp>
      <p:sp>
        <p:nvSpPr>
          <p:cNvPr id="6" name="Rectangle 5"/>
          <p:cNvSpPr/>
          <p:nvPr/>
        </p:nvSpPr>
        <p:spPr>
          <a:xfrm>
            <a:off x="5436093" y="5059854"/>
            <a:ext cx="3559703" cy="830997"/>
          </a:xfrm>
          <a:prstGeom prst="rect">
            <a:avLst/>
          </a:prstGeom>
        </p:spPr>
        <p:txBody>
          <a:bodyPr wrap="square">
            <a:spAutoFit/>
          </a:bodyPr>
          <a:lstStyle/>
          <a:p>
            <a:r>
              <a:rPr lang="en-US" sz="1600" dirty="0">
                <a:latin typeface="Arial" pitchFamily="34" charset="0"/>
                <a:cs typeface="Arial" pitchFamily="34" charset="0"/>
              </a:rPr>
              <a:t>Chlorophyll a participates directly in the light reactions, which convert solar energy to chemical energy.</a:t>
            </a:r>
          </a:p>
        </p:txBody>
      </p:sp>
    </p:spTree>
    <p:extLst>
      <p:ext uri="{BB962C8B-B14F-4D97-AF65-F5344CB8AC3E}">
        <p14:creationId xmlns:p14="http://schemas.microsoft.com/office/powerpoint/2010/main" val="135453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5" y="-5417"/>
            <a:ext cx="5349344" cy="6863417"/>
          </a:xfrm>
          <a:prstGeom prst="rect">
            <a:avLst/>
          </a:prstGeom>
        </p:spPr>
        <p:txBody>
          <a:bodyPr wrap="square">
            <a:spAutoFit/>
          </a:bodyPr>
          <a:lstStyle/>
          <a:p>
            <a:r>
              <a:rPr lang="en-US" sz="2000" b="1" dirty="0">
                <a:latin typeface="Arial" pitchFamily="34" charset="0"/>
                <a:cs typeface="Arial" pitchFamily="34" charset="0"/>
              </a:rPr>
              <a:t>NADP (</a:t>
            </a:r>
            <a:r>
              <a:rPr lang="en-US" sz="2000" b="1" dirty="0" err="1">
                <a:latin typeface="Arial" pitchFamily="34" charset="0"/>
                <a:cs typeface="Arial" pitchFamily="34" charset="0"/>
              </a:rPr>
              <a:t>Nicotinamide</a:t>
            </a:r>
            <a:r>
              <a:rPr lang="en-US" sz="2000" b="1" dirty="0">
                <a:latin typeface="Arial" pitchFamily="34" charset="0"/>
                <a:cs typeface="Arial" pitchFamily="34" charset="0"/>
              </a:rPr>
              <a:t> adenine dinucleotide phosphate)</a:t>
            </a:r>
          </a:p>
          <a:p>
            <a:r>
              <a:rPr lang="en-US" sz="2000" dirty="0">
                <a:latin typeface="Arial" pitchFamily="34" charset="0"/>
                <a:cs typeface="Arial" pitchFamily="34" charset="0"/>
              </a:rPr>
              <a:t>NADP is an electron acceptor that, as NADPH, temporarily stores energized electrons produced during the light reactions.</a:t>
            </a:r>
          </a:p>
          <a:p>
            <a:endParaRPr lang="en-US" sz="2000" dirty="0">
              <a:latin typeface="Arial" pitchFamily="34" charset="0"/>
              <a:cs typeface="Arial" pitchFamily="34" charset="0"/>
            </a:endParaRPr>
          </a:p>
          <a:p>
            <a:r>
              <a:rPr lang="en-US" sz="2000" b="1" dirty="0">
                <a:latin typeface="Arial" pitchFamily="34" charset="0"/>
                <a:cs typeface="Arial" pitchFamily="34" charset="0"/>
              </a:rPr>
              <a:t>Photophosphorylation</a:t>
            </a:r>
          </a:p>
          <a:p>
            <a:r>
              <a:rPr lang="en-US" sz="2000" dirty="0">
                <a:latin typeface="Arial" pitchFamily="34" charset="0"/>
                <a:cs typeface="Arial" pitchFamily="34" charset="0"/>
              </a:rPr>
              <a:t>The process of generating ATP from ADP and phosphate by means of chemiosmosis, using a proton-motive force generated across the thylakoid membrane of the chloroplast or the membrane of certain prokaryotes during the light reactions of photosynthesis.</a:t>
            </a:r>
          </a:p>
          <a:p>
            <a:endParaRPr lang="en-US" sz="2000" dirty="0">
              <a:latin typeface="Arial" pitchFamily="34" charset="0"/>
              <a:cs typeface="Arial" pitchFamily="34" charset="0"/>
            </a:endParaRPr>
          </a:p>
          <a:p>
            <a:r>
              <a:rPr lang="en-US" sz="2000" b="1" dirty="0">
                <a:latin typeface="Arial" pitchFamily="34" charset="0"/>
                <a:cs typeface="Arial" pitchFamily="34" charset="0"/>
              </a:rPr>
              <a:t>Carbon Fixation</a:t>
            </a:r>
          </a:p>
          <a:p>
            <a:r>
              <a:rPr lang="en-US" sz="2000" dirty="0">
                <a:latin typeface="Arial" pitchFamily="34" charset="0"/>
                <a:cs typeface="Arial" pitchFamily="34" charset="0"/>
              </a:rPr>
              <a:t>The initial incorporation of carbon from CO2 into an organic compound by an autotrophic organism (a plant, another photosynthetic organism, or a chemoautotrophic prokaryote).</a:t>
            </a:r>
          </a:p>
          <a:p>
            <a:endParaRPr lang="en-US" sz="2000" dirty="0">
              <a:latin typeface="Arial" pitchFamily="34" charset="0"/>
              <a:cs typeface="Arial" pitchFamily="34" charset="0"/>
            </a:endParaRPr>
          </a:p>
          <a:p>
            <a:r>
              <a:rPr lang="en-US" sz="2000" dirty="0">
                <a:latin typeface="Arial" pitchFamily="34" charset="0"/>
                <a:cs typeface="Arial" pitchFamily="34" charset="0"/>
              </a:rPr>
              <a:t>The light reactions convert solar energy to the chemical energy of ATP and NADPH</a:t>
            </a:r>
            <a:endParaRPr lang="th-TH" sz="2000" dirty="0">
              <a:latin typeface="Arial" pitchFamily="34" charset="0"/>
            </a:endParaRPr>
          </a:p>
        </p:txBody>
      </p:sp>
      <p:pic>
        <p:nvPicPr>
          <p:cNvPr id="3074" name="Picture 2" descr="Chemiosm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778" y="1556792"/>
            <a:ext cx="3843222" cy="27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2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16016" cy="1938992"/>
          </a:xfrm>
          <a:prstGeom prst="rect">
            <a:avLst/>
          </a:prstGeom>
        </p:spPr>
        <p:txBody>
          <a:bodyPr wrap="square">
            <a:spAutoFit/>
          </a:bodyPr>
          <a:lstStyle/>
          <a:p>
            <a:r>
              <a:rPr lang="en-US" sz="2000" b="1" dirty="0">
                <a:latin typeface="Arial" pitchFamily="34" charset="0"/>
                <a:cs typeface="Arial" pitchFamily="34" charset="0"/>
              </a:rPr>
              <a:t>Photo system II</a:t>
            </a:r>
          </a:p>
          <a:p>
            <a:r>
              <a:rPr lang="en-US" sz="2000" dirty="0">
                <a:latin typeface="Arial" pitchFamily="34" charset="0"/>
                <a:cs typeface="Arial" pitchFamily="34" charset="0"/>
              </a:rPr>
              <a:t>One of two light-capturing units in a chloroplast's thylakoid membrane or in the membrane of some prokaryotes; </a:t>
            </a:r>
            <a:r>
              <a:rPr lang="en-US" sz="2000" dirty="0">
                <a:solidFill>
                  <a:srgbClr val="228E3C"/>
                </a:solidFill>
                <a:latin typeface="Arial" pitchFamily="34" charset="0"/>
                <a:cs typeface="Arial" pitchFamily="34" charset="0"/>
              </a:rPr>
              <a:t>it has two molecules of P680 chlorophyll a at its reaction center</a:t>
            </a:r>
            <a:r>
              <a:rPr lang="en-US" sz="2000" dirty="0">
                <a:latin typeface="Arial" pitchFamily="34" charset="0"/>
                <a:cs typeface="Arial" pitchFamily="34" charset="0"/>
              </a:rPr>
              <a:t>.</a:t>
            </a:r>
          </a:p>
        </p:txBody>
      </p:sp>
      <p:sp>
        <p:nvSpPr>
          <p:cNvPr id="3" name="Rectangle 2"/>
          <p:cNvSpPr/>
          <p:nvPr/>
        </p:nvSpPr>
        <p:spPr>
          <a:xfrm>
            <a:off x="4716016" y="0"/>
            <a:ext cx="4391801" cy="2246769"/>
          </a:xfrm>
          <a:prstGeom prst="rect">
            <a:avLst/>
          </a:prstGeom>
        </p:spPr>
        <p:txBody>
          <a:bodyPr wrap="square">
            <a:spAutoFit/>
          </a:bodyPr>
          <a:lstStyle/>
          <a:p>
            <a:r>
              <a:rPr lang="en-US" sz="2000" b="1" dirty="0">
                <a:latin typeface="Arial" pitchFamily="34" charset="0"/>
                <a:cs typeface="Arial" pitchFamily="34" charset="0"/>
              </a:rPr>
              <a:t>Photosystem I</a:t>
            </a:r>
          </a:p>
          <a:p>
            <a:r>
              <a:rPr lang="en-US" sz="2000" dirty="0">
                <a:latin typeface="Arial" pitchFamily="34" charset="0"/>
                <a:cs typeface="Arial" pitchFamily="34" charset="0"/>
              </a:rPr>
              <a:t>A light-capturing unit in a chloroplast's thylakoid membrane or in the membrane of some prokaryotes</a:t>
            </a:r>
            <a:r>
              <a:rPr lang="en-US" sz="2000" dirty="0">
                <a:solidFill>
                  <a:srgbClr val="228E3C"/>
                </a:solidFill>
                <a:latin typeface="Arial" pitchFamily="34" charset="0"/>
                <a:cs typeface="Arial" pitchFamily="34" charset="0"/>
              </a:rPr>
              <a:t>; it has two molecules of P700 chlorophyll a at its reaction center</a:t>
            </a:r>
            <a:r>
              <a:rPr lang="en-US" sz="2000" dirty="0">
                <a:latin typeface="Arial" pitchFamily="34" charset="0"/>
                <a:cs typeface="Arial" pitchFamily="34" charset="0"/>
              </a:rPr>
              <a:t>.</a:t>
            </a:r>
            <a:endParaRPr lang="th-TH" sz="2000" b="1" dirty="0">
              <a:latin typeface="Arial" pitchFamily="34" charset="0"/>
            </a:endParaRPr>
          </a:p>
        </p:txBody>
      </p:sp>
      <p:pic>
        <p:nvPicPr>
          <p:cNvPr id="4" name="Picture 2" descr="https://o.quizlet.com/UARGIJkBe43fBABZYGPu0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1390"/>
            <a:ext cx="8064896" cy="461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0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quizlet.com/k8DC76uHH1ZBPVvDDsLNR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15" y="24764"/>
            <a:ext cx="4762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277" y="548680"/>
            <a:ext cx="4096087" cy="1569660"/>
          </a:xfrm>
          <a:prstGeom prst="rect">
            <a:avLst/>
          </a:prstGeom>
        </p:spPr>
        <p:txBody>
          <a:bodyPr wrap="square">
            <a:spAutoFit/>
          </a:bodyPr>
          <a:lstStyle/>
          <a:p>
            <a:r>
              <a:rPr lang="en-US" sz="2400" dirty="0">
                <a:latin typeface="Arial" pitchFamily="34" charset="0"/>
                <a:cs typeface="Arial" pitchFamily="34" charset="0"/>
              </a:rPr>
              <a:t>The Calvin Cycle uses the chemical energy of ATP and NADPH to reduce CO2 to sugar</a:t>
            </a:r>
            <a:endParaRPr lang="th-TH" sz="2400" dirty="0">
              <a:latin typeface="Arial" pitchFamily="34" charset="0"/>
            </a:endParaRPr>
          </a:p>
        </p:txBody>
      </p:sp>
      <p:sp>
        <p:nvSpPr>
          <p:cNvPr id="3" name="Rectangle 2"/>
          <p:cNvSpPr/>
          <p:nvPr/>
        </p:nvSpPr>
        <p:spPr>
          <a:xfrm>
            <a:off x="168277" y="4754226"/>
            <a:ext cx="8868219" cy="1323439"/>
          </a:xfrm>
          <a:prstGeom prst="rect">
            <a:avLst/>
          </a:prstGeom>
        </p:spPr>
        <p:txBody>
          <a:bodyPr wrap="square">
            <a:spAutoFit/>
          </a:bodyPr>
          <a:lstStyle/>
          <a:p>
            <a:r>
              <a:rPr lang="en-US" sz="2000" b="1" dirty="0">
                <a:latin typeface="Arial" pitchFamily="34" charset="0"/>
                <a:cs typeface="Arial" pitchFamily="34" charset="0"/>
              </a:rPr>
              <a:t>Glyceraldehyde 3-phosphate (G3P)</a:t>
            </a:r>
          </a:p>
          <a:p>
            <a:r>
              <a:rPr lang="en-US" sz="2000" dirty="0">
                <a:latin typeface="Arial" pitchFamily="34" charset="0"/>
                <a:cs typeface="Arial" pitchFamily="34" charset="0"/>
              </a:rPr>
              <a:t>A three-carbon carbohydrate that is the direct product of the Calvin cycle.</a:t>
            </a:r>
          </a:p>
          <a:p>
            <a:r>
              <a:rPr lang="en-US" sz="2000" dirty="0">
                <a:latin typeface="Arial" pitchFamily="34" charset="0"/>
                <a:cs typeface="Arial" pitchFamily="34" charset="0"/>
              </a:rPr>
              <a:t>It is also an intermediate in glycolysis.</a:t>
            </a:r>
          </a:p>
          <a:p>
            <a:endParaRPr lang="en-US" sz="2000" b="1" dirty="0">
              <a:latin typeface="Arial" pitchFamily="34" charset="0"/>
              <a:cs typeface="Arial" pitchFamily="34" charset="0"/>
            </a:endParaRPr>
          </a:p>
        </p:txBody>
      </p:sp>
      <p:sp>
        <p:nvSpPr>
          <p:cNvPr id="4" name="Rectangle 3"/>
          <p:cNvSpPr/>
          <p:nvPr/>
        </p:nvSpPr>
        <p:spPr>
          <a:xfrm>
            <a:off x="168277" y="2780928"/>
            <a:ext cx="4251338" cy="1938992"/>
          </a:xfrm>
          <a:prstGeom prst="rect">
            <a:avLst/>
          </a:prstGeom>
        </p:spPr>
        <p:txBody>
          <a:bodyPr wrap="square">
            <a:spAutoFit/>
          </a:bodyPr>
          <a:lstStyle/>
          <a:p>
            <a:r>
              <a:rPr lang="en-US" sz="2000" b="1" dirty="0">
                <a:latin typeface="Arial" pitchFamily="34" charset="0"/>
                <a:cs typeface="Arial" pitchFamily="34" charset="0"/>
              </a:rPr>
              <a:t>What are the three phases of The Calvin cycle?</a:t>
            </a:r>
          </a:p>
          <a:p>
            <a:r>
              <a:rPr lang="en-US" sz="2000" dirty="0">
                <a:latin typeface="Arial" pitchFamily="34" charset="0"/>
                <a:cs typeface="Arial" pitchFamily="34" charset="0"/>
              </a:rPr>
              <a:t>Carbon Fixation </a:t>
            </a:r>
            <a:br>
              <a:rPr lang="en-US" sz="2000" dirty="0">
                <a:latin typeface="Arial" pitchFamily="34" charset="0"/>
                <a:cs typeface="Arial" pitchFamily="34" charset="0"/>
              </a:rPr>
            </a:br>
            <a:r>
              <a:rPr lang="en-US" sz="2000" dirty="0">
                <a:latin typeface="Arial" pitchFamily="34" charset="0"/>
                <a:cs typeface="Arial" pitchFamily="34" charset="0"/>
              </a:rPr>
              <a:t>Energy Consumption and Redox </a:t>
            </a:r>
            <a:br>
              <a:rPr lang="en-US" sz="2000" dirty="0">
                <a:latin typeface="Arial" pitchFamily="34" charset="0"/>
                <a:cs typeface="Arial" pitchFamily="34" charset="0"/>
              </a:rPr>
            </a:br>
            <a:r>
              <a:rPr lang="en-US" sz="2000" dirty="0">
                <a:latin typeface="Arial" pitchFamily="34" charset="0"/>
                <a:cs typeface="Arial" pitchFamily="34" charset="0"/>
              </a:rPr>
              <a:t>Release of G3P; Regeneration of </a:t>
            </a:r>
            <a:r>
              <a:rPr lang="en-US" sz="2000" dirty="0" err="1">
                <a:latin typeface="Arial" pitchFamily="34" charset="0"/>
                <a:cs typeface="Arial" pitchFamily="34" charset="0"/>
              </a:rPr>
              <a:t>RuBP</a:t>
            </a:r>
            <a:endParaRPr lang="th-TH" sz="2000" b="1" dirty="0">
              <a:latin typeface="Arial" pitchFamily="34" charset="0"/>
            </a:endParaRPr>
          </a:p>
        </p:txBody>
      </p:sp>
    </p:spTree>
    <p:extLst>
      <p:ext uri="{BB962C8B-B14F-4D97-AF65-F5344CB8AC3E}">
        <p14:creationId xmlns:p14="http://schemas.microsoft.com/office/powerpoint/2010/main" val="65502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21" y="0"/>
            <a:ext cx="9144000" cy="4001095"/>
          </a:xfrm>
          <a:prstGeom prst="rect">
            <a:avLst/>
          </a:prstGeom>
        </p:spPr>
        <p:txBody>
          <a:bodyPr wrap="square">
            <a:spAutoFit/>
          </a:bodyPr>
          <a:lstStyle/>
          <a:p>
            <a:r>
              <a:rPr lang="en-US" sz="1800" b="1" dirty="0">
                <a:latin typeface="Arial" pitchFamily="34" charset="0"/>
                <a:cs typeface="Arial" pitchFamily="34" charset="0"/>
              </a:rPr>
              <a:t>C3 plants</a:t>
            </a:r>
          </a:p>
          <a:p>
            <a:r>
              <a:rPr lang="en-US" sz="1800" dirty="0">
                <a:latin typeface="Arial" pitchFamily="34" charset="0"/>
                <a:cs typeface="Arial" pitchFamily="34" charset="0"/>
              </a:rPr>
              <a:t>A plant that </a:t>
            </a:r>
            <a:r>
              <a:rPr lang="en-US" sz="1800" dirty="0">
                <a:solidFill>
                  <a:srgbClr val="00B050"/>
                </a:solidFill>
                <a:latin typeface="Arial" pitchFamily="34" charset="0"/>
                <a:cs typeface="Arial" pitchFamily="34" charset="0"/>
              </a:rPr>
              <a:t>uses the Calvin cycle for the initial steps that incorporate CO2 into organic material, forming a three-carbon compound as the first stable intermediate</a:t>
            </a:r>
            <a:r>
              <a:rPr lang="en-US" sz="1800" dirty="0">
                <a:latin typeface="Arial" pitchFamily="34" charset="0"/>
                <a:cs typeface="Arial" pitchFamily="34" charset="0"/>
              </a:rPr>
              <a:t>.</a:t>
            </a:r>
          </a:p>
          <a:p>
            <a:endParaRPr lang="en-US" sz="1800" dirty="0">
              <a:latin typeface="Arial" pitchFamily="34" charset="0"/>
              <a:cs typeface="Arial" pitchFamily="34" charset="0"/>
            </a:endParaRPr>
          </a:p>
          <a:p>
            <a:r>
              <a:rPr lang="en-US" sz="1800" b="1" dirty="0">
                <a:latin typeface="Arial" pitchFamily="34" charset="0"/>
                <a:cs typeface="Arial" pitchFamily="34" charset="0"/>
              </a:rPr>
              <a:t>C4 Plants</a:t>
            </a:r>
          </a:p>
          <a:p>
            <a:r>
              <a:rPr lang="en-US" sz="1800" dirty="0">
                <a:latin typeface="Arial" pitchFamily="34" charset="0"/>
                <a:cs typeface="Arial" pitchFamily="34" charset="0"/>
              </a:rPr>
              <a:t>A plant in which the Calvin cycle </a:t>
            </a:r>
            <a:r>
              <a:rPr lang="en-US" sz="1800" u="sng" dirty="0">
                <a:solidFill>
                  <a:schemeClr val="accent6">
                    <a:lumMod val="75000"/>
                  </a:schemeClr>
                </a:solidFill>
                <a:latin typeface="Arial" pitchFamily="34" charset="0"/>
                <a:cs typeface="Arial" pitchFamily="34" charset="0"/>
              </a:rPr>
              <a:t>is preceded by reactions that incorporate CO2 into a four-carbon compound, the end product of which supplies CO2 for the Calvin cycle.</a:t>
            </a:r>
          </a:p>
          <a:p>
            <a:endParaRPr lang="en-US" sz="1800" u="sng" dirty="0">
              <a:solidFill>
                <a:schemeClr val="accent6">
                  <a:lumMod val="75000"/>
                </a:schemeClr>
              </a:solidFill>
              <a:latin typeface="Arial" pitchFamily="34" charset="0"/>
              <a:cs typeface="Arial" pitchFamily="34" charset="0"/>
            </a:endParaRPr>
          </a:p>
          <a:p>
            <a:r>
              <a:rPr lang="en-US" sz="1800" b="1" dirty="0">
                <a:latin typeface="Arial" pitchFamily="34" charset="0"/>
                <a:cs typeface="Arial" pitchFamily="34" charset="0"/>
              </a:rPr>
              <a:t>Photorespiration</a:t>
            </a:r>
          </a:p>
          <a:p>
            <a:r>
              <a:rPr lang="en-US" sz="1800" dirty="0">
                <a:latin typeface="Arial" pitchFamily="34" charset="0"/>
                <a:cs typeface="Arial" pitchFamily="34" charset="0"/>
              </a:rPr>
              <a:t>A metabolic pathway that consumes oxygen and ATP, releases carbon dioxide, and decreases photosynthetic output. Photorespiration generally occurs on hot, dry, bright days, when stomata close and the O2/CO2 ratio in the leaf increases, favoring the binding of O2 rather than CO2 by </a:t>
            </a:r>
            <a:r>
              <a:rPr lang="en-US" sz="1800" dirty="0" err="1">
                <a:latin typeface="Arial" pitchFamily="34" charset="0"/>
                <a:cs typeface="Arial" pitchFamily="34" charset="0"/>
              </a:rPr>
              <a:t>rubisco</a:t>
            </a:r>
            <a:r>
              <a:rPr lang="en-US" sz="1800" dirty="0">
                <a:latin typeface="Arial" pitchFamily="34" charset="0"/>
                <a:cs typeface="Arial" pitchFamily="34" charset="0"/>
              </a:rPr>
              <a:t>.</a:t>
            </a:r>
          </a:p>
          <a:p>
            <a:endParaRPr lang="th-TH" sz="2000" u="sng" dirty="0">
              <a:solidFill>
                <a:schemeClr val="accent6">
                  <a:lumMod val="75000"/>
                </a:schemeClr>
              </a:solidFill>
              <a:latin typeface="Arial" pitchFamily="34" charset="0"/>
            </a:endParaRPr>
          </a:p>
        </p:txBody>
      </p:sp>
    </p:spTree>
    <p:extLst>
      <p:ext uri="{BB962C8B-B14F-4D97-AF65-F5344CB8AC3E}">
        <p14:creationId xmlns:p14="http://schemas.microsoft.com/office/powerpoint/2010/main" val="349081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 y="20193"/>
            <a:ext cx="9169624" cy="6271414"/>
          </a:xfrm>
          <a:prstGeom prst="rect">
            <a:avLst/>
          </a:prstGeom>
          <a:ln/>
        </p:spPr>
        <p:style>
          <a:lnRef idx="0">
            <a:schemeClr val="accent3"/>
          </a:lnRef>
          <a:fillRef idx="3">
            <a:schemeClr val="accent3"/>
          </a:fillRef>
          <a:effectRef idx="3">
            <a:schemeClr val="accent3"/>
          </a:effectRef>
          <a:fontRef idx="minor">
            <a:schemeClr val="lt1"/>
          </a:fontRef>
        </p:style>
      </p:pic>
      <p:sp>
        <p:nvSpPr>
          <p:cNvPr id="2" name="Rectangle 1"/>
          <p:cNvSpPr/>
          <p:nvPr/>
        </p:nvSpPr>
        <p:spPr>
          <a:xfrm>
            <a:off x="2753612" y="2708920"/>
            <a:ext cx="1288819" cy="646331"/>
          </a:xfrm>
          <a:prstGeom prst="rect">
            <a:avLst/>
          </a:prstGeom>
        </p:spPr>
        <p:txBody>
          <a:bodyPr wrap="square">
            <a:spAutoFit/>
          </a:bodyPr>
          <a:lstStyle/>
          <a:p>
            <a:pPr algn="ctr"/>
            <a:r>
              <a:rPr lang="en-US" sz="1800" b="1" dirty="0">
                <a:latin typeface="Arial" pitchFamily="34" charset="0"/>
                <a:cs typeface="Arial" pitchFamily="34" charset="0"/>
              </a:rPr>
              <a:t>Chemical energy </a:t>
            </a:r>
            <a:endParaRPr lang="th-TH" sz="1800" dirty="0">
              <a:latin typeface="Arial" pitchFamily="34" charset="0"/>
            </a:endParaRPr>
          </a:p>
        </p:txBody>
      </p:sp>
      <p:sp>
        <p:nvSpPr>
          <p:cNvPr id="3" name="Rectangle 2"/>
          <p:cNvSpPr/>
          <p:nvPr/>
        </p:nvSpPr>
        <p:spPr>
          <a:xfrm>
            <a:off x="8190148" y="2858430"/>
            <a:ext cx="917848" cy="523220"/>
          </a:xfrm>
          <a:prstGeom prst="rect">
            <a:avLst/>
          </a:prstGeom>
        </p:spPr>
        <p:txBody>
          <a:bodyPr wrap="square">
            <a:spAutoFit/>
          </a:bodyPr>
          <a:lstStyle/>
          <a:p>
            <a:r>
              <a:rPr lang="en-US" b="1" dirty="0"/>
              <a:t>Heat </a:t>
            </a:r>
            <a:endParaRPr lang="th-TH" dirty="0"/>
          </a:p>
        </p:txBody>
      </p:sp>
      <p:sp>
        <p:nvSpPr>
          <p:cNvPr id="4" name="Rectangle 3"/>
          <p:cNvSpPr/>
          <p:nvPr/>
        </p:nvSpPr>
        <p:spPr>
          <a:xfrm>
            <a:off x="2627784" y="160070"/>
            <a:ext cx="2213992" cy="400110"/>
          </a:xfrm>
          <a:prstGeom prst="rect">
            <a:avLst/>
          </a:prstGeom>
        </p:spPr>
        <p:txBody>
          <a:bodyPr wrap="square">
            <a:spAutoFit/>
          </a:bodyPr>
          <a:lstStyle/>
          <a:p>
            <a:r>
              <a:rPr lang="en-US" sz="2000" b="1" dirty="0">
                <a:latin typeface="Arial" pitchFamily="34" charset="0"/>
                <a:cs typeface="Arial" pitchFamily="34" charset="0"/>
              </a:rPr>
              <a:t>Energy flow </a:t>
            </a:r>
            <a:endParaRPr lang="th-TH" sz="2000" dirty="0">
              <a:latin typeface="Arial" pitchFamily="34" charset="0"/>
            </a:endParaRPr>
          </a:p>
        </p:txBody>
      </p:sp>
      <p:sp>
        <p:nvSpPr>
          <p:cNvPr id="5" name="Rectangle 4"/>
          <p:cNvSpPr/>
          <p:nvPr/>
        </p:nvSpPr>
        <p:spPr>
          <a:xfrm>
            <a:off x="3597197" y="5157189"/>
            <a:ext cx="1368152" cy="646331"/>
          </a:xfrm>
          <a:prstGeom prst="rect">
            <a:avLst/>
          </a:prstGeom>
        </p:spPr>
        <p:txBody>
          <a:bodyPr wrap="square">
            <a:spAutoFit/>
          </a:bodyPr>
          <a:lstStyle/>
          <a:p>
            <a:pPr algn="ctr"/>
            <a:r>
              <a:rPr lang="en-US" sz="1800" b="1" dirty="0">
                <a:latin typeface="Arial" pitchFamily="34" charset="0"/>
                <a:cs typeface="Arial" pitchFamily="34" charset="0"/>
              </a:rPr>
              <a:t>Chemical </a:t>
            </a:r>
          </a:p>
          <a:p>
            <a:pPr algn="ctr"/>
            <a:r>
              <a:rPr lang="en-US" sz="1800" b="1" dirty="0">
                <a:latin typeface="Arial" pitchFamily="34" charset="0"/>
                <a:cs typeface="Arial" pitchFamily="34" charset="0"/>
              </a:rPr>
              <a:t>elements</a:t>
            </a:r>
            <a:endParaRPr lang="th-TH" sz="1800" b="1" dirty="0">
              <a:latin typeface="Arial" pitchFamily="34" charset="0"/>
            </a:endParaRPr>
          </a:p>
        </p:txBody>
      </p:sp>
      <p:sp>
        <p:nvSpPr>
          <p:cNvPr id="6" name="Rectangle 5"/>
          <p:cNvSpPr/>
          <p:nvPr/>
        </p:nvSpPr>
        <p:spPr>
          <a:xfrm>
            <a:off x="1960" y="2688627"/>
            <a:ext cx="971600" cy="646331"/>
          </a:xfrm>
          <a:prstGeom prst="rect">
            <a:avLst/>
          </a:prstGeom>
        </p:spPr>
        <p:txBody>
          <a:bodyPr wrap="square">
            <a:spAutoFit/>
          </a:bodyPr>
          <a:lstStyle/>
          <a:p>
            <a:pPr algn="ctr"/>
            <a:r>
              <a:rPr lang="en-US" sz="1800" b="1" dirty="0">
                <a:latin typeface="Arial" pitchFamily="34" charset="0"/>
                <a:cs typeface="Arial" pitchFamily="34" charset="0"/>
              </a:rPr>
              <a:t>Light energy </a:t>
            </a:r>
            <a:endParaRPr lang="th-TH" sz="1800" dirty="0">
              <a:latin typeface="Arial" pitchFamily="34" charset="0"/>
            </a:endParaRPr>
          </a:p>
        </p:txBody>
      </p:sp>
      <p:sp>
        <p:nvSpPr>
          <p:cNvPr id="7" name="Rectangle 6"/>
          <p:cNvSpPr/>
          <p:nvPr/>
        </p:nvSpPr>
        <p:spPr>
          <a:xfrm>
            <a:off x="7236296" y="4653136"/>
            <a:ext cx="1907704" cy="1323439"/>
          </a:xfrm>
          <a:prstGeom prst="rect">
            <a:avLst/>
          </a:prstGeom>
        </p:spPr>
        <p:txBody>
          <a:bodyPr wrap="square">
            <a:spAutoFit/>
          </a:bodyPr>
          <a:lstStyle/>
          <a:p>
            <a:r>
              <a:rPr lang="en-US" sz="2000" b="1" dirty="0">
                <a:latin typeface="Arial" pitchFamily="34" charset="0"/>
                <a:cs typeface="Arial" pitchFamily="34" charset="0"/>
              </a:rPr>
              <a:t>Decomposers return chemicals to soil. </a:t>
            </a:r>
            <a:endParaRPr lang="th-TH" sz="2000" dirty="0">
              <a:latin typeface="Arial" pitchFamily="34" charset="0"/>
            </a:endParaRPr>
          </a:p>
        </p:txBody>
      </p:sp>
      <p:cxnSp>
        <p:nvCxnSpPr>
          <p:cNvPr id="9" name="Straight Arrow Connector 8"/>
          <p:cNvCxnSpPr/>
          <p:nvPr/>
        </p:nvCxnSpPr>
        <p:spPr>
          <a:xfrm flipH="1" flipV="1">
            <a:off x="6804248" y="4869160"/>
            <a:ext cx="432048" cy="445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660232" y="5314855"/>
            <a:ext cx="576064" cy="27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167218" y="764704"/>
            <a:ext cx="1942716" cy="1015663"/>
          </a:xfrm>
          <a:prstGeom prst="rect">
            <a:avLst/>
          </a:prstGeom>
        </p:spPr>
        <p:txBody>
          <a:bodyPr wrap="square">
            <a:spAutoFit/>
          </a:bodyPr>
          <a:lstStyle/>
          <a:p>
            <a:r>
              <a:rPr lang="en-US" sz="2000" b="1" dirty="0"/>
              <a:t>Chemicals pass to organisms that eat plants. </a:t>
            </a:r>
            <a:endParaRPr lang="th-TH" sz="2000" dirty="0"/>
          </a:p>
        </p:txBody>
      </p:sp>
      <p:cxnSp>
        <p:nvCxnSpPr>
          <p:cNvPr id="20" name="Straight Arrow Connector 19"/>
          <p:cNvCxnSpPr/>
          <p:nvPr/>
        </p:nvCxnSpPr>
        <p:spPr>
          <a:xfrm flipH="1">
            <a:off x="5652120" y="1412776"/>
            <a:ext cx="151509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398021" y="1051257"/>
            <a:ext cx="189145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b="1" dirty="0">
                <a:latin typeface="Arial" pitchFamily="34" charset="0"/>
                <a:cs typeface="Arial" pitchFamily="34" charset="0"/>
              </a:rPr>
              <a:t>Chemical cycling</a:t>
            </a:r>
            <a:endParaRPr lang="th-TH" sz="1600" b="1" dirty="0"/>
          </a:p>
        </p:txBody>
      </p:sp>
    </p:spTree>
    <p:extLst>
      <p:ext uri="{BB962C8B-B14F-4D97-AF65-F5344CB8AC3E}">
        <p14:creationId xmlns:p14="http://schemas.microsoft.com/office/powerpoint/2010/main" val="333296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7" y="4350224"/>
            <a:ext cx="9144000" cy="1846659"/>
          </a:xfrm>
          <a:prstGeom prst="rect">
            <a:avLst/>
          </a:prstGeom>
        </p:spPr>
        <p:txBody>
          <a:bodyPr wrap="square">
            <a:spAutoFit/>
          </a:bodyPr>
          <a:lstStyle/>
          <a:p>
            <a:r>
              <a:rPr lang="en-US" sz="2000" dirty="0">
                <a:latin typeface="Arial" pitchFamily="34" charset="0"/>
                <a:cs typeface="Arial" pitchFamily="34" charset="0"/>
              </a:rPr>
              <a:t>Visible light ranges from </a:t>
            </a:r>
            <a:r>
              <a:rPr lang="en-US" sz="2000" u="sng" dirty="0">
                <a:latin typeface="Arial" pitchFamily="34" charset="0"/>
                <a:cs typeface="Arial" pitchFamily="34" charset="0"/>
              </a:rPr>
              <a:t>low blue to far-red light </a:t>
            </a:r>
            <a:r>
              <a:rPr lang="en-US" sz="2000" dirty="0">
                <a:latin typeface="Arial" pitchFamily="34" charset="0"/>
                <a:cs typeface="Arial" pitchFamily="34" charset="0"/>
              </a:rPr>
              <a:t>and is described as the</a:t>
            </a:r>
          </a:p>
          <a:p>
            <a:r>
              <a:rPr lang="en-US" sz="2000" u="sng" dirty="0">
                <a:latin typeface="Arial" pitchFamily="34" charset="0"/>
                <a:cs typeface="Arial" pitchFamily="34" charset="0"/>
              </a:rPr>
              <a:t>wavelengths between 380 nm and 750 nm</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pPr lvl="1"/>
            <a:r>
              <a:rPr lang="en-US" sz="1800" b="1" dirty="0">
                <a:latin typeface="Arial" pitchFamily="34" charset="0"/>
                <a:cs typeface="Arial" pitchFamily="34" charset="0"/>
              </a:rPr>
              <a:t>The region between 400 nm and 700 nm is what plants use to drive photosynthesis and is typically referred to as </a:t>
            </a:r>
            <a:r>
              <a:rPr lang="en-US" sz="1800" b="1" u="sng" dirty="0" err="1">
                <a:latin typeface="Arial" pitchFamily="34" charset="0"/>
                <a:cs typeface="Arial" pitchFamily="34" charset="0"/>
              </a:rPr>
              <a:t>Photosynthetically</a:t>
            </a:r>
            <a:r>
              <a:rPr lang="en-US" sz="1800" b="1" u="sng" dirty="0">
                <a:latin typeface="Arial" pitchFamily="34" charset="0"/>
                <a:cs typeface="Arial" pitchFamily="34" charset="0"/>
              </a:rPr>
              <a:t> Active Radiation</a:t>
            </a:r>
            <a:r>
              <a:rPr lang="en-US" sz="1800" b="1" dirty="0">
                <a:latin typeface="Arial" pitchFamily="34" charset="0"/>
                <a:cs typeface="Arial" pitchFamily="34" charset="0"/>
              </a:rPr>
              <a:t> (PAR).</a:t>
            </a:r>
            <a:endParaRPr lang="th-TH" sz="1800" b="1" dirty="0">
              <a:latin typeface="Arial" pitchFamily="34" charset="0"/>
            </a:endParaRPr>
          </a:p>
        </p:txBody>
      </p:sp>
      <p:pic>
        <p:nvPicPr>
          <p:cNvPr id="2050" name="Picture 2" descr="https://sites.google.com/site/botanyforbeginners/light-electromagnetic-spectrum/EM%20Spectrum.jpg?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90" y="407761"/>
            <a:ext cx="8258744" cy="3963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124" y="0"/>
            <a:ext cx="9126876" cy="400110"/>
          </a:xfrm>
          <a:prstGeom prst="rect">
            <a:avLst/>
          </a:prstGeom>
        </p:spPr>
        <p:txBody>
          <a:bodyPr wrap="square">
            <a:spAutoFit/>
          </a:bodyPr>
          <a:lstStyle/>
          <a:p>
            <a:r>
              <a:rPr lang="en-US" sz="2000" b="1" dirty="0">
                <a:latin typeface="Arial" pitchFamily="34" charset="0"/>
                <a:cs typeface="Arial" pitchFamily="34" charset="0"/>
              </a:rPr>
              <a:t>Electromagnetic Spectrum</a:t>
            </a:r>
          </a:p>
        </p:txBody>
      </p:sp>
    </p:spTree>
    <p:extLst>
      <p:ext uri="{BB962C8B-B14F-4D97-AF65-F5344CB8AC3E}">
        <p14:creationId xmlns:p14="http://schemas.microsoft.com/office/powerpoint/2010/main" val="359183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globalchange.umich.edu/globalchange1/current/lectures/kling/energyflow/ab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5652204"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373216"/>
            <a:ext cx="9144000" cy="707886"/>
          </a:xfrm>
          <a:prstGeom prst="rect">
            <a:avLst/>
          </a:prstGeom>
        </p:spPr>
        <p:txBody>
          <a:bodyPr wrap="square">
            <a:spAutoFit/>
          </a:bodyPr>
          <a:lstStyle/>
          <a:p>
            <a:r>
              <a:rPr lang="en-US" sz="2000" dirty="0">
                <a:latin typeface="Arial" pitchFamily="34" charset="0"/>
                <a:cs typeface="Arial" pitchFamily="34" charset="0"/>
              </a:rPr>
              <a:t>The wavelengths of sunlight between 400nm and 700nm are the wavelengths that are absorbed by chlorophyll and that drive photosynthesis.   </a:t>
            </a:r>
            <a:endParaRPr lang="th-TH" sz="2000" dirty="0">
              <a:latin typeface="Arial" pitchFamily="34" charset="0"/>
            </a:endParaRPr>
          </a:p>
        </p:txBody>
      </p:sp>
    </p:spTree>
    <p:extLst>
      <p:ext uri="{BB962C8B-B14F-4D97-AF65-F5344CB8AC3E}">
        <p14:creationId xmlns:p14="http://schemas.microsoft.com/office/powerpoint/2010/main" val="229739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1" y="116632"/>
            <a:ext cx="4287044" cy="3416320"/>
          </a:xfrm>
          <a:prstGeom prst="rect">
            <a:avLst/>
          </a:prstGeom>
        </p:spPr>
        <p:txBody>
          <a:bodyPr wrap="square">
            <a:spAutoFit/>
          </a:bodyPr>
          <a:lstStyle/>
          <a:p>
            <a:r>
              <a:rPr lang="en-US" sz="1800" b="1" dirty="0">
                <a:latin typeface="Arial" pitchFamily="34" charset="0"/>
                <a:cs typeface="Arial" pitchFamily="34" charset="0"/>
              </a:rPr>
              <a:t>Electromagnetic Spectrum</a:t>
            </a:r>
          </a:p>
          <a:p>
            <a:r>
              <a:rPr lang="en-US" sz="1800" dirty="0">
                <a:latin typeface="Arial" pitchFamily="34" charset="0"/>
                <a:cs typeface="Arial" pitchFamily="34" charset="0"/>
              </a:rPr>
              <a:t>The entire spectrum of electromagnetic radiation, ranging in wavelength from less than a nanometer to more than a kilometer.</a:t>
            </a:r>
          </a:p>
          <a:p>
            <a:endParaRPr lang="en-US" sz="1800" dirty="0">
              <a:latin typeface="Arial" pitchFamily="34" charset="0"/>
              <a:cs typeface="Arial" pitchFamily="34" charset="0"/>
            </a:endParaRPr>
          </a:p>
          <a:p>
            <a:r>
              <a:rPr lang="en-US" sz="1800" b="1" dirty="0">
                <a:latin typeface="Arial" pitchFamily="34" charset="0"/>
                <a:cs typeface="Arial" pitchFamily="34" charset="0"/>
              </a:rPr>
              <a:t>Visible light</a:t>
            </a:r>
          </a:p>
          <a:p>
            <a:r>
              <a:rPr lang="en-US" sz="1800" dirty="0">
                <a:latin typeface="Arial" pitchFamily="34" charset="0"/>
                <a:cs typeface="Arial" pitchFamily="34" charset="0"/>
              </a:rPr>
              <a:t>That portion of the electromagnetic spectrum that can be detected as various colors by the human eye, ranging in wavelength from about 380 nm to about 750 nm.</a:t>
            </a:r>
            <a:endParaRPr lang="th-TH" sz="1800" dirty="0">
              <a:latin typeface="Arial" pitchFamily="34" charset="0"/>
            </a:endParaRPr>
          </a:p>
        </p:txBody>
      </p:sp>
      <p:pic>
        <p:nvPicPr>
          <p:cNvPr id="6146" name="Picture 2" descr="www.bio.miami.e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643" y="0"/>
            <a:ext cx="4820744"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212" y="3717032"/>
            <a:ext cx="9107788" cy="2769989"/>
          </a:xfrm>
          <a:prstGeom prst="rect">
            <a:avLst/>
          </a:prstGeom>
        </p:spPr>
        <p:txBody>
          <a:bodyPr wrap="square">
            <a:spAutoFit/>
          </a:bodyPr>
          <a:lstStyle/>
          <a:p>
            <a:r>
              <a:rPr lang="en-US" sz="1800" dirty="0">
                <a:latin typeface="Arial" pitchFamily="34" charset="0"/>
                <a:cs typeface="Arial" pitchFamily="34" charset="0"/>
              </a:rPr>
              <a:t>Plants use visible light (400 nm to 700 nm) for growth and photosynthesis. </a:t>
            </a:r>
          </a:p>
          <a:p>
            <a:r>
              <a:rPr lang="en-US" sz="1800" dirty="0">
                <a:latin typeface="Arial" pitchFamily="34" charset="0"/>
                <a:cs typeface="Arial" pitchFamily="34" charset="0"/>
              </a:rPr>
              <a:t>The wavelength of red light is about 650 nm. </a:t>
            </a:r>
          </a:p>
          <a:p>
            <a:r>
              <a:rPr lang="en-US" sz="1800" dirty="0">
                <a:latin typeface="Arial" pitchFamily="34" charset="0"/>
                <a:cs typeface="Arial" pitchFamily="34" charset="0"/>
              </a:rPr>
              <a:t>Green light has a wavelength of about 510 nm, and the wavelength of blue light is about 475 nm. </a:t>
            </a:r>
          </a:p>
          <a:p>
            <a:endParaRPr lang="en-US" sz="1800" dirty="0">
              <a:latin typeface="Arial" pitchFamily="34" charset="0"/>
              <a:cs typeface="Arial" pitchFamily="34" charset="0"/>
            </a:endParaRPr>
          </a:p>
          <a:p>
            <a:r>
              <a:rPr lang="en-US" sz="1800" dirty="0">
                <a:latin typeface="Arial" pitchFamily="34" charset="0"/>
                <a:cs typeface="Arial" pitchFamily="34" charset="0"/>
              </a:rPr>
              <a:t>Photosynthesis depends on the </a:t>
            </a:r>
            <a:r>
              <a:rPr lang="en-US" sz="1800" dirty="0">
                <a:solidFill>
                  <a:srgbClr val="00B050"/>
                </a:solidFill>
                <a:latin typeface="Arial" pitchFamily="34" charset="0"/>
                <a:cs typeface="Arial" pitchFamily="34" charset="0"/>
              </a:rPr>
              <a:t>absorption of light by pigments in the leaves </a:t>
            </a:r>
            <a:r>
              <a:rPr lang="en-US" sz="1800" dirty="0">
                <a:latin typeface="Arial" pitchFamily="34" charset="0"/>
                <a:cs typeface="Arial" pitchFamily="34" charset="0"/>
              </a:rPr>
              <a:t>of plants. </a:t>
            </a:r>
          </a:p>
          <a:p>
            <a:r>
              <a:rPr lang="en-US" sz="1800" dirty="0">
                <a:latin typeface="Arial" pitchFamily="34" charset="0"/>
                <a:cs typeface="Arial" pitchFamily="34" charset="0"/>
              </a:rPr>
              <a:t>The most important of these pigments is chlorophyll-a.</a:t>
            </a:r>
          </a:p>
          <a:p>
            <a:pPr lvl="1"/>
            <a:r>
              <a:rPr lang="en-US" sz="1600" b="1" dirty="0">
                <a:latin typeface="Arial" pitchFamily="34" charset="0"/>
                <a:cs typeface="Arial" pitchFamily="34" charset="0"/>
              </a:rPr>
              <a:t>Chlorophyll has its greatest absorption at 430 nm and 660 nm.</a:t>
            </a:r>
          </a:p>
          <a:p>
            <a:pPr lvl="1"/>
            <a:r>
              <a:rPr lang="en-US" sz="1600" b="1" dirty="0">
                <a:latin typeface="Arial" pitchFamily="34" charset="0"/>
                <a:cs typeface="Arial" pitchFamily="34" charset="0"/>
              </a:rPr>
              <a:t>Other pigments such as chlorophyll b and β-carotene also contribute. </a:t>
            </a:r>
          </a:p>
          <a:p>
            <a:pPr lvl="1"/>
            <a:r>
              <a:rPr lang="en-US" sz="1600" b="1" dirty="0">
                <a:latin typeface="Arial" pitchFamily="34" charset="0"/>
                <a:cs typeface="Arial" pitchFamily="34" charset="0"/>
              </a:rPr>
              <a:t>They absorb at different wavelengths and pass their energy to chlorophyll a.</a:t>
            </a:r>
          </a:p>
        </p:txBody>
      </p:sp>
    </p:spTree>
    <p:extLst>
      <p:ext uri="{BB962C8B-B14F-4D97-AF65-F5344CB8AC3E}">
        <p14:creationId xmlns:p14="http://schemas.microsoft.com/office/powerpoint/2010/main" val="321100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2656"/>
            <a:ext cx="5833360" cy="5755422"/>
          </a:xfrm>
          <a:prstGeom prst="rect">
            <a:avLst/>
          </a:prstGeom>
        </p:spPr>
        <p:txBody>
          <a:bodyPr wrap="square">
            <a:spAutoFit/>
          </a:bodyPr>
          <a:lstStyle/>
          <a:p>
            <a:r>
              <a:rPr lang="en-US" sz="2000" b="1" dirty="0">
                <a:latin typeface="Arial" pitchFamily="34" charset="0"/>
                <a:cs typeface="Arial" pitchFamily="34" charset="0"/>
              </a:rPr>
              <a:t>Chlorophyll a</a:t>
            </a:r>
          </a:p>
          <a:p>
            <a:r>
              <a:rPr lang="en-US" sz="2000" dirty="0">
                <a:latin typeface="Arial" pitchFamily="34" charset="0"/>
                <a:cs typeface="Arial" pitchFamily="34" charset="0"/>
              </a:rPr>
              <a:t>A photosynthetic pigment that participates directly in the light reactions, which convert solar energy to chemical energy.</a:t>
            </a:r>
          </a:p>
          <a:p>
            <a:endParaRPr lang="en-US" sz="2000" dirty="0">
              <a:latin typeface="Arial" pitchFamily="34" charset="0"/>
              <a:cs typeface="Arial" pitchFamily="34" charset="0"/>
            </a:endParaRPr>
          </a:p>
          <a:p>
            <a:r>
              <a:rPr lang="en-US" sz="2000" b="1" dirty="0">
                <a:latin typeface="Arial" pitchFamily="34" charset="0"/>
                <a:cs typeface="Arial" pitchFamily="34" charset="0"/>
              </a:rPr>
              <a:t>Chlorophyll b</a:t>
            </a:r>
          </a:p>
          <a:p>
            <a:r>
              <a:rPr lang="en-US" sz="2000" dirty="0">
                <a:latin typeface="Arial" pitchFamily="34" charset="0"/>
                <a:cs typeface="Arial" pitchFamily="34" charset="0"/>
              </a:rPr>
              <a:t>An accessory photosynthetic pigment that transfers energy to chlorophyll a.</a:t>
            </a:r>
          </a:p>
          <a:p>
            <a:endParaRPr lang="en-US" sz="2000" b="1" dirty="0">
              <a:latin typeface="Arial" pitchFamily="34" charset="0"/>
              <a:cs typeface="Arial" pitchFamily="34" charset="0"/>
            </a:endParaRPr>
          </a:p>
          <a:p>
            <a:endParaRPr lang="en-US" dirty="0"/>
          </a:p>
          <a:p>
            <a:r>
              <a:rPr lang="en-US" sz="2000" b="1" dirty="0">
                <a:latin typeface="Arial" pitchFamily="34" charset="0"/>
                <a:cs typeface="Arial" pitchFamily="34" charset="0"/>
              </a:rPr>
              <a:t>Carotenoids</a:t>
            </a:r>
          </a:p>
          <a:p>
            <a:r>
              <a:rPr lang="en-US" sz="2000" dirty="0">
                <a:latin typeface="Arial" pitchFamily="34" charset="0"/>
                <a:cs typeface="Arial" pitchFamily="34" charset="0"/>
              </a:rPr>
              <a:t>An accessory pigment, either yellow or orange, in the chloroplasts of plants and in some prokaryotes. By absorbing wavelengths of light that chlorophyll cannot, carotenoids broaden the spectrum of colors that can drive photosynthesis.</a:t>
            </a:r>
          </a:p>
          <a:p>
            <a:endParaRPr lang="en-US" sz="2000" dirty="0">
              <a:latin typeface="Arial" pitchFamily="34" charset="0"/>
              <a:cs typeface="Arial" pitchFamily="34" charset="0"/>
            </a:endParaRPr>
          </a:p>
          <a:p>
            <a:endParaRPr lang="th-TH" sz="2000" dirty="0">
              <a:latin typeface="Arial" pitchFamily="34" charset="0"/>
            </a:endParaRPr>
          </a:p>
        </p:txBody>
      </p:sp>
      <p:pic>
        <p:nvPicPr>
          <p:cNvPr id="1026" name="Picture 2" descr="https://o.quizlet.com/Pt0OfQVFjC5RHFw2N0I2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361" y="836712"/>
            <a:ext cx="3229426" cy="35882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68144" y="332656"/>
            <a:ext cx="2994859" cy="400110"/>
          </a:xfrm>
          <a:prstGeom prst="rect">
            <a:avLst/>
          </a:prstGeom>
        </p:spPr>
        <p:txBody>
          <a:bodyPr wrap="none">
            <a:spAutoFit/>
          </a:bodyPr>
          <a:lstStyle/>
          <a:p>
            <a:r>
              <a:rPr lang="en-US" sz="2000" b="1" dirty="0">
                <a:latin typeface="Arial" pitchFamily="34" charset="0"/>
                <a:cs typeface="Arial" pitchFamily="34" charset="0"/>
              </a:rPr>
              <a:t>A chlorophyll molecule</a:t>
            </a:r>
          </a:p>
        </p:txBody>
      </p:sp>
    </p:spTree>
    <p:extLst>
      <p:ext uri="{BB962C8B-B14F-4D97-AF65-F5344CB8AC3E}">
        <p14:creationId xmlns:p14="http://schemas.microsoft.com/office/powerpoint/2010/main" val="253095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r>
              <a:rPr lang="en-US" sz="1800" b="1" dirty="0">
                <a:latin typeface="Arial" pitchFamily="34" charset="0"/>
                <a:cs typeface="Arial" pitchFamily="34" charset="0"/>
              </a:rPr>
              <a:t>Light Reactions and the Calvin Cycle</a:t>
            </a:r>
          </a:p>
          <a:p>
            <a:r>
              <a:rPr lang="en-US" sz="1800" b="1" dirty="0">
                <a:latin typeface="Arial" pitchFamily="34" charset="0"/>
                <a:cs typeface="Arial" pitchFamily="34" charset="0"/>
              </a:rPr>
              <a:t> </a:t>
            </a:r>
          </a:p>
          <a:p>
            <a:r>
              <a:rPr lang="en-US" sz="1800" dirty="0">
                <a:latin typeface="Arial" pitchFamily="34" charset="0"/>
                <a:cs typeface="Arial" pitchFamily="34" charset="0"/>
              </a:rPr>
              <a:t>The process of photosynthesis is broken up into two main groups of reactions: the "light reactions" which require light energy to operate, and the "Calvin cycle" which specifically takes carbon dioxide and turns it into organic molecules.  </a:t>
            </a:r>
          </a:p>
          <a:p>
            <a:endParaRPr lang="en-US" sz="1800" dirty="0">
              <a:latin typeface="Arial" pitchFamily="34" charset="0"/>
              <a:cs typeface="Arial" pitchFamily="34" charset="0"/>
            </a:endParaRPr>
          </a:p>
          <a:p>
            <a:r>
              <a:rPr lang="en-US" sz="1800" dirty="0">
                <a:latin typeface="Arial" pitchFamily="34" charset="0"/>
                <a:cs typeface="Arial" pitchFamily="34" charset="0"/>
              </a:rPr>
              <a:t>The electromagnetic energy of sunlight is converted to chemical energy in the chlorophyll-containing cells of photosynthetic organisms. </a:t>
            </a:r>
          </a:p>
          <a:p>
            <a:endParaRPr lang="en-US" sz="1800" dirty="0">
              <a:latin typeface="Arial" pitchFamily="34" charset="0"/>
              <a:cs typeface="Arial" pitchFamily="34" charset="0"/>
            </a:endParaRPr>
          </a:p>
          <a:p>
            <a:r>
              <a:rPr lang="en-US" sz="1800" dirty="0">
                <a:latin typeface="Arial" pitchFamily="34" charset="0"/>
                <a:cs typeface="Arial" pitchFamily="34" charset="0"/>
              </a:rPr>
              <a:t>In eukaryotic cells these reactions occur in the organelle known as the chloroplast. </a:t>
            </a:r>
          </a:p>
          <a:p>
            <a:endParaRPr lang="en-US" sz="1800" dirty="0">
              <a:latin typeface="Arial" pitchFamily="34" charset="0"/>
              <a:cs typeface="Arial" pitchFamily="34" charset="0"/>
            </a:endParaRPr>
          </a:p>
          <a:p>
            <a:r>
              <a:rPr lang="en-US" sz="1800" dirty="0">
                <a:latin typeface="Arial" pitchFamily="34" charset="0"/>
                <a:cs typeface="Arial" pitchFamily="34" charset="0"/>
              </a:rPr>
              <a:t>In the chloroplast, chlorophyll is the pigment that absorbs the sunlight. Chlorophyll is typically packed into stacks of membranes (called grana); it is in the grana where some of the sunlight is absorbed. Sunlight is converted to chemical energy in the form of ATP (adenosine triphosphate), which is the main energy-storing molecule in living organisms. ATP is then transported throughout the chloroplast and used to provide the chemical energy necessary to power other metabolic reactions. For example, some of the ATP is used to power the metabolic reactions in the conversion of CO</a:t>
            </a:r>
            <a:r>
              <a:rPr lang="en-US" sz="1800" baseline="-25000" dirty="0">
                <a:latin typeface="Arial" pitchFamily="34" charset="0"/>
                <a:cs typeface="Arial" pitchFamily="34" charset="0"/>
              </a:rPr>
              <a:t>2</a:t>
            </a:r>
            <a:r>
              <a:rPr lang="en-US" sz="1800" dirty="0">
                <a:latin typeface="Arial" pitchFamily="34" charset="0"/>
                <a:cs typeface="Arial" pitchFamily="34" charset="0"/>
              </a:rPr>
              <a:t> into sugars and other compounds.  </a:t>
            </a:r>
          </a:p>
          <a:p>
            <a:endParaRPr lang="en-US" sz="1800" dirty="0">
              <a:latin typeface="Arial" pitchFamily="34" charset="0"/>
              <a:cs typeface="Arial" pitchFamily="34" charset="0"/>
            </a:endParaRPr>
          </a:p>
          <a:p>
            <a:endParaRPr lang="th-TH" sz="1800" dirty="0">
              <a:latin typeface="Arial" pitchFamily="34" charset="0"/>
            </a:endParaRPr>
          </a:p>
        </p:txBody>
      </p:sp>
    </p:spTree>
    <p:extLst>
      <p:ext uri="{BB962C8B-B14F-4D97-AF65-F5344CB8AC3E}">
        <p14:creationId xmlns:p14="http://schemas.microsoft.com/office/powerpoint/2010/main" val="233775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136904" cy="3693319"/>
          </a:xfrm>
          <a:prstGeom prst="rect">
            <a:avLst/>
          </a:prstGeom>
        </p:spPr>
        <p:txBody>
          <a:bodyPr wrap="square">
            <a:spAutoFit/>
          </a:bodyPr>
          <a:lstStyle/>
          <a:p>
            <a:r>
              <a:rPr lang="en-US" sz="1800" dirty="0">
                <a:latin typeface="Arial" pitchFamily="34" charset="0"/>
                <a:cs typeface="Arial" pitchFamily="34" charset="0"/>
              </a:rPr>
              <a:t>H</a:t>
            </a:r>
            <a:r>
              <a:rPr lang="en-US" sz="1800" baseline="-25000" dirty="0">
                <a:latin typeface="Arial" pitchFamily="34" charset="0"/>
                <a:cs typeface="Arial" pitchFamily="34" charset="0"/>
              </a:rPr>
              <a:t>2</a:t>
            </a:r>
            <a:r>
              <a:rPr lang="en-US" sz="1800" dirty="0">
                <a:latin typeface="Arial" pitchFamily="34" charset="0"/>
                <a:cs typeface="Arial" pitchFamily="34" charset="0"/>
              </a:rPr>
              <a:t>O	Water</a:t>
            </a:r>
          </a:p>
          <a:p>
            <a:r>
              <a:rPr lang="en-US" sz="1800" dirty="0">
                <a:latin typeface="Arial" pitchFamily="34" charset="0"/>
                <a:cs typeface="Arial" pitchFamily="34" charset="0"/>
              </a:rPr>
              <a:t>O</a:t>
            </a:r>
            <a:r>
              <a:rPr lang="en-US" sz="1800" baseline="-25000" dirty="0">
                <a:latin typeface="Arial" pitchFamily="34" charset="0"/>
                <a:cs typeface="Arial" pitchFamily="34" charset="0"/>
              </a:rPr>
              <a:t>2</a:t>
            </a:r>
            <a:r>
              <a:rPr lang="en-US" sz="1800" dirty="0">
                <a:latin typeface="Arial" pitchFamily="34" charset="0"/>
                <a:cs typeface="Arial" pitchFamily="34" charset="0"/>
              </a:rPr>
              <a:t>	Oxygen</a:t>
            </a:r>
          </a:p>
          <a:p>
            <a:r>
              <a:rPr lang="en-US" sz="1800" dirty="0">
                <a:latin typeface="Arial" pitchFamily="34" charset="0"/>
                <a:cs typeface="Arial" pitchFamily="34" charset="0"/>
              </a:rPr>
              <a:t>CO</a:t>
            </a:r>
            <a:r>
              <a:rPr lang="en-US" sz="1800" baseline="-25000" dirty="0">
                <a:latin typeface="Arial" pitchFamily="34" charset="0"/>
                <a:cs typeface="Arial" pitchFamily="34" charset="0"/>
              </a:rPr>
              <a:t>2</a:t>
            </a:r>
            <a:r>
              <a:rPr lang="en-US" sz="1800" dirty="0">
                <a:latin typeface="Arial" pitchFamily="34" charset="0"/>
                <a:cs typeface="Arial" pitchFamily="34" charset="0"/>
              </a:rPr>
              <a:t>	Carbon dioxide</a:t>
            </a:r>
          </a:p>
          <a:p>
            <a:r>
              <a:rPr lang="en-US" sz="1800" dirty="0">
                <a:latin typeface="Arial" pitchFamily="34" charset="0"/>
                <a:cs typeface="Arial" pitchFamily="34" charset="0"/>
              </a:rPr>
              <a:t>ATP 	Adenosine </a:t>
            </a:r>
            <a:r>
              <a:rPr lang="en-US" sz="1800" dirty="0" err="1">
                <a:latin typeface="Arial" pitchFamily="34" charset="0"/>
                <a:cs typeface="Arial" pitchFamily="34" charset="0"/>
              </a:rPr>
              <a:t>triphosophate</a:t>
            </a:r>
            <a:endParaRPr lang="en-US" sz="1800" dirty="0">
              <a:latin typeface="Arial" pitchFamily="34" charset="0"/>
              <a:cs typeface="Arial" pitchFamily="34" charset="0"/>
            </a:endParaRPr>
          </a:p>
          <a:p>
            <a:r>
              <a:rPr lang="en-US" sz="1800" dirty="0">
                <a:latin typeface="Arial" pitchFamily="34" charset="0"/>
                <a:cs typeface="Arial" pitchFamily="34" charset="0"/>
              </a:rPr>
              <a:t>PGA 	</a:t>
            </a:r>
            <a:r>
              <a:rPr lang="en-US" sz="1800" dirty="0" err="1">
                <a:latin typeface="Arial" pitchFamily="34" charset="0"/>
                <a:cs typeface="Arial" pitchFamily="34" charset="0"/>
              </a:rPr>
              <a:t>Phosphoglyceric</a:t>
            </a:r>
            <a:r>
              <a:rPr lang="en-US" sz="1800" dirty="0">
                <a:latin typeface="Arial" pitchFamily="34" charset="0"/>
                <a:cs typeface="Arial" pitchFamily="34" charset="0"/>
              </a:rPr>
              <a:t> acid, a three carbon (C-C-C) organic acid.</a:t>
            </a:r>
          </a:p>
          <a:p>
            <a:endParaRPr lang="en-US" sz="1800" dirty="0">
              <a:latin typeface="Arial" pitchFamily="34" charset="0"/>
              <a:cs typeface="Arial" pitchFamily="34" charset="0"/>
            </a:endParaRPr>
          </a:p>
          <a:p>
            <a:r>
              <a:rPr lang="en-US" sz="1800" dirty="0">
                <a:latin typeface="Arial" pitchFamily="34" charset="0"/>
                <a:cs typeface="Arial" pitchFamily="34" charset="0"/>
              </a:rPr>
              <a:t>Grana 	The stacked membranes that contain chlorophyll.</a:t>
            </a:r>
          </a:p>
          <a:p>
            <a:endParaRPr lang="en-US" sz="1800" dirty="0">
              <a:latin typeface="Arial" pitchFamily="34" charset="0"/>
              <a:cs typeface="Arial" pitchFamily="34" charset="0"/>
            </a:endParaRPr>
          </a:p>
          <a:p>
            <a:r>
              <a:rPr lang="en-US" sz="1800" dirty="0" err="1">
                <a:latin typeface="Arial" pitchFamily="34" charset="0"/>
                <a:cs typeface="Arial" pitchFamily="34" charset="0"/>
              </a:rPr>
              <a:t>RuBP</a:t>
            </a:r>
            <a:r>
              <a:rPr lang="en-US" sz="1800" dirty="0">
                <a:latin typeface="Arial" pitchFamily="34" charset="0"/>
                <a:cs typeface="Arial" pitchFamily="34" charset="0"/>
              </a:rPr>
              <a:t> 	The five carbon (C-C-C-C-C) sugar-phosphate.</a:t>
            </a:r>
          </a:p>
          <a:p>
            <a:endParaRPr lang="en-US" sz="1800" dirty="0">
              <a:latin typeface="Arial" pitchFamily="34" charset="0"/>
              <a:cs typeface="Arial" pitchFamily="34" charset="0"/>
            </a:endParaRPr>
          </a:p>
          <a:p>
            <a:r>
              <a:rPr lang="en-US" sz="1800" dirty="0" err="1">
                <a:latin typeface="Arial" pitchFamily="34" charset="0"/>
                <a:cs typeface="Arial" pitchFamily="34" charset="0"/>
              </a:rPr>
              <a:t>Rubisco</a:t>
            </a:r>
            <a:r>
              <a:rPr lang="en-US" sz="1800" dirty="0">
                <a:latin typeface="Arial" pitchFamily="34" charset="0"/>
                <a:cs typeface="Arial" pitchFamily="34" charset="0"/>
              </a:rPr>
              <a:t>	The enzyme </a:t>
            </a:r>
            <a:r>
              <a:rPr lang="en-US" sz="1800" dirty="0" err="1">
                <a:latin typeface="Arial" pitchFamily="34" charset="0"/>
                <a:cs typeface="Arial" pitchFamily="34" charset="0"/>
              </a:rPr>
              <a:t>ribulose</a:t>
            </a:r>
            <a:r>
              <a:rPr lang="en-US" sz="1800" dirty="0">
                <a:latin typeface="Arial" pitchFamily="34" charset="0"/>
                <a:cs typeface="Arial" pitchFamily="34" charset="0"/>
              </a:rPr>
              <a:t> </a:t>
            </a:r>
            <a:r>
              <a:rPr lang="en-US" sz="1800" dirty="0" err="1">
                <a:latin typeface="Arial" pitchFamily="34" charset="0"/>
                <a:cs typeface="Arial" pitchFamily="34" charset="0"/>
              </a:rPr>
              <a:t>bisphosphate</a:t>
            </a:r>
            <a:r>
              <a:rPr lang="en-US" sz="1800" dirty="0">
                <a:latin typeface="Arial" pitchFamily="34" charset="0"/>
                <a:cs typeface="Arial" pitchFamily="34" charset="0"/>
              </a:rPr>
              <a:t> carboxylase/</a:t>
            </a:r>
            <a:r>
              <a:rPr lang="en-US" sz="1800" dirty="0" err="1">
                <a:latin typeface="Arial" pitchFamily="34" charset="0"/>
                <a:cs typeface="Arial" pitchFamily="34" charset="0"/>
              </a:rPr>
              <a:t>oxygenase</a:t>
            </a:r>
            <a:r>
              <a:rPr lang="en-US" sz="1800" dirty="0">
                <a:latin typeface="Arial" pitchFamily="34" charset="0"/>
                <a:cs typeface="Arial" pitchFamily="34" charset="0"/>
              </a:rPr>
              <a:t>. </a:t>
            </a:r>
          </a:p>
          <a:p>
            <a:r>
              <a:rPr lang="en-US" sz="1800" dirty="0">
                <a:latin typeface="Arial" pitchFamily="34" charset="0"/>
                <a:cs typeface="Arial" pitchFamily="34" charset="0"/>
              </a:rPr>
              <a:t>	It is the enzyme that catalyzes the conversion of CO</a:t>
            </a:r>
            <a:r>
              <a:rPr lang="en-US" sz="1800" baseline="-25000" dirty="0">
                <a:latin typeface="Arial" pitchFamily="34" charset="0"/>
                <a:cs typeface="Arial" pitchFamily="34" charset="0"/>
              </a:rPr>
              <a:t>2</a:t>
            </a:r>
            <a:r>
              <a:rPr lang="en-US" sz="1800" dirty="0">
                <a:latin typeface="Arial" pitchFamily="34" charset="0"/>
                <a:cs typeface="Arial" pitchFamily="34" charset="0"/>
              </a:rPr>
              <a:t> to the organic 	acid, PGA. It is the most abundant enzyme on Earth. </a:t>
            </a:r>
          </a:p>
        </p:txBody>
      </p:sp>
    </p:spTree>
    <p:extLst>
      <p:ext uri="{BB962C8B-B14F-4D97-AF65-F5344CB8AC3E}">
        <p14:creationId xmlns:p14="http://schemas.microsoft.com/office/powerpoint/2010/main" val="39298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8" y="0"/>
            <a:ext cx="9134012" cy="5078313"/>
          </a:xfrm>
          <a:prstGeom prst="rect">
            <a:avLst/>
          </a:prstGeom>
        </p:spPr>
        <p:txBody>
          <a:bodyPr wrap="square">
            <a:spAutoFit/>
          </a:bodyPr>
          <a:lstStyle/>
          <a:p>
            <a:r>
              <a:rPr lang="en-US" sz="1800" dirty="0">
                <a:latin typeface="Arial" pitchFamily="34" charset="0"/>
                <a:cs typeface="Arial" pitchFamily="34" charset="0"/>
              </a:rPr>
              <a:t>During the process of photosynthesis, light penetrates the cell and passes into the chloroplast. The light energy is intercepted by chlorophyll molecules on the </a:t>
            </a:r>
            <a:r>
              <a:rPr lang="en-US" sz="1800" dirty="0" err="1">
                <a:latin typeface="Arial" pitchFamily="34" charset="0"/>
                <a:cs typeface="Arial" pitchFamily="34" charset="0"/>
              </a:rPr>
              <a:t>granal</a:t>
            </a:r>
            <a:r>
              <a:rPr lang="en-US" sz="1800" dirty="0">
                <a:latin typeface="Arial" pitchFamily="34" charset="0"/>
                <a:cs typeface="Arial" pitchFamily="34" charset="0"/>
              </a:rPr>
              <a:t> stacks.</a:t>
            </a:r>
          </a:p>
          <a:p>
            <a:endParaRPr lang="en-US" sz="1800" dirty="0">
              <a:latin typeface="Arial" pitchFamily="34" charset="0"/>
              <a:cs typeface="Arial" pitchFamily="34" charset="0"/>
            </a:endParaRPr>
          </a:p>
          <a:p>
            <a:r>
              <a:rPr lang="en-US" sz="1800" dirty="0">
                <a:latin typeface="Arial" pitchFamily="34" charset="0"/>
                <a:cs typeface="Arial" pitchFamily="34" charset="0"/>
              </a:rPr>
              <a:t>Some of the light energy is converted to chemical energy. During this process, a phosphate is added to a molecule to cause the formation of ATP. The third phosphate chemical bond contains the new chemical energy. The ATP then provides energy to some of the other photosynthetic reactions that are causing the conversion of CO</a:t>
            </a:r>
            <a:r>
              <a:rPr lang="en-US" sz="1800" baseline="-25000" dirty="0">
                <a:latin typeface="Arial" pitchFamily="34" charset="0"/>
                <a:cs typeface="Arial" pitchFamily="34" charset="0"/>
              </a:rPr>
              <a:t>2</a:t>
            </a:r>
            <a:r>
              <a:rPr lang="en-US" sz="1800" dirty="0">
                <a:latin typeface="Arial" pitchFamily="34" charset="0"/>
                <a:cs typeface="Arial" pitchFamily="34" charset="0"/>
              </a:rPr>
              <a:t> into sugars.</a:t>
            </a:r>
          </a:p>
          <a:p>
            <a:r>
              <a:rPr lang="en-US" sz="1800" dirty="0"/>
              <a:t> </a:t>
            </a:r>
          </a:p>
          <a:p>
            <a:r>
              <a:rPr lang="en-US" sz="1800" dirty="0">
                <a:latin typeface="Arial" pitchFamily="34" charset="0"/>
                <a:cs typeface="Arial" pitchFamily="34" charset="0"/>
              </a:rPr>
              <a:t>While the above reactions are proceeding CO</a:t>
            </a:r>
            <a:r>
              <a:rPr lang="en-US" sz="1800" baseline="-25000" dirty="0">
                <a:latin typeface="Arial" pitchFamily="34" charset="0"/>
                <a:cs typeface="Arial" pitchFamily="34" charset="0"/>
              </a:rPr>
              <a:t>2</a:t>
            </a:r>
            <a:r>
              <a:rPr lang="en-US" sz="1800" dirty="0">
                <a:latin typeface="Arial" pitchFamily="34" charset="0"/>
                <a:cs typeface="Arial" pitchFamily="34" charset="0"/>
              </a:rPr>
              <a:t> is diffusing into the chloroplast. In the presence of the enzyme </a:t>
            </a:r>
            <a:r>
              <a:rPr lang="en-US" sz="1800" dirty="0" err="1">
                <a:latin typeface="Arial" pitchFamily="34" charset="0"/>
                <a:cs typeface="Arial" pitchFamily="34" charset="0"/>
              </a:rPr>
              <a:t>Rubisco</a:t>
            </a:r>
            <a:r>
              <a:rPr lang="en-US" sz="1800" dirty="0">
                <a:latin typeface="Arial" pitchFamily="34" charset="0"/>
                <a:cs typeface="Arial" pitchFamily="34" charset="0"/>
              </a:rPr>
              <a:t>, one molecule of CO</a:t>
            </a:r>
            <a:r>
              <a:rPr lang="en-US" sz="1800" baseline="-25000" dirty="0">
                <a:latin typeface="Arial" pitchFamily="34" charset="0"/>
                <a:cs typeface="Arial" pitchFamily="34" charset="0"/>
              </a:rPr>
              <a:t>2</a:t>
            </a:r>
            <a:r>
              <a:rPr lang="en-US" sz="1800" dirty="0">
                <a:latin typeface="Arial" pitchFamily="34" charset="0"/>
                <a:cs typeface="Arial" pitchFamily="34" charset="0"/>
              </a:rPr>
              <a:t> is combined with one molecule of </a:t>
            </a:r>
            <a:r>
              <a:rPr lang="en-US" sz="1800" dirty="0" err="1">
                <a:latin typeface="Arial" pitchFamily="34" charset="0"/>
                <a:cs typeface="Arial" pitchFamily="34" charset="0"/>
              </a:rPr>
              <a:t>RuBP</a:t>
            </a:r>
            <a:r>
              <a:rPr lang="en-US" sz="1800" dirty="0">
                <a:latin typeface="Arial" pitchFamily="34" charset="0"/>
                <a:cs typeface="Arial" pitchFamily="34" charset="0"/>
              </a:rPr>
              <a:t>, and the first product of this reaction is two molecules of PGA. </a:t>
            </a:r>
          </a:p>
          <a:p>
            <a:r>
              <a:rPr lang="en-US" sz="1800" dirty="0">
                <a:latin typeface="Arial" pitchFamily="34" charset="0"/>
                <a:cs typeface="Arial" pitchFamily="34" charset="0"/>
              </a:rPr>
              <a:t> </a:t>
            </a:r>
          </a:p>
          <a:p>
            <a:r>
              <a:rPr lang="en-US" sz="1800" dirty="0">
                <a:latin typeface="Arial" pitchFamily="34" charset="0"/>
                <a:cs typeface="Arial" pitchFamily="34" charset="0"/>
              </a:rPr>
              <a:t>The PGA then participates in a cycle of reactions that result in the production of the sugars and in the regeneration of </a:t>
            </a:r>
            <a:r>
              <a:rPr lang="en-US" sz="1800" dirty="0" err="1">
                <a:latin typeface="Arial" pitchFamily="34" charset="0"/>
                <a:cs typeface="Arial" pitchFamily="34" charset="0"/>
              </a:rPr>
              <a:t>RuBP</a:t>
            </a:r>
            <a:r>
              <a:rPr lang="en-US" sz="1800" dirty="0">
                <a:latin typeface="Arial" pitchFamily="34" charset="0"/>
                <a:cs typeface="Arial" pitchFamily="34" charset="0"/>
              </a:rPr>
              <a:t>. </a:t>
            </a:r>
          </a:p>
          <a:p>
            <a:endParaRPr lang="en-US" sz="1800" dirty="0">
              <a:latin typeface="Arial" pitchFamily="34" charset="0"/>
              <a:cs typeface="Arial" pitchFamily="34" charset="0"/>
            </a:endParaRPr>
          </a:p>
          <a:p>
            <a:r>
              <a:rPr lang="en-US" sz="1800" dirty="0">
                <a:latin typeface="Arial" pitchFamily="34" charset="0"/>
                <a:cs typeface="Arial" pitchFamily="34" charset="0"/>
              </a:rPr>
              <a:t>The </a:t>
            </a:r>
            <a:r>
              <a:rPr lang="en-US" sz="1800" dirty="0" err="1">
                <a:latin typeface="Arial" pitchFamily="34" charset="0"/>
                <a:cs typeface="Arial" pitchFamily="34" charset="0"/>
              </a:rPr>
              <a:t>RuBP</a:t>
            </a:r>
            <a:r>
              <a:rPr lang="en-US" sz="1800" dirty="0">
                <a:latin typeface="Arial" pitchFamily="34" charset="0"/>
                <a:cs typeface="Arial" pitchFamily="34" charset="0"/>
              </a:rPr>
              <a:t> is then available to accept another molecule of CO</a:t>
            </a:r>
            <a:r>
              <a:rPr lang="en-US" sz="1800" baseline="-25000" dirty="0">
                <a:latin typeface="Arial" pitchFamily="34" charset="0"/>
                <a:cs typeface="Arial" pitchFamily="34" charset="0"/>
              </a:rPr>
              <a:t>2</a:t>
            </a:r>
            <a:r>
              <a:rPr lang="en-US" sz="1800" dirty="0">
                <a:latin typeface="Arial" pitchFamily="34" charset="0"/>
                <a:cs typeface="Arial" pitchFamily="34" charset="0"/>
              </a:rPr>
              <a:t> and to make more PGA.</a:t>
            </a:r>
            <a:endParaRPr lang="th-TH" sz="1800" dirty="0"/>
          </a:p>
        </p:txBody>
      </p:sp>
      <p:sp>
        <p:nvSpPr>
          <p:cNvPr id="3" name="Rectangle 2"/>
          <p:cNvSpPr/>
          <p:nvPr/>
        </p:nvSpPr>
        <p:spPr>
          <a:xfrm>
            <a:off x="9988" y="5088071"/>
            <a:ext cx="9134012" cy="1569660"/>
          </a:xfrm>
          <a:prstGeom prst="rect">
            <a:avLst/>
          </a:prstGeom>
        </p:spPr>
        <p:txBody>
          <a:bodyPr wrap="square">
            <a:spAutoFit/>
          </a:bodyPr>
          <a:lstStyle/>
          <a:p>
            <a:r>
              <a:rPr lang="en-US" sz="1600" b="1" dirty="0">
                <a:latin typeface="Arial" pitchFamily="34" charset="0"/>
                <a:cs typeface="Arial" pitchFamily="34" charset="0"/>
              </a:rPr>
              <a:t>PGA 	</a:t>
            </a:r>
            <a:r>
              <a:rPr lang="en-US" sz="1600" b="1" dirty="0" err="1">
                <a:latin typeface="Arial" pitchFamily="34" charset="0"/>
                <a:cs typeface="Arial" pitchFamily="34" charset="0"/>
              </a:rPr>
              <a:t>Phosphoglyceric</a:t>
            </a:r>
            <a:r>
              <a:rPr lang="en-US" sz="1600" b="1" dirty="0">
                <a:latin typeface="Arial" pitchFamily="34" charset="0"/>
                <a:cs typeface="Arial" pitchFamily="34" charset="0"/>
              </a:rPr>
              <a:t> acid, a three carbon (C-C-C) organic acid.</a:t>
            </a:r>
          </a:p>
          <a:p>
            <a:r>
              <a:rPr lang="en-US" sz="1600" b="1" dirty="0">
                <a:latin typeface="Arial" pitchFamily="34" charset="0"/>
                <a:cs typeface="Arial" pitchFamily="34" charset="0"/>
              </a:rPr>
              <a:t>Grana 	The stacked membranes that contain chlorophyll.</a:t>
            </a:r>
          </a:p>
          <a:p>
            <a:r>
              <a:rPr lang="en-US" sz="1600" b="1" dirty="0" err="1">
                <a:latin typeface="Arial" pitchFamily="34" charset="0"/>
                <a:cs typeface="Arial" pitchFamily="34" charset="0"/>
              </a:rPr>
              <a:t>RuBP</a:t>
            </a:r>
            <a:r>
              <a:rPr lang="en-US" sz="1600" b="1" dirty="0">
                <a:latin typeface="Arial" pitchFamily="34" charset="0"/>
                <a:cs typeface="Arial" pitchFamily="34" charset="0"/>
              </a:rPr>
              <a:t> 	The five carbon (C-C-C-C-C) sugar-phosphate.</a:t>
            </a:r>
          </a:p>
          <a:p>
            <a:r>
              <a:rPr lang="en-US" sz="1600" b="1" dirty="0" err="1">
                <a:latin typeface="Arial" pitchFamily="34" charset="0"/>
                <a:cs typeface="Arial" pitchFamily="34" charset="0"/>
              </a:rPr>
              <a:t>Rubisco</a:t>
            </a:r>
            <a:r>
              <a:rPr lang="en-US" sz="1600" b="1" dirty="0">
                <a:latin typeface="Arial" pitchFamily="34" charset="0"/>
                <a:cs typeface="Arial" pitchFamily="34" charset="0"/>
              </a:rPr>
              <a:t>	The enzyme </a:t>
            </a:r>
            <a:r>
              <a:rPr lang="en-US" sz="1600" b="1" dirty="0" err="1">
                <a:latin typeface="Arial" pitchFamily="34" charset="0"/>
                <a:cs typeface="Arial" pitchFamily="34" charset="0"/>
              </a:rPr>
              <a:t>ribulose</a:t>
            </a:r>
            <a:r>
              <a:rPr lang="en-US" sz="1600" b="1" dirty="0">
                <a:latin typeface="Arial" pitchFamily="34" charset="0"/>
                <a:cs typeface="Arial" pitchFamily="34" charset="0"/>
              </a:rPr>
              <a:t> </a:t>
            </a:r>
            <a:r>
              <a:rPr lang="en-US" sz="1600" b="1" dirty="0" err="1">
                <a:latin typeface="Arial" pitchFamily="34" charset="0"/>
                <a:cs typeface="Arial" pitchFamily="34" charset="0"/>
              </a:rPr>
              <a:t>bisphosphate</a:t>
            </a:r>
            <a:r>
              <a:rPr lang="en-US" sz="1600" b="1" dirty="0">
                <a:latin typeface="Arial" pitchFamily="34" charset="0"/>
                <a:cs typeface="Arial" pitchFamily="34" charset="0"/>
              </a:rPr>
              <a:t> carboxylase/</a:t>
            </a:r>
            <a:r>
              <a:rPr lang="en-US" sz="1600" b="1" dirty="0" err="1">
                <a:latin typeface="Arial" pitchFamily="34" charset="0"/>
                <a:cs typeface="Arial" pitchFamily="34" charset="0"/>
              </a:rPr>
              <a:t>oxygenase</a:t>
            </a:r>
            <a:r>
              <a:rPr lang="en-US" sz="1600" b="1" dirty="0">
                <a:latin typeface="Arial" pitchFamily="34" charset="0"/>
                <a:cs typeface="Arial" pitchFamily="34" charset="0"/>
              </a:rPr>
              <a:t>. </a:t>
            </a:r>
          </a:p>
          <a:p>
            <a:r>
              <a:rPr lang="en-US" sz="1600" b="1" dirty="0">
                <a:latin typeface="Arial" pitchFamily="34" charset="0"/>
                <a:cs typeface="Arial" pitchFamily="34" charset="0"/>
              </a:rPr>
              <a:t>	It is the enzyme that catalyzes the conversion of CO</a:t>
            </a:r>
            <a:r>
              <a:rPr lang="en-US" sz="1600" b="1" baseline="-25000" dirty="0">
                <a:latin typeface="Arial" pitchFamily="34" charset="0"/>
                <a:cs typeface="Arial" pitchFamily="34" charset="0"/>
              </a:rPr>
              <a:t>2</a:t>
            </a:r>
            <a:r>
              <a:rPr lang="en-US" sz="1600" b="1" dirty="0">
                <a:latin typeface="Arial" pitchFamily="34" charset="0"/>
                <a:cs typeface="Arial" pitchFamily="34" charset="0"/>
              </a:rPr>
              <a:t> to the organic acid, PGA. </a:t>
            </a:r>
          </a:p>
          <a:p>
            <a:r>
              <a:rPr lang="en-US" sz="1600" b="1" dirty="0">
                <a:latin typeface="Arial" pitchFamily="34" charset="0"/>
                <a:cs typeface="Arial" pitchFamily="34" charset="0"/>
              </a:rPr>
              <a:t>	It is the most abundant enzyme on Earth. </a:t>
            </a:r>
          </a:p>
        </p:txBody>
      </p:sp>
    </p:spTree>
    <p:extLst>
      <p:ext uri="{BB962C8B-B14F-4D97-AF65-F5344CB8AC3E}">
        <p14:creationId xmlns:p14="http://schemas.microsoft.com/office/powerpoint/2010/main" val="106700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2" y="1052736"/>
            <a:ext cx="9144000" cy="3416320"/>
          </a:xfrm>
          <a:prstGeom prst="rect">
            <a:avLst/>
          </a:prstGeom>
        </p:spPr>
        <p:txBody>
          <a:bodyPr wrap="square">
            <a:spAutoFit/>
          </a:bodyPr>
          <a:lstStyle/>
          <a:p>
            <a:pPr lvl="1"/>
            <a:r>
              <a:rPr lang="en-US" sz="2400" dirty="0">
                <a:latin typeface="Arial" pitchFamily="34" charset="0"/>
                <a:cs typeface="Arial" pitchFamily="34" charset="0"/>
              </a:rPr>
              <a:t>Photosynthesis is not a very efficient process. </a:t>
            </a:r>
          </a:p>
          <a:p>
            <a:pPr lvl="1"/>
            <a:r>
              <a:rPr lang="en-US" sz="2400" dirty="0">
                <a:latin typeface="Arial" pitchFamily="34" charset="0"/>
                <a:cs typeface="Arial" pitchFamily="34" charset="0"/>
              </a:rPr>
              <a:t>Of the sunlight reaching the surface of a leaf, approximately: </a:t>
            </a:r>
            <a:br>
              <a:rPr lang="en-US" dirty="0"/>
            </a:br>
            <a:r>
              <a:rPr lang="en-US" dirty="0"/>
              <a:t>  </a:t>
            </a:r>
          </a:p>
          <a:p>
            <a:pPr marL="1371600" lvl="2" indent="-457200">
              <a:buFont typeface="Arial" pitchFamily="34" charset="0"/>
              <a:buChar char="•"/>
            </a:pPr>
            <a:r>
              <a:rPr lang="en-US" dirty="0"/>
              <a:t>75% is evaporated</a:t>
            </a:r>
          </a:p>
          <a:p>
            <a:pPr marL="1371600" lvl="2" indent="-457200">
              <a:buFont typeface="Arial" pitchFamily="34" charset="0"/>
              <a:buChar char="•"/>
            </a:pPr>
            <a:r>
              <a:rPr lang="en-US" dirty="0"/>
              <a:t>15% is reflected</a:t>
            </a:r>
          </a:p>
          <a:p>
            <a:pPr marL="1371600" lvl="2" indent="-457200">
              <a:buFont typeface="Arial" pitchFamily="34" charset="0"/>
              <a:buChar char="•"/>
            </a:pPr>
            <a:r>
              <a:rPr lang="en-US" dirty="0"/>
              <a:t>5% is transmitted through the leaf</a:t>
            </a:r>
          </a:p>
          <a:p>
            <a:pPr marL="1371600" lvl="2" indent="-457200">
              <a:buFont typeface="Arial" pitchFamily="34" charset="0"/>
              <a:buChar char="•"/>
            </a:pPr>
            <a:r>
              <a:rPr lang="en-US" dirty="0"/>
              <a:t>4% is converted to heat energy</a:t>
            </a:r>
          </a:p>
          <a:p>
            <a:pPr marL="1371600" lvl="2" indent="-457200">
              <a:buFont typeface="Arial" pitchFamily="34" charset="0"/>
              <a:buChar char="•"/>
            </a:pPr>
            <a:r>
              <a:rPr lang="en-US" dirty="0"/>
              <a:t>1% is used in photosynthesis </a:t>
            </a:r>
          </a:p>
        </p:txBody>
      </p:sp>
    </p:spTree>
    <p:extLst>
      <p:ext uri="{BB962C8B-B14F-4D97-AF65-F5344CB8AC3E}">
        <p14:creationId xmlns:p14="http://schemas.microsoft.com/office/powerpoint/2010/main" val="405737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6" y="980728"/>
            <a:ext cx="9144000" cy="4401205"/>
          </a:xfrm>
          <a:prstGeom prst="rect">
            <a:avLst/>
          </a:prstGeom>
        </p:spPr>
        <p:txBody>
          <a:bodyPr wrap="square">
            <a:spAutoFit/>
          </a:bodyPr>
          <a:lstStyle/>
          <a:p>
            <a:r>
              <a:rPr lang="en-US" sz="2000" b="1" dirty="0">
                <a:latin typeface="Arial" pitchFamily="34" charset="0"/>
                <a:cs typeface="Arial" pitchFamily="34" charset="0"/>
              </a:rPr>
              <a:t>How do we know the O</a:t>
            </a:r>
            <a:r>
              <a:rPr lang="en-US" sz="2000" b="1" baseline="-25000" dirty="0">
                <a:latin typeface="Arial" pitchFamily="34" charset="0"/>
                <a:cs typeface="Arial" pitchFamily="34" charset="0"/>
              </a:rPr>
              <a:t>2</a:t>
            </a:r>
            <a:r>
              <a:rPr lang="en-US" sz="2000" b="1" dirty="0">
                <a:latin typeface="Arial" pitchFamily="34" charset="0"/>
                <a:cs typeface="Arial" pitchFamily="34" charset="0"/>
              </a:rPr>
              <a:t> is derived from H</a:t>
            </a:r>
            <a:r>
              <a:rPr lang="en-US" sz="2000" b="1" baseline="-25000" dirty="0">
                <a:latin typeface="Arial" pitchFamily="34" charset="0"/>
                <a:cs typeface="Arial" pitchFamily="34" charset="0"/>
              </a:rPr>
              <a:t>2</a:t>
            </a:r>
            <a:r>
              <a:rPr lang="en-US" sz="2000" b="1" dirty="0">
                <a:latin typeface="Arial" pitchFamily="34" charset="0"/>
                <a:cs typeface="Arial" pitchFamily="34" charset="0"/>
              </a:rPr>
              <a:t>O during photosynthesis?</a:t>
            </a:r>
          </a:p>
          <a:p>
            <a:endParaRPr lang="en-US" sz="2000" b="1" dirty="0">
              <a:latin typeface="Arial" pitchFamily="34" charset="0"/>
              <a:cs typeface="Arial" pitchFamily="34" charset="0"/>
            </a:endParaRPr>
          </a:p>
          <a:p>
            <a:r>
              <a:rPr lang="en-US" sz="2000" dirty="0">
                <a:latin typeface="Arial" pitchFamily="34" charset="0"/>
                <a:cs typeface="Arial" pitchFamily="34" charset="0"/>
              </a:rPr>
              <a:t>The oxygen product of photosynthesis could originate from either the CO</a:t>
            </a:r>
            <a:r>
              <a:rPr lang="en-US" sz="2000" baseline="-25000" dirty="0">
                <a:latin typeface="Arial" pitchFamily="34" charset="0"/>
                <a:cs typeface="Arial" pitchFamily="34" charset="0"/>
              </a:rPr>
              <a:t>2</a:t>
            </a:r>
            <a:r>
              <a:rPr lang="en-US" sz="2000" dirty="0">
                <a:latin typeface="Arial" pitchFamily="34" charset="0"/>
                <a:cs typeface="Arial" pitchFamily="34" charset="0"/>
              </a:rPr>
              <a:t> or the H</a:t>
            </a:r>
            <a:r>
              <a:rPr lang="en-US" sz="2000" baseline="-25000" dirty="0">
                <a:latin typeface="Arial" pitchFamily="34" charset="0"/>
                <a:cs typeface="Arial" pitchFamily="34" charset="0"/>
              </a:rPr>
              <a:t>2</a:t>
            </a:r>
            <a:r>
              <a:rPr lang="en-US" sz="2000" dirty="0">
                <a:latin typeface="Arial" pitchFamily="34" charset="0"/>
                <a:cs typeface="Arial" pitchFamily="34" charset="0"/>
              </a:rPr>
              <a:t>O starting compounds. </a:t>
            </a:r>
          </a:p>
          <a:p>
            <a:endParaRPr lang="en-US" sz="2000" dirty="0">
              <a:latin typeface="Arial" pitchFamily="34" charset="0"/>
              <a:cs typeface="Arial" pitchFamily="34" charset="0"/>
            </a:endParaRPr>
          </a:p>
          <a:p>
            <a:r>
              <a:rPr lang="en-US" sz="2000" dirty="0">
                <a:latin typeface="Arial" pitchFamily="34" charset="0"/>
                <a:cs typeface="Arial" pitchFamily="34" charset="0"/>
              </a:rPr>
              <a:t>To determine which of these original compounds contributed to the O</a:t>
            </a:r>
            <a:r>
              <a:rPr lang="en-US" sz="2000" baseline="-25000" dirty="0">
                <a:latin typeface="Arial" pitchFamily="34" charset="0"/>
                <a:cs typeface="Arial" pitchFamily="34" charset="0"/>
              </a:rPr>
              <a:t>2</a:t>
            </a:r>
            <a:r>
              <a:rPr lang="en-US" sz="2000" dirty="0">
                <a:latin typeface="Arial" pitchFamily="34" charset="0"/>
                <a:cs typeface="Arial" pitchFamily="34" charset="0"/>
              </a:rPr>
              <a:t> end product, an isotopic tracer experiment was performed using </a:t>
            </a:r>
            <a:r>
              <a:rPr lang="en-US" sz="2000" baseline="30000" dirty="0">
                <a:latin typeface="Arial" pitchFamily="34" charset="0"/>
                <a:cs typeface="Arial" pitchFamily="34" charset="0"/>
              </a:rPr>
              <a:t>18</a:t>
            </a:r>
            <a:r>
              <a:rPr lang="en-US" sz="2000" dirty="0">
                <a:latin typeface="Arial" pitchFamily="34" charset="0"/>
                <a:cs typeface="Arial" pitchFamily="34" charset="0"/>
              </a:rPr>
              <a:t>O: </a:t>
            </a:r>
          </a:p>
          <a:p>
            <a:endParaRPr lang="en-US" sz="2000" dirty="0">
              <a:latin typeface="Arial" pitchFamily="34" charset="0"/>
              <a:cs typeface="Arial" pitchFamily="34" charset="0"/>
            </a:endParaRPr>
          </a:p>
          <a:p>
            <a:pPr lvl="1"/>
            <a:r>
              <a:rPr lang="en-US" sz="2000" baseline="30000" dirty="0">
                <a:latin typeface="Arial" pitchFamily="34" charset="0"/>
                <a:cs typeface="Arial" pitchFamily="34" charset="0"/>
              </a:rPr>
              <a:t>18</a:t>
            </a:r>
            <a:r>
              <a:rPr lang="en-US" sz="2000" dirty="0">
                <a:latin typeface="Arial" pitchFamily="34" charset="0"/>
                <a:cs typeface="Arial" pitchFamily="34" charset="0"/>
              </a:rPr>
              <a:t>O is a heavy isotope of oxygen </a:t>
            </a:r>
          </a:p>
          <a:p>
            <a:pPr lvl="1"/>
            <a:r>
              <a:rPr lang="en-US" sz="2000" dirty="0">
                <a:latin typeface="Arial" pitchFamily="34" charset="0"/>
                <a:cs typeface="Arial" pitchFamily="34" charset="0"/>
              </a:rPr>
              <a:t>H</a:t>
            </a:r>
            <a:r>
              <a:rPr lang="en-US" sz="2000" baseline="-25000" dirty="0">
                <a:latin typeface="Arial" pitchFamily="34" charset="0"/>
                <a:cs typeface="Arial" pitchFamily="34" charset="0"/>
              </a:rPr>
              <a:t>2</a:t>
            </a:r>
            <a:r>
              <a:rPr lang="en-US" sz="2000" baseline="30000" dirty="0">
                <a:latin typeface="Arial" pitchFamily="34" charset="0"/>
                <a:cs typeface="Arial" pitchFamily="34" charset="0"/>
              </a:rPr>
              <a:t>18</a:t>
            </a:r>
            <a:r>
              <a:rPr lang="en-US" sz="2000" dirty="0">
                <a:latin typeface="Arial" pitchFamily="34" charset="0"/>
                <a:cs typeface="Arial" pitchFamily="34" charset="0"/>
              </a:rPr>
              <a:t>O + CO</a:t>
            </a:r>
            <a:r>
              <a:rPr lang="en-US" sz="2000" baseline="-25000" dirty="0">
                <a:latin typeface="Arial" pitchFamily="34" charset="0"/>
                <a:cs typeface="Arial" pitchFamily="34" charset="0"/>
              </a:rPr>
              <a:t>2</a:t>
            </a:r>
            <a:r>
              <a:rPr lang="en-US" sz="2000" dirty="0">
                <a:latin typeface="Arial" pitchFamily="34" charset="0"/>
                <a:cs typeface="Arial" pitchFamily="34" charset="0"/>
              </a:rPr>
              <a:t> yields </a:t>
            </a:r>
            <a:r>
              <a:rPr lang="en-US" sz="2000" baseline="30000" dirty="0">
                <a:latin typeface="Arial" pitchFamily="34" charset="0"/>
                <a:cs typeface="Arial" pitchFamily="34" charset="0"/>
              </a:rPr>
              <a:t>18</a:t>
            </a:r>
            <a:r>
              <a:rPr lang="en-US" sz="2000" dirty="0">
                <a:latin typeface="Arial" pitchFamily="34" charset="0"/>
                <a:cs typeface="Arial" pitchFamily="34" charset="0"/>
              </a:rPr>
              <a:t>O</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p>
          <a:p>
            <a:pPr lvl="1"/>
            <a:r>
              <a:rPr lang="en-US" sz="2000" dirty="0">
                <a:latin typeface="Arial" pitchFamily="34" charset="0"/>
                <a:cs typeface="Arial" pitchFamily="34" charset="0"/>
              </a:rPr>
              <a:t>H</a:t>
            </a:r>
            <a:r>
              <a:rPr lang="en-US" sz="2000" baseline="-25000" dirty="0">
                <a:latin typeface="Arial" pitchFamily="34" charset="0"/>
                <a:cs typeface="Arial" pitchFamily="34" charset="0"/>
              </a:rPr>
              <a:t>2</a:t>
            </a:r>
            <a:r>
              <a:rPr lang="en-US" sz="2000" dirty="0">
                <a:latin typeface="Arial" pitchFamily="34" charset="0"/>
                <a:cs typeface="Arial" pitchFamily="34" charset="0"/>
              </a:rPr>
              <a:t>O+C</a:t>
            </a:r>
            <a:r>
              <a:rPr lang="en-US" sz="2000" baseline="30000" dirty="0">
                <a:latin typeface="Arial" pitchFamily="34" charset="0"/>
                <a:cs typeface="Arial" pitchFamily="34" charset="0"/>
              </a:rPr>
              <a:t>18</a:t>
            </a:r>
            <a:r>
              <a:rPr lang="en-US" sz="2000" dirty="0">
                <a:latin typeface="Arial" pitchFamily="34" charset="0"/>
                <a:cs typeface="Arial" pitchFamily="34" charset="0"/>
              </a:rPr>
              <a:t>0</a:t>
            </a:r>
            <a:r>
              <a:rPr lang="en-US" sz="2000" baseline="-25000" dirty="0">
                <a:latin typeface="Arial" pitchFamily="34" charset="0"/>
                <a:cs typeface="Arial" pitchFamily="34" charset="0"/>
              </a:rPr>
              <a:t>2</a:t>
            </a:r>
            <a:r>
              <a:rPr lang="en-US" sz="2000" dirty="0">
                <a:latin typeface="Arial" pitchFamily="34" charset="0"/>
                <a:cs typeface="Arial" pitchFamily="34" charset="0"/>
              </a:rPr>
              <a:t> yields O</a:t>
            </a:r>
            <a:r>
              <a:rPr lang="en-US" sz="2000" baseline="-25000" dirty="0">
                <a:latin typeface="Arial" pitchFamily="34" charset="0"/>
                <a:cs typeface="Arial" pitchFamily="34" charset="0"/>
              </a:rPr>
              <a:t>2</a:t>
            </a:r>
            <a:r>
              <a:rPr lang="en-US" sz="2000" dirty="0">
                <a:latin typeface="Arial" pitchFamily="34" charset="0"/>
                <a:cs typeface="Arial" pitchFamily="34" charset="0"/>
              </a:rPr>
              <a:t> </a:t>
            </a:r>
          </a:p>
          <a:p>
            <a:pPr lvl="1"/>
            <a:endParaRPr lang="en-US" sz="2000" dirty="0">
              <a:latin typeface="Arial" pitchFamily="34" charset="0"/>
              <a:cs typeface="Arial" pitchFamily="34" charset="0"/>
            </a:endParaRPr>
          </a:p>
          <a:p>
            <a:r>
              <a:rPr lang="en-US" sz="2000" dirty="0">
                <a:latin typeface="Arial" pitchFamily="34" charset="0"/>
                <a:cs typeface="Arial" pitchFamily="34" charset="0"/>
              </a:rPr>
              <a:t>Therefore, the O</a:t>
            </a:r>
            <a:r>
              <a:rPr lang="en-US" sz="2000" baseline="-25000" dirty="0">
                <a:latin typeface="Arial" pitchFamily="34" charset="0"/>
                <a:cs typeface="Arial" pitchFamily="34" charset="0"/>
              </a:rPr>
              <a:t>2</a:t>
            </a:r>
            <a:r>
              <a:rPr lang="en-US" sz="2000" dirty="0">
                <a:latin typeface="Arial" pitchFamily="34" charset="0"/>
                <a:cs typeface="Arial" pitchFamily="34" charset="0"/>
              </a:rPr>
              <a:t> end product must originate from water and not from the carbon dioxide. </a:t>
            </a:r>
            <a:r>
              <a:rPr lang="en-US" sz="1800" dirty="0">
                <a:latin typeface="Arial" pitchFamily="34" charset="0"/>
                <a:cs typeface="Arial" pitchFamily="34" charset="0"/>
              </a:rPr>
              <a:t>  </a:t>
            </a:r>
            <a:endParaRPr lang="th-TH" sz="1800" dirty="0">
              <a:latin typeface="Arial" pitchFamily="34" charset="0"/>
            </a:endParaRPr>
          </a:p>
        </p:txBody>
      </p:sp>
    </p:spTree>
    <p:extLst>
      <p:ext uri="{BB962C8B-B14F-4D97-AF65-F5344CB8AC3E}">
        <p14:creationId xmlns:p14="http://schemas.microsoft.com/office/powerpoint/2010/main" val="16142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32421"/>
          </a:xfrm>
          <a:prstGeom prst="rect">
            <a:avLst/>
          </a:prstGeom>
        </p:spPr>
        <p:txBody>
          <a:bodyPr wrap="square">
            <a:spAutoFit/>
          </a:bodyPr>
          <a:lstStyle/>
          <a:p>
            <a:r>
              <a:rPr lang="en-US" sz="2000" b="1" dirty="0">
                <a:latin typeface="Arial" pitchFamily="34" charset="0"/>
                <a:cs typeface="Arial" pitchFamily="34" charset="0"/>
              </a:rPr>
              <a:t>How do we know what the first products of photosynthesis are?</a:t>
            </a:r>
          </a:p>
          <a:p>
            <a:endParaRPr lang="en-US" sz="2000" b="1" dirty="0">
              <a:latin typeface="Arial" pitchFamily="34" charset="0"/>
              <a:cs typeface="Arial" pitchFamily="34" charset="0"/>
            </a:endParaRPr>
          </a:p>
          <a:p>
            <a:r>
              <a:rPr lang="en-US" sz="2000" b="1" dirty="0">
                <a:latin typeface="Arial" pitchFamily="34" charset="0"/>
                <a:cs typeface="Arial" pitchFamily="34" charset="0"/>
              </a:rPr>
              <a:t>Another isotopic tracer experiment: </a:t>
            </a:r>
            <a:r>
              <a:rPr lang="en-US" sz="2000" dirty="0">
                <a:latin typeface="Arial" pitchFamily="34" charset="0"/>
                <a:cs typeface="Arial" pitchFamily="34" charset="0"/>
              </a:rPr>
              <a:t> </a:t>
            </a:r>
          </a:p>
          <a:p>
            <a:pPr marL="342900" indent="-342900">
              <a:buFont typeface="Arial" pitchFamily="34" charset="0"/>
              <a:buChar char="•"/>
            </a:pPr>
            <a:r>
              <a:rPr lang="en-US" sz="1800" baseline="30000" dirty="0">
                <a:latin typeface="Arial" pitchFamily="34" charset="0"/>
                <a:cs typeface="Arial" pitchFamily="34" charset="0"/>
              </a:rPr>
              <a:t>14</a:t>
            </a:r>
            <a:r>
              <a:rPr lang="en-US" sz="1800" dirty="0">
                <a:latin typeface="Arial" pitchFamily="34" charset="0"/>
                <a:cs typeface="Arial" pitchFamily="34" charset="0"/>
              </a:rPr>
              <a:t>C is a radioactive isotope of carbon. </a:t>
            </a:r>
          </a:p>
          <a:p>
            <a:pPr marL="342900" indent="-342900">
              <a:buFont typeface="Arial" pitchFamily="34" charset="0"/>
              <a:buChar char="•"/>
            </a:pPr>
            <a:r>
              <a:rPr lang="en-US" sz="1800" baseline="30000" dirty="0">
                <a:latin typeface="Arial" pitchFamily="34" charset="0"/>
                <a:cs typeface="Arial" pitchFamily="34" charset="0"/>
              </a:rPr>
              <a:t>14</a:t>
            </a:r>
            <a:r>
              <a:rPr lang="en-US" sz="1800" dirty="0">
                <a:latin typeface="Arial" pitchFamily="34" charset="0"/>
                <a:cs typeface="Arial" pitchFamily="34" charset="0"/>
              </a:rPr>
              <a:t>CO</a:t>
            </a:r>
            <a:r>
              <a:rPr lang="en-US" sz="1800" baseline="-25000" dirty="0">
                <a:latin typeface="Arial" pitchFamily="34" charset="0"/>
                <a:cs typeface="Arial" pitchFamily="34" charset="0"/>
              </a:rPr>
              <a:t>2</a:t>
            </a:r>
            <a:r>
              <a:rPr lang="en-US" sz="1800" dirty="0">
                <a:latin typeface="Arial" pitchFamily="34" charset="0"/>
                <a:cs typeface="Arial" pitchFamily="34" charset="0"/>
              </a:rPr>
              <a:t> is exposed for a brief period to a green plant that is conducting a photosynthesis in the presence of sunlight. </a:t>
            </a:r>
          </a:p>
          <a:p>
            <a:endParaRPr lang="en-US" sz="1800" dirty="0">
              <a:latin typeface="Arial" pitchFamily="34" charset="0"/>
              <a:cs typeface="Arial" pitchFamily="34" charset="0"/>
            </a:endParaRPr>
          </a:p>
          <a:p>
            <a:pPr marL="342900" indent="-342900">
              <a:buFont typeface="Arial" pitchFamily="34" charset="0"/>
              <a:buChar char="•"/>
            </a:pPr>
            <a:r>
              <a:rPr lang="en-US" sz="1800" dirty="0">
                <a:latin typeface="Arial" pitchFamily="34" charset="0"/>
                <a:cs typeface="Arial" pitchFamily="34" charset="0"/>
              </a:rPr>
              <a:t>Immediately after exposure to </a:t>
            </a:r>
            <a:r>
              <a:rPr lang="en-US" sz="1800" baseline="30000" dirty="0">
                <a:latin typeface="Arial" pitchFamily="34" charset="0"/>
                <a:cs typeface="Arial" pitchFamily="34" charset="0"/>
              </a:rPr>
              <a:t>14</a:t>
            </a:r>
            <a:r>
              <a:rPr lang="en-US" sz="1800" dirty="0">
                <a:latin typeface="Arial" pitchFamily="34" charset="0"/>
                <a:cs typeface="Arial" pitchFamily="34" charset="0"/>
              </a:rPr>
              <a:t>CO</a:t>
            </a:r>
            <a:r>
              <a:rPr lang="en-US" sz="1800" baseline="-25000" dirty="0">
                <a:latin typeface="Arial" pitchFamily="34" charset="0"/>
                <a:cs typeface="Arial" pitchFamily="34" charset="0"/>
              </a:rPr>
              <a:t>2</a:t>
            </a:r>
            <a:r>
              <a:rPr lang="en-US" sz="1800" dirty="0">
                <a:latin typeface="Arial" pitchFamily="34" charset="0"/>
                <a:cs typeface="Arial" pitchFamily="34" charset="0"/>
              </a:rPr>
              <a:t>, the plant's photosynthetic tissue is killed by immersing it in boiling alcohol, and all of the biochemical reactions cease. </a:t>
            </a:r>
          </a:p>
          <a:p>
            <a:pPr marL="342900" indent="-342900">
              <a:buFont typeface="Arial" pitchFamily="34" charset="0"/>
              <a:buChar char="•"/>
            </a:pPr>
            <a:r>
              <a:rPr lang="en-US" sz="1800" dirty="0">
                <a:latin typeface="Arial" pitchFamily="34" charset="0"/>
                <a:cs typeface="Arial" pitchFamily="34" charset="0"/>
              </a:rPr>
              <a:t>The chemical compounds in the dead tissue are all extracted and studied to determine which of them possesses the </a:t>
            </a:r>
            <a:r>
              <a:rPr lang="en-US" sz="1800" baseline="30000" dirty="0">
                <a:latin typeface="Arial" pitchFamily="34" charset="0"/>
                <a:cs typeface="Arial" pitchFamily="34" charset="0"/>
              </a:rPr>
              <a:t>14</a:t>
            </a:r>
            <a:r>
              <a:rPr lang="en-US" sz="1800" dirty="0">
                <a:latin typeface="Arial" pitchFamily="34" charset="0"/>
                <a:cs typeface="Arial" pitchFamily="34" charset="0"/>
              </a:rPr>
              <a:t>C. </a:t>
            </a:r>
          </a:p>
          <a:p>
            <a:endParaRPr lang="en-US" sz="1800" dirty="0">
              <a:latin typeface="Arial" pitchFamily="34" charset="0"/>
              <a:cs typeface="Arial" pitchFamily="34" charset="0"/>
            </a:endParaRPr>
          </a:p>
          <a:p>
            <a:pPr marL="342900" indent="-342900">
              <a:buFont typeface="Arial" pitchFamily="34" charset="0"/>
              <a:buChar char="•"/>
            </a:pPr>
            <a:r>
              <a:rPr lang="en-US" sz="1800" dirty="0">
                <a:latin typeface="Arial" pitchFamily="34" charset="0"/>
                <a:cs typeface="Arial" pitchFamily="34" charset="0"/>
              </a:rPr>
              <a:t>Following the briefest exposure to </a:t>
            </a:r>
            <a:r>
              <a:rPr lang="en-US" sz="1800" baseline="30000" dirty="0">
                <a:latin typeface="Arial" pitchFamily="34" charset="0"/>
                <a:cs typeface="Arial" pitchFamily="34" charset="0"/>
              </a:rPr>
              <a:t>14</a:t>
            </a:r>
            <a:r>
              <a:rPr lang="en-US" sz="1800" dirty="0">
                <a:latin typeface="Arial" pitchFamily="34" charset="0"/>
                <a:cs typeface="Arial" pitchFamily="34" charset="0"/>
              </a:rPr>
              <a:t>CO</a:t>
            </a:r>
            <a:r>
              <a:rPr lang="en-US" sz="1800" baseline="-25000" dirty="0">
                <a:latin typeface="Arial" pitchFamily="34" charset="0"/>
                <a:cs typeface="Arial" pitchFamily="34" charset="0"/>
              </a:rPr>
              <a:t>2</a:t>
            </a:r>
            <a:r>
              <a:rPr lang="en-US" sz="1800" dirty="0">
                <a:latin typeface="Arial" pitchFamily="34" charset="0"/>
                <a:cs typeface="Arial" pitchFamily="34" charset="0"/>
              </a:rPr>
              <a:t>, the only chemical compound that possessed </a:t>
            </a:r>
            <a:r>
              <a:rPr lang="en-US" sz="1800" baseline="30000" dirty="0">
                <a:latin typeface="Arial" pitchFamily="34" charset="0"/>
                <a:cs typeface="Arial" pitchFamily="34" charset="0"/>
              </a:rPr>
              <a:t>14</a:t>
            </a:r>
            <a:r>
              <a:rPr lang="en-US" sz="1800" dirty="0">
                <a:latin typeface="Arial" pitchFamily="34" charset="0"/>
                <a:cs typeface="Arial" pitchFamily="34" charset="0"/>
              </a:rPr>
              <a:t>C was PGA (</a:t>
            </a:r>
            <a:r>
              <a:rPr lang="en-US" sz="1800" dirty="0" err="1">
                <a:latin typeface="Arial" pitchFamily="34" charset="0"/>
                <a:cs typeface="Arial" pitchFamily="34" charset="0"/>
              </a:rPr>
              <a:t>phosphoglyceric</a:t>
            </a:r>
            <a:r>
              <a:rPr lang="en-US" sz="1800" dirty="0">
                <a:latin typeface="Arial" pitchFamily="34" charset="0"/>
                <a:cs typeface="Arial" pitchFamily="34" charset="0"/>
              </a:rPr>
              <a:t> acid, a three carbon molecule). </a:t>
            </a:r>
          </a:p>
          <a:p>
            <a:pPr marL="342900" indent="-342900">
              <a:buFont typeface="Arial" pitchFamily="34" charset="0"/>
              <a:buChar char="•"/>
            </a:pPr>
            <a:r>
              <a:rPr lang="en-US" sz="1800" dirty="0">
                <a:latin typeface="Arial" pitchFamily="34" charset="0"/>
                <a:cs typeface="Arial" pitchFamily="34" charset="0"/>
              </a:rPr>
              <a:t>Following longer periods of exposure, much of the </a:t>
            </a:r>
            <a:r>
              <a:rPr lang="en-US" sz="1800" baseline="30000" dirty="0">
                <a:latin typeface="Arial" pitchFamily="34" charset="0"/>
                <a:cs typeface="Arial" pitchFamily="34" charset="0"/>
              </a:rPr>
              <a:t>14</a:t>
            </a:r>
            <a:r>
              <a:rPr lang="en-US" sz="1800" dirty="0">
                <a:latin typeface="Arial" pitchFamily="34" charset="0"/>
                <a:cs typeface="Arial" pitchFamily="34" charset="0"/>
              </a:rPr>
              <a:t>C was found in a variety of compounds including glucose. </a:t>
            </a:r>
          </a:p>
          <a:p>
            <a:pPr marL="342900" indent="-342900">
              <a:buFont typeface="Arial" pitchFamily="34" charset="0"/>
              <a:buChar char="•"/>
            </a:pPr>
            <a:r>
              <a:rPr lang="en-US" sz="1800" dirty="0">
                <a:latin typeface="Arial" pitchFamily="34" charset="0"/>
                <a:cs typeface="Arial" pitchFamily="34" charset="0"/>
              </a:rPr>
              <a:t>By varying the length of the exposure period it was possible to identify the sequence of the reactions leading from PGA to glucose.</a:t>
            </a:r>
          </a:p>
          <a:p>
            <a:r>
              <a:rPr lang="en-US" sz="2000" dirty="0">
                <a:latin typeface="Arial" pitchFamily="34" charset="0"/>
                <a:cs typeface="Arial" pitchFamily="34" charset="0"/>
              </a:rPr>
              <a:t>  </a:t>
            </a:r>
          </a:p>
          <a:p>
            <a:r>
              <a:rPr lang="en-US" sz="1800" b="1" dirty="0">
                <a:latin typeface="Arial" pitchFamily="34" charset="0"/>
                <a:cs typeface="Arial" pitchFamily="34" charset="0"/>
              </a:rPr>
              <a:t>This research was conducted by Prof. Melvin Calvin and his colleagues at the Univ. of California, Berkeley. Calvin received the Nobel Prize for this work. </a:t>
            </a:r>
            <a:r>
              <a:rPr lang="en-US" sz="1800" b="1" dirty="0"/>
              <a:t> </a:t>
            </a:r>
          </a:p>
        </p:txBody>
      </p:sp>
    </p:spTree>
    <p:extLst>
      <p:ext uri="{BB962C8B-B14F-4D97-AF65-F5344CB8AC3E}">
        <p14:creationId xmlns:p14="http://schemas.microsoft.com/office/powerpoint/2010/main" val="197623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4572000" cy="6217087"/>
          </a:xfrm>
          <a:prstGeom prst="rect">
            <a:avLst/>
          </a:prstGeom>
        </p:spPr>
        <p:txBody>
          <a:bodyPr wrap="square">
            <a:spAutoFit/>
          </a:bodyPr>
          <a:lstStyle/>
          <a:p>
            <a:r>
              <a:rPr lang="en-US" sz="2000" b="1" dirty="0">
                <a:solidFill>
                  <a:srgbClr val="00B050"/>
                </a:solidFill>
                <a:latin typeface="Arial" pitchFamily="34" charset="0"/>
                <a:cs typeface="Arial" pitchFamily="34" charset="0"/>
              </a:rPr>
              <a:t>Energy Cycle in Living Things </a:t>
            </a:r>
          </a:p>
          <a:p>
            <a:endParaRPr lang="en-US" sz="1800" b="1" dirty="0">
              <a:latin typeface="Arial" pitchFamily="34" charset="0"/>
              <a:cs typeface="Arial" pitchFamily="34" charset="0"/>
            </a:endParaRPr>
          </a:p>
          <a:p>
            <a:r>
              <a:rPr lang="en-US" sz="1800" dirty="0">
                <a:latin typeface="Arial" pitchFamily="34" charset="0"/>
                <a:cs typeface="Arial" pitchFamily="34" charset="0"/>
              </a:rPr>
              <a:t>Plant and animal use </a:t>
            </a:r>
            <a:r>
              <a:rPr lang="en-US" sz="1800" dirty="0">
                <a:solidFill>
                  <a:srgbClr val="00B050"/>
                </a:solidFill>
                <a:latin typeface="Arial" pitchFamily="34" charset="0"/>
                <a:cs typeface="Arial" pitchFamily="34" charset="0"/>
              </a:rPr>
              <a:t>tiny energy factories </a:t>
            </a:r>
            <a:r>
              <a:rPr lang="en-US" sz="1800" dirty="0">
                <a:latin typeface="Arial" pitchFamily="34" charset="0"/>
                <a:cs typeface="Arial" pitchFamily="34" charset="0"/>
              </a:rPr>
              <a:t>within the cells to handle the energy transformation processes necessary for life. </a:t>
            </a:r>
          </a:p>
          <a:p>
            <a:endParaRPr lang="en-US" sz="1800" dirty="0">
              <a:latin typeface="Arial" pitchFamily="34" charset="0"/>
              <a:cs typeface="Arial" pitchFamily="34" charset="0"/>
            </a:endParaRPr>
          </a:p>
          <a:p>
            <a:r>
              <a:rPr lang="en-US" sz="1800" dirty="0">
                <a:latin typeface="Arial" pitchFamily="34" charset="0"/>
                <a:cs typeface="Arial" pitchFamily="34" charset="0"/>
              </a:rPr>
              <a:t>In plants, these energy factories are called </a:t>
            </a:r>
            <a:r>
              <a:rPr lang="en-US" sz="1800" dirty="0">
                <a:solidFill>
                  <a:schemeClr val="accent6">
                    <a:lumMod val="75000"/>
                  </a:schemeClr>
                </a:solidFill>
                <a:latin typeface="Arial" pitchFamily="34" charset="0"/>
                <a:cs typeface="Arial" pitchFamily="34" charset="0"/>
              </a:rPr>
              <a:t>chloroplasts</a:t>
            </a:r>
            <a:r>
              <a:rPr lang="en-US" sz="1800" dirty="0">
                <a:latin typeface="Arial" pitchFamily="34" charset="0"/>
                <a:cs typeface="Arial" pitchFamily="34" charset="0"/>
              </a:rPr>
              <a:t>. They collect energy from the sun and use carbon dioxide and water in the process called photosynthesis to produce sugars. </a:t>
            </a:r>
          </a:p>
          <a:p>
            <a:endParaRPr lang="en-US" sz="1800" dirty="0">
              <a:latin typeface="Arial" pitchFamily="34" charset="0"/>
              <a:cs typeface="Arial" pitchFamily="34" charset="0"/>
            </a:endParaRPr>
          </a:p>
          <a:p>
            <a:r>
              <a:rPr lang="en-US" sz="1800" dirty="0">
                <a:latin typeface="Arial" pitchFamily="34" charset="0"/>
                <a:cs typeface="Arial" pitchFamily="34" charset="0"/>
              </a:rPr>
              <a:t>Animals can make use of the sugars provided by the plants in their own cellular energy factories, the </a:t>
            </a:r>
            <a:r>
              <a:rPr lang="en-US" sz="1800" dirty="0">
                <a:solidFill>
                  <a:srgbClr val="FF0000"/>
                </a:solidFill>
                <a:latin typeface="Arial" pitchFamily="34" charset="0"/>
                <a:cs typeface="Arial" pitchFamily="34" charset="0"/>
              </a:rPr>
              <a:t>mitochondria</a:t>
            </a:r>
            <a:r>
              <a:rPr lang="en-US" sz="1800" dirty="0">
                <a:latin typeface="Arial" pitchFamily="34" charset="0"/>
                <a:cs typeface="Arial" pitchFamily="34" charset="0"/>
              </a:rPr>
              <a:t>. </a:t>
            </a:r>
          </a:p>
          <a:p>
            <a:endParaRPr lang="en-US" sz="1800" dirty="0">
              <a:latin typeface="Arial" pitchFamily="34" charset="0"/>
              <a:cs typeface="Arial" pitchFamily="34" charset="0"/>
            </a:endParaRPr>
          </a:p>
          <a:p>
            <a:r>
              <a:rPr lang="en-US" sz="1800" dirty="0">
                <a:latin typeface="Arial" pitchFamily="34" charset="0"/>
                <a:cs typeface="Arial" pitchFamily="34" charset="0"/>
              </a:rPr>
              <a:t>These produce a versatile energy currency in the form of </a:t>
            </a:r>
            <a:r>
              <a:rPr lang="en-US" sz="1800" dirty="0">
                <a:solidFill>
                  <a:srgbClr val="FF0000"/>
                </a:solidFill>
                <a:latin typeface="Arial" pitchFamily="34" charset="0"/>
                <a:cs typeface="Arial" pitchFamily="34" charset="0"/>
              </a:rPr>
              <a:t>adenosine triphosphate </a:t>
            </a:r>
            <a:r>
              <a:rPr lang="en-US" sz="1800" dirty="0">
                <a:latin typeface="Arial" pitchFamily="34" charset="0"/>
                <a:cs typeface="Arial" pitchFamily="34" charset="0"/>
              </a:rPr>
              <a:t>(ATP). This high-energy molecule stores the energy we need to do just about everything we do. </a:t>
            </a:r>
          </a:p>
        </p:txBody>
      </p:sp>
      <p:pic>
        <p:nvPicPr>
          <p:cNvPr id="1032" name="Picture 8" descr="http://files.differencebetween.com/wp-content/uploads/2014/05/Mitochond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636" y="135390"/>
            <a:ext cx="4101843" cy="27246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iles.differencebetween.com/wp-content/uploads/2014/05/Chloropl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637" y="2924944"/>
            <a:ext cx="4326050" cy="36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8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yperphysics.phy-astr.gsu.edu/hbase/Biology/imgbio/psyn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14" y="248607"/>
            <a:ext cx="7973737"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5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5" y="692696"/>
            <a:ext cx="9144000" cy="3477875"/>
          </a:xfrm>
          <a:prstGeom prst="rect">
            <a:avLst/>
          </a:prstGeom>
        </p:spPr>
        <p:txBody>
          <a:bodyPr wrap="square">
            <a:spAutoFit/>
          </a:bodyPr>
          <a:lstStyle/>
          <a:p>
            <a:r>
              <a:rPr lang="en-US" sz="2000" b="1" dirty="0">
                <a:latin typeface="Arial" pitchFamily="34" charset="0"/>
                <a:cs typeface="Arial" pitchFamily="34" charset="0"/>
              </a:rPr>
              <a:t>Photosynthesis</a:t>
            </a:r>
            <a:r>
              <a:rPr lang="en-US" sz="2000" dirty="0">
                <a:latin typeface="Arial" pitchFamily="34" charset="0"/>
                <a:cs typeface="Arial" pitchFamily="34" charset="0"/>
              </a:rPr>
              <a:t> is the light driven reaction that converts carbon dioxide and water in to energy rich sugars. </a:t>
            </a:r>
          </a:p>
          <a:p>
            <a:endParaRPr lang="en-US" sz="2000" dirty="0">
              <a:latin typeface="Arial" pitchFamily="34" charset="0"/>
              <a:cs typeface="Arial" pitchFamily="34" charset="0"/>
            </a:endParaRPr>
          </a:p>
          <a:p>
            <a:r>
              <a:rPr lang="en-US" sz="2000" dirty="0">
                <a:latin typeface="Arial" pitchFamily="34" charset="0"/>
                <a:cs typeface="Arial" pitchFamily="34" charset="0"/>
              </a:rPr>
              <a:t>The process is coupled to the oxidation of water </a:t>
            </a:r>
            <a:r>
              <a:rPr lang="en-US" sz="2000" b="1" dirty="0">
                <a:latin typeface="Arial" pitchFamily="34" charset="0"/>
                <a:cs typeface="Arial" pitchFamily="34" charset="0"/>
              </a:rPr>
              <a:t>yielding</a:t>
            </a:r>
            <a:r>
              <a:rPr lang="en-US" sz="2000" dirty="0">
                <a:latin typeface="Arial" pitchFamily="34" charset="0"/>
                <a:cs typeface="Arial" pitchFamily="34" charset="0"/>
              </a:rPr>
              <a:t> oxygen as a </a:t>
            </a:r>
          </a:p>
          <a:p>
            <a:r>
              <a:rPr lang="en-US" sz="2000" dirty="0">
                <a:latin typeface="Arial" pitchFamily="34" charset="0"/>
                <a:cs typeface="Arial" pitchFamily="34" charset="0"/>
              </a:rPr>
              <a:t>bi-product.</a:t>
            </a:r>
          </a:p>
          <a:p>
            <a:endParaRPr lang="en-US" sz="2000" dirty="0">
              <a:latin typeface="Arial" pitchFamily="34" charset="0"/>
              <a:cs typeface="Arial" pitchFamily="34" charset="0"/>
            </a:endParaRPr>
          </a:p>
          <a:p>
            <a:r>
              <a:rPr lang="en-US" sz="2000" b="1" dirty="0">
                <a:latin typeface="Arial" pitchFamily="34" charset="0"/>
                <a:cs typeface="Arial" pitchFamily="34" charset="0"/>
              </a:rPr>
              <a:t>Depending on the photosynthetic mechanism there are 3 types of plants. </a:t>
            </a:r>
          </a:p>
          <a:p>
            <a:r>
              <a:rPr lang="en-US" sz="2000" dirty="0">
                <a:latin typeface="Arial" pitchFamily="34" charset="0"/>
                <a:cs typeface="Arial" pitchFamily="34" charset="0"/>
              </a:rPr>
              <a:t>C3 plants</a:t>
            </a:r>
          </a:p>
          <a:p>
            <a:r>
              <a:rPr lang="en-US" sz="2000" dirty="0">
                <a:latin typeface="Arial" pitchFamily="34" charset="0"/>
                <a:cs typeface="Arial" pitchFamily="34" charset="0"/>
              </a:rPr>
              <a:t>C4 plants</a:t>
            </a:r>
          </a:p>
          <a:p>
            <a:r>
              <a:rPr lang="en-US" sz="2000" dirty="0">
                <a:latin typeface="Arial" pitchFamily="34" charset="0"/>
                <a:cs typeface="Arial" pitchFamily="34" charset="0"/>
              </a:rPr>
              <a:t>CAM plants</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1616486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98"/>
            <a:ext cx="9144000" cy="1477328"/>
          </a:xfrm>
          <a:prstGeom prst="rect">
            <a:avLst/>
          </a:prstGeom>
        </p:spPr>
        <p:txBody>
          <a:bodyPr wrap="square">
            <a:spAutoFit/>
          </a:bodyPr>
          <a:lstStyle/>
          <a:p>
            <a:r>
              <a:rPr lang="en-US" sz="1800" dirty="0">
                <a:latin typeface="Arial" pitchFamily="34" charset="0"/>
                <a:cs typeface="Arial" pitchFamily="34" charset="0"/>
              </a:rPr>
              <a:t>C4 plants such as maize, sorghum, and sugarcane, approximately have 50% higher photosynthesis efficiency than those of C3 plants such as rice, wheat, and potato. </a:t>
            </a:r>
          </a:p>
          <a:p>
            <a:endParaRPr lang="en-US" sz="1800" dirty="0">
              <a:latin typeface="Arial" pitchFamily="34" charset="0"/>
              <a:cs typeface="Arial" pitchFamily="34" charset="0"/>
            </a:endParaRPr>
          </a:p>
          <a:p>
            <a:r>
              <a:rPr lang="en-US" sz="1800" dirty="0">
                <a:latin typeface="Arial" pitchFamily="34" charset="0"/>
                <a:cs typeface="Arial" pitchFamily="34" charset="0"/>
              </a:rPr>
              <a:t>This is because the different mechanism of carbon fixation by the two types of photosynthesis</a:t>
            </a:r>
            <a:endParaRPr lang="th-TH" sz="1800" dirty="0">
              <a:latin typeface="Arial" pitchFamily="34" charset="0"/>
            </a:endParaRPr>
          </a:p>
        </p:txBody>
      </p:sp>
      <p:pic>
        <p:nvPicPr>
          <p:cNvPr id="11266" name="Picture 2" descr="http://media.springernature.com/full/springer-static/image/art%3A10.1186%2F1752-0509-6-S2-S9/MediaObjects/12918_2012_Article_979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 y="1700808"/>
            <a:ext cx="9129789" cy="485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60" y="116632"/>
            <a:ext cx="8928992" cy="2246769"/>
          </a:xfrm>
          <a:prstGeom prst="rect">
            <a:avLst/>
          </a:prstGeom>
        </p:spPr>
        <p:txBody>
          <a:bodyPr wrap="square">
            <a:spAutoFit/>
          </a:bodyPr>
          <a:lstStyle/>
          <a:p>
            <a:r>
              <a:rPr lang="en-US" sz="2000" dirty="0">
                <a:latin typeface="Arial" pitchFamily="34" charset="0"/>
                <a:cs typeface="Arial" pitchFamily="34" charset="0"/>
              </a:rPr>
              <a:t>C3 photosynthesis only uses the Calvin cycle for fixing CO</a:t>
            </a:r>
            <a:r>
              <a:rPr lang="en-US" sz="2000" baseline="-25000" dirty="0">
                <a:latin typeface="Arial" pitchFamily="34" charset="0"/>
                <a:cs typeface="Arial" pitchFamily="34" charset="0"/>
              </a:rPr>
              <a:t>2</a:t>
            </a:r>
            <a:r>
              <a:rPr lang="en-US" sz="2000" dirty="0">
                <a:latin typeface="Arial" pitchFamily="34" charset="0"/>
                <a:cs typeface="Arial" pitchFamily="34" charset="0"/>
              </a:rPr>
              <a:t> catalyzed by ribulose-1,5-bisphosphate carboxylase (</a:t>
            </a:r>
            <a:r>
              <a:rPr lang="en-US" sz="2000" dirty="0" err="1">
                <a:latin typeface="Arial" pitchFamily="34" charset="0"/>
                <a:cs typeface="Arial" pitchFamily="34" charset="0"/>
              </a:rPr>
              <a:t>Rubisco</a:t>
            </a:r>
            <a:r>
              <a:rPr lang="en-US" sz="2000" dirty="0">
                <a:latin typeface="Arial" pitchFamily="34" charset="0"/>
                <a:cs typeface="Arial" pitchFamily="34" charset="0"/>
              </a:rPr>
              <a:t>), which takes place inside of the chloroplast in mesophyll cell. </a:t>
            </a:r>
          </a:p>
          <a:p>
            <a:endParaRPr lang="en-US" sz="2000" dirty="0">
              <a:latin typeface="Arial" pitchFamily="34" charset="0"/>
              <a:cs typeface="Arial" pitchFamily="34" charset="0"/>
            </a:endParaRPr>
          </a:p>
          <a:p>
            <a:r>
              <a:rPr lang="en-US" sz="2000" dirty="0">
                <a:latin typeface="Arial" pitchFamily="34" charset="0"/>
                <a:cs typeface="Arial" pitchFamily="34" charset="0"/>
              </a:rPr>
              <a:t>For C4 plants such as maize (NADP-ME subtype), photosynthetic activities are partitioned between mesophyll and bundle sheath cells that are anatomically and biochemically distinct. </a:t>
            </a:r>
            <a:endParaRPr lang="th-TH" sz="2000" dirty="0">
              <a:latin typeface="Arial" pitchFamily="34" charset="0"/>
            </a:endParaRPr>
          </a:p>
        </p:txBody>
      </p:sp>
      <p:pic>
        <p:nvPicPr>
          <p:cNvPr id="3" name="Picture 2" descr="http://media.springernature.com/full/springer-static/image/art%3A10.1186%2F1752-0509-6-S2-S9/MediaObjects/12918_2012_Article_979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26" y="2363399"/>
            <a:ext cx="8451260" cy="449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09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2" y="332656"/>
            <a:ext cx="9161722" cy="4093428"/>
          </a:xfrm>
          <a:prstGeom prst="rect">
            <a:avLst/>
          </a:prstGeom>
        </p:spPr>
        <p:txBody>
          <a:bodyPr wrap="square">
            <a:spAutoFit/>
          </a:bodyPr>
          <a:lstStyle/>
          <a:p>
            <a:r>
              <a:rPr lang="en-US" sz="2000" dirty="0">
                <a:latin typeface="Arial" pitchFamily="34" charset="0"/>
                <a:cs typeface="Arial" pitchFamily="34" charset="0"/>
              </a:rPr>
              <a:t>The initial carbon fixation is catalyzed by </a:t>
            </a:r>
            <a:r>
              <a:rPr lang="en-US" sz="2000" dirty="0" err="1">
                <a:latin typeface="Arial" pitchFamily="34" charset="0"/>
                <a:cs typeface="Arial" pitchFamily="34" charset="0"/>
              </a:rPr>
              <a:t>phosphoenolpyruvate</a:t>
            </a:r>
            <a:r>
              <a:rPr lang="en-US" sz="2000" dirty="0">
                <a:latin typeface="Arial" pitchFamily="34" charset="0"/>
                <a:cs typeface="Arial" pitchFamily="34" charset="0"/>
              </a:rPr>
              <a:t> carboxylase (PEPC) forming oxaloacetate (OAA) from CO</a:t>
            </a:r>
            <a:r>
              <a:rPr lang="en-US" sz="2000" baseline="-25000" dirty="0">
                <a:latin typeface="Arial" pitchFamily="34" charset="0"/>
                <a:cs typeface="Arial" pitchFamily="34" charset="0"/>
              </a:rPr>
              <a:t>2</a:t>
            </a:r>
            <a:r>
              <a:rPr lang="en-US" sz="2000" dirty="0">
                <a:latin typeface="Arial" pitchFamily="34" charset="0"/>
                <a:cs typeface="Arial" pitchFamily="34" charset="0"/>
              </a:rPr>
              <a:t> and </a:t>
            </a:r>
            <a:r>
              <a:rPr lang="en-US" sz="2000" dirty="0" err="1">
                <a:latin typeface="Arial" pitchFamily="34" charset="0"/>
                <a:cs typeface="Arial" pitchFamily="34" charset="0"/>
              </a:rPr>
              <a:t>phosphoenolpyruvate</a:t>
            </a:r>
            <a:r>
              <a:rPr lang="en-US" sz="2000" dirty="0">
                <a:latin typeface="Arial" pitchFamily="34" charset="0"/>
                <a:cs typeface="Arial" pitchFamily="34" charset="0"/>
              </a:rPr>
              <a:t> (PEP). </a:t>
            </a:r>
          </a:p>
          <a:p>
            <a:r>
              <a:rPr lang="en-US" sz="2000" dirty="0">
                <a:latin typeface="Arial" pitchFamily="34" charset="0"/>
                <a:cs typeface="Arial" pitchFamily="34" charset="0"/>
              </a:rPr>
              <a:t>OAA is metabolized into malate, and then diffuses into the BS cell where it is </a:t>
            </a:r>
            <a:r>
              <a:rPr lang="en-US" sz="2000" dirty="0" err="1">
                <a:latin typeface="Arial" pitchFamily="34" charset="0"/>
                <a:cs typeface="Arial" pitchFamily="34" charset="0"/>
              </a:rPr>
              <a:t>decarboxylated</a:t>
            </a:r>
            <a:r>
              <a:rPr lang="en-US" sz="2000" dirty="0">
                <a:latin typeface="Arial" pitchFamily="34" charset="0"/>
                <a:cs typeface="Arial" pitchFamily="34" charset="0"/>
              </a:rPr>
              <a:t> to provide increased concentration of CO</a:t>
            </a:r>
            <a:r>
              <a:rPr lang="en-US" sz="2000" baseline="-25000" dirty="0">
                <a:latin typeface="Arial" pitchFamily="34" charset="0"/>
                <a:cs typeface="Arial" pitchFamily="34" charset="0"/>
              </a:rPr>
              <a:t>2</a:t>
            </a:r>
            <a:r>
              <a:rPr lang="en-US" sz="2000" dirty="0">
                <a:latin typeface="Arial" pitchFamily="34" charset="0"/>
                <a:cs typeface="Arial" pitchFamily="34" charset="0"/>
              </a:rPr>
              <a:t> around </a:t>
            </a:r>
            <a:r>
              <a:rPr lang="en-US" sz="2000" dirty="0" err="1">
                <a:latin typeface="Arial" pitchFamily="34" charset="0"/>
                <a:cs typeface="Arial" pitchFamily="34" charset="0"/>
              </a:rPr>
              <a:t>Rubisco</a:t>
            </a:r>
            <a:r>
              <a:rPr lang="en-US" sz="2000" dirty="0">
                <a:latin typeface="Arial" pitchFamily="34" charset="0"/>
                <a:cs typeface="Arial" pitchFamily="34" charset="0"/>
              </a:rPr>
              <a:t>.</a:t>
            </a:r>
          </a:p>
          <a:p>
            <a:endParaRPr lang="en-US" sz="2000" dirty="0">
              <a:latin typeface="Arial" pitchFamily="34" charset="0"/>
              <a:cs typeface="Arial" pitchFamily="34" charset="0"/>
            </a:endParaRPr>
          </a:p>
          <a:p>
            <a:r>
              <a:rPr lang="en-US" sz="2000" dirty="0">
                <a:latin typeface="Arial" pitchFamily="34" charset="0"/>
                <a:cs typeface="Arial" pitchFamily="34" charset="0"/>
              </a:rPr>
              <a:t>Finally, the initial substrate of the C4 cycle, PEP, is regenerated in mesophyll cell by pyruvate orthophosphate </a:t>
            </a:r>
            <a:r>
              <a:rPr lang="en-US" sz="2000" dirty="0" err="1">
                <a:latin typeface="Arial" pitchFamily="34" charset="0"/>
                <a:cs typeface="Arial" pitchFamily="34" charset="0"/>
              </a:rPr>
              <a:t>dikinase</a:t>
            </a:r>
            <a:r>
              <a:rPr lang="en-US" sz="2000" dirty="0">
                <a:latin typeface="Arial" pitchFamily="34" charset="0"/>
                <a:cs typeface="Arial" pitchFamily="34" charset="0"/>
              </a:rPr>
              <a:t> (PPDK). </a:t>
            </a:r>
          </a:p>
          <a:p>
            <a:endParaRPr lang="en-US" sz="2000" dirty="0">
              <a:latin typeface="Arial" pitchFamily="34" charset="0"/>
              <a:cs typeface="Arial" pitchFamily="34" charset="0"/>
            </a:endParaRPr>
          </a:p>
          <a:p>
            <a:r>
              <a:rPr lang="en-US" sz="2000" dirty="0">
                <a:latin typeface="Arial" pitchFamily="34" charset="0"/>
                <a:cs typeface="Arial" pitchFamily="34" charset="0"/>
              </a:rPr>
              <a:t>The CO</a:t>
            </a:r>
            <a:r>
              <a:rPr lang="en-US" sz="2000" baseline="-25000" dirty="0">
                <a:latin typeface="Arial" pitchFamily="34" charset="0"/>
                <a:cs typeface="Arial" pitchFamily="34" charset="0"/>
              </a:rPr>
              <a:t>2</a:t>
            </a:r>
            <a:r>
              <a:rPr lang="en-US" sz="2000" dirty="0">
                <a:latin typeface="Arial" pitchFamily="34" charset="0"/>
                <a:cs typeface="Arial" pitchFamily="34" charset="0"/>
              </a:rPr>
              <a:t> concentration mechanism suppresses the oxygenation reaction by </a:t>
            </a:r>
            <a:r>
              <a:rPr lang="en-US" sz="2000" dirty="0" err="1">
                <a:latin typeface="Arial" pitchFamily="34" charset="0"/>
                <a:cs typeface="Arial" pitchFamily="34" charset="0"/>
              </a:rPr>
              <a:t>Rubisco</a:t>
            </a:r>
            <a:r>
              <a:rPr lang="en-US" sz="2000" dirty="0">
                <a:latin typeface="Arial" pitchFamily="34" charset="0"/>
                <a:cs typeface="Arial" pitchFamily="34" charset="0"/>
              </a:rPr>
              <a:t> and the subsequent energy-wasteful </a:t>
            </a:r>
            <a:r>
              <a:rPr lang="en-US" sz="2000" dirty="0" err="1">
                <a:latin typeface="Arial" pitchFamily="34" charset="0"/>
                <a:cs typeface="Arial" pitchFamily="34" charset="0"/>
              </a:rPr>
              <a:t>photorespiratory</a:t>
            </a:r>
            <a:r>
              <a:rPr lang="en-US" sz="2000" dirty="0">
                <a:latin typeface="Arial" pitchFamily="34" charset="0"/>
                <a:cs typeface="Arial" pitchFamily="34" charset="0"/>
              </a:rPr>
              <a:t> pathway, resulting in increased photosynthetic yield and more efficient use of water and nitrogen comparing to C3 plants </a:t>
            </a:r>
            <a:endParaRPr lang="th-TH" sz="2000" dirty="0">
              <a:latin typeface="Arial" pitchFamily="34" charset="0"/>
            </a:endParaRPr>
          </a:p>
        </p:txBody>
      </p:sp>
    </p:spTree>
    <p:extLst>
      <p:ext uri="{BB962C8B-B14F-4D97-AF65-F5344CB8AC3E}">
        <p14:creationId xmlns:p14="http://schemas.microsoft.com/office/powerpoint/2010/main" val="1430117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yperphysics.phy-astr.gsu.edu/hbase/Biology/imgbio/calv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5331"/>
            <a:ext cx="5114172" cy="50741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86422" y="875331"/>
            <a:ext cx="4242833" cy="4801314"/>
          </a:xfrm>
          <a:prstGeom prst="rect">
            <a:avLst/>
          </a:prstGeom>
        </p:spPr>
        <p:txBody>
          <a:bodyPr wrap="square">
            <a:spAutoFit/>
          </a:bodyPr>
          <a:lstStyle/>
          <a:p>
            <a:r>
              <a:rPr lang="en-US" sz="1800" dirty="0">
                <a:latin typeface="Arial" pitchFamily="34" charset="0"/>
                <a:cs typeface="Arial" pitchFamily="34" charset="0"/>
              </a:rPr>
              <a:t>Plants that utilize just the Calvin cycle for carbon fixation are known as </a:t>
            </a:r>
            <a:r>
              <a:rPr lang="en-US" sz="1800" dirty="0">
                <a:latin typeface="Arial" pitchFamily="34" charset="0"/>
                <a:cs typeface="Arial" pitchFamily="34" charset="0"/>
                <a:hlinkClick r:id="rId3"/>
              </a:rPr>
              <a:t>C3 plants</a:t>
            </a:r>
            <a:r>
              <a:rPr lang="en-US" sz="1800" dirty="0">
                <a:latin typeface="Arial" pitchFamily="34" charset="0"/>
                <a:cs typeface="Arial" pitchFamily="34" charset="0"/>
              </a:rPr>
              <a:t>. </a:t>
            </a:r>
          </a:p>
          <a:p>
            <a:r>
              <a:rPr lang="en-US" sz="1800" dirty="0">
                <a:latin typeface="Arial" pitchFamily="34" charset="0"/>
                <a:cs typeface="Arial" pitchFamily="34" charset="0"/>
              </a:rPr>
              <a:t>Carbon dioxide diffuses into the </a:t>
            </a:r>
            <a:r>
              <a:rPr lang="en-US" sz="1800" dirty="0" err="1">
                <a:latin typeface="Arial" pitchFamily="34" charset="0"/>
                <a:cs typeface="Arial" pitchFamily="34" charset="0"/>
              </a:rPr>
              <a:t>stroma</a:t>
            </a:r>
            <a:r>
              <a:rPr lang="en-US" sz="1800" dirty="0">
                <a:latin typeface="Arial" pitchFamily="34" charset="0"/>
                <a:cs typeface="Arial" pitchFamily="34" charset="0"/>
              </a:rPr>
              <a:t> of chloroplasts and combines with a five-carbon sugar, ribulose1,5-biphosphate (</a:t>
            </a:r>
            <a:r>
              <a:rPr lang="en-US" sz="1800" dirty="0" err="1">
                <a:latin typeface="Arial" pitchFamily="34" charset="0"/>
                <a:cs typeface="Arial" pitchFamily="34" charset="0"/>
                <a:hlinkClick r:id="rId4"/>
              </a:rPr>
              <a:t>RuBP</a:t>
            </a:r>
            <a:r>
              <a:rPr lang="en-US" sz="1800" dirty="0">
                <a:latin typeface="Arial" pitchFamily="34" charset="0"/>
                <a:cs typeface="Arial" pitchFamily="34" charset="0"/>
              </a:rPr>
              <a:t>). </a:t>
            </a:r>
          </a:p>
          <a:p>
            <a:r>
              <a:rPr lang="en-US" sz="1800" dirty="0">
                <a:latin typeface="Arial" pitchFamily="34" charset="0"/>
                <a:cs typeface="Arial" pitchFamily="34" charset="0"/>
              </a:rPr>
              <a:t>The enzyme that catalyzes this reaction is referred to as </a:t>
            </a:r>
            <a:r>
              <a:rPr lang="en-US" sz="1800" dirty="0" err="1">
                <a:latin typeface="Arial" pitchFamily="34" charset="0"/>
                <a:cs typeface="Arial" pitchFamily="34" charset="0"/>
                <a:hlinkClick r:id="rId5"/>
              </a:rPr>
              <a:t>RuBisCo</a:t>
            </a:r>
            <a:r>
              <a:rPr lang="en-US" sz="1800" dirty="0">
                <a:latin typeface="Arial" pitchFamily="34" charset="0"/>
                <a:cs typeface="Arial" pitchFamily="34" charset="0"/>
              </a:rPr>
              <a:t>, a large molecule that may be the most abundant organic molecule on the Earth. </a:t>
            </a:r>
          </a:p>
          <a:p>
            <a:r>
              <a:rPr lang="en-US" sz="1800" dirty="0">
                <a:latin typeface="Arial" pitchFamily="34" charset="0"/>
                <a:cs typeface="Arial" pitchFamily="34" charset="0"/>
              </a:rPr>
              <a:t>This catalyzed reaction produces a 6-carbon intermediate which decays almost immediately to form two molecules of the 3-carbon compound 3-phosphoglyceric acid (</a:t>
            </a:r>
            <a:r>
              <a:rPr lang="en-US" sz="1800" dirty="0">
                <a:latin typeface="Arial" pitchFamily="34" charset="0"/>
                <a:cs typeface="Arial" pitchFamily="34" charset="0"/>
                <a:hlinkClick r:id="rId6"/>
              </a:rPr>
              <a:t>3PGA</a:t>
            </a:r>
            <a:r>
              <a:rPr lang="en-US" sz="1800" dirty="0">
                <a:latin typeface="Arial" pitchFamily="34" charset="0"/>
                <a:cs typeface="Arial" pitchFamily="34" charset="0"/>
              </a:rPr>
              <a:t>). </a:t>
            </a:r>
            <a:endParaRPr lang="th-TH" sz="1800" dirty="0">
              <a:latin typeface="Arial" pitchFamily="34" charset="0"/>
            </a:endParaRPr>
          </a:p>
        </p:txBody>
      </p:sp>
      <p:sp>
        <p:nvSpPr>
          <p:cNvPr id="4" name="Rectangle 3"/>
          <p:cNvSpPr/>
          <p:nvPr/>
        </p:nvSpPr>
        <p:spPr>
          <a:xfrm>
            <a:off x="33892" y="0"/>
            <a:ext cx="9110108" cy="923330"/>
          </a:xfrm>
          <a:prstGeom prst="rect">
            <a:avLst/>
          </a:prstGeom>
        </p:spPr>
        <p:txBody>
          <a:bodyPr wrap="square">
            <a:spAutoFit/>
          </a:bodyPr>
          <a:lstStyle/>
          <a:p>
            <a:r>
              <a:rPr lang="en-US" sz="1800" b="1" dirty="0">
                <a:latin typeface="Arial" pitchFamily="34" charset="0"/>
                <a:cs typeface="Arial" pitchFamily="34" charset="0"/>
              </a:rPr>
              <a:t>Carbon dioxide is captured in a cycle of reactions known as the Calvin cycle or the Calvin-Benson cycle after its discoverers.  </a:t>
            </a:r>
          </a:p>
          <a:p>
            <a:r>
              <a:rPr lang="en-US" sz="1800" dirty="0">
                <a:latin typeface="Arial" pitchFamily="34" charset="0"/>
                <a:cs typeface="Arial" pitchFamily="34" charset="0"/>
              </a:rPr>
              <a:t>(also known as just the C</a:t>
            </a:r>
            <a:r>
              <a:rPr lang="en-US" sz="1800" baseline="-25000" dirty="0">
                <a:latin typeface="Arial" pitchFamily="34" charset="0"/>
                <a:cs typeface="Arial" pitchFamily="34" charset="0"/>
              </a:rPr>
              <a:t>3</a:t>
            </a:r>
            <a:r>
              <a:rPr lang="en-US" sz="1800" dirty="0">
                <a:latin typeface="Arial" pitchFamily="34" charset="0"/>
                <a:cs typeface="Arial" pitchFamily="34" charset="0"/>
              </a:rPr>
              <a:t> cycle)</a:t>
            </a:r>
            <a:endParaRPr lang="th-TH" sz="1800" dirty="0"/>
          </a:p>
        </p:txBody>
      </p:sp>
      <p:sp>
        <p:nvSpPr>
          <p:cNvPr id="5" name="Rectangle 4"/>
          <p:cNvSpPr/>
          <p:nvPr/>
        </p:nvSpPr>
        <p:spPr>
          <a:xfrm>
            <a:off x="33892" y="5877272"/>
            <a:ext cx="9173732" cy="707886"/>
          </a:xfrm>
          <a:prstGeom prst="rect">
            <a:avLst/>
          </a:prstGeom>
        </p:spPr>
        <p:txBody>
          <a:bodyPr wrap="square">
            <a:spAutoFit/>
          </a:bodyPr>
          <a:lstStyle/>
          <a:p>
            <a:r>
              <a:rPr lang="en-US" sz="2000" dirty="0">
                <a:latin typeface="Arial" pitchFamily="34" charset="0"/>
                <a:cs typeface="Arial" pitchFamily="34" charset="0"/>
              </a:rPr>
              <a:t>This 3-carbon molecule is the first stable product of photosynthesis lead to being called the C</a:t>
            </a:r>
            <a:r>
              <a:rPr lang="en-US" sz="2000" baseline="-25000" dirty="0">
                <a:latin typeface="Arial" pitchFamily="34" charset="0"/>
                <a:cs typeface="Arial" pitchFamily="34" charset="0"/>
              </a:rPr>
              <a:t>3</a:t>
            </a:r>
            <a:r>
              <a:rPr lang="en-US" sz="2000" dirty="0">
                <a:latin typeface="Arial" pitchFamily="34" charset="0"/>
                <a:cs typeface="Arial" pitchFamily="34" charset="0"/>
              </a:rPr>
              <a:t> cycle. </a:t>
            </a:r>
            <a:endParaRPr lang="th-TH" sz="2000" dirty="0">
              <a:latin typeface="Arial" pitchFamily="34" charset="0"/>
            </a:endParaRPr>
          </a:p>
        </p:txBody>
      </p:sp>
    </p:spTree>
    <p:extLst>
      <p:ext uri="{BB962C8B-B14F-4D97-AF65-F5344CB8AC3E}">
        <p14:creationId xmlns:p14="http://schemas.microsoft.com/office/powerpoint/2010/main" val="13790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yperphysics.phy-astr.gsu.edu/hbase/Biology/imgbio/cal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916832"/>
            <a:ext cx="4647239"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5816" y="421401"/>
            <a:ext cx="6084168" cy="1015663"/>
          </a:xfrm>
          <a:prstGeom prst="rect">
            <a:avLst/>
          </a:prstGeom>
        </p:spPr>
        <p:txBody>
          <a:bodyPr wrap="square">
            <a:spAutoFit/>
          </a:bodyPr>
          <a:lstStyle/>
          <a:p>
            <a:r>
              <a:rPr lang="en-US" sz="2000" b="1" dirty="0">
                <a:latin typeface="Arial" pitchFamily="34" charset="0"/>
                <a:cs typeface="Arial" pitchFamily="34" charset="0"/>
              </a:rPr>
              <a:t>In C3 plants </a:t>
            </a:r>
          </a:p>
          <a:p>
            <a:r>
              <a:rPr lang="en-US" sz="2000" dirty="0">
                <a:latin typeface="Arial" pitchFamily="34" charset="0"/>
                <a:cs typeface="Arial" pitchFamily="34" charset="0"/>
              </a:rPr>
              <a:t>the photosynthesis, carbon fixation and Calvin cycle all occur in a single chloroplast. </a:t>
            </a:r>
          </a:p>
        </p:txBody>
      </p:sp>
    </p:spTree>
    <p:extLst>
      <p:ext uri="{BB962C8B-B14F-4D97-AF65-F5344CB8AC3E}">
        <p14:creationId xmlns:p14="http://schemas.microsoft.com/office/powerpoint/2010/main" val="122157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908720"/>
            <a:ext cx="3982081" cy="3785652"/>
          </a:xfrm>
          <a:prstGeom prst="rect">
            <a:avLst/>
          </a:prstGeom>
        </p:spPr>
        <p:txBody>
          <a:bodyPr wrap="square">
            <a:spAutoFit/>
          </a:bodyPr>
          <a:lstStyle/>
          <a:p>
            <a:r>
              <a:rPr lang="en-US" sz="2000" b="1" dirty="0">
                <a:latin typeface="Arial" pitchFamily="34" charset="0"/>
                <a:cs typeface="Arial" pitchFamily="34" charset="0"/>
              </a:rPr>
              <a:t>In C4 plants </a:t>
            </a:r>
            <a:r>
              <a:rPr lang="en-US" sz="2000" dirty="0">
                <a:latin typeface="Arial" pitchFamily="34" charset="0"/>
                <a:cs typeface="Arial" pitchFamily="34" charset="0"/>
              </a:rPr>
              <a:t>the photosynthesis takes place in a chloroplast</a:t>
            </a:r>
          </a:p>
          <a:p>
            <a:r>
              <a:rPr lang="en-US" sz="2000" dirty="0">
                <a:latin typeface="Arial" pitchFamily="34" charset="0"/>
                <a:cs typeface="Arial" pitchFamily="34" charset="0"/>
              </a:rPr>
              <a:t>of a thin-walled mesophyll cell and a 4-carbon acid is handed off to a thick-walled bundle sheath cell where the Calvin cycle occurs in a chloroplast of that second cell. </a:t>
            </a:r>
          </a:p>
          <a:p>
            <a:endParaRPr lang="en-US" sz="2000" dirty="0">
              <a:latin typeface="Arial" pitchFamily="34" charset="0"/>
              <a:cs typeface="Arial" pitchFamily="34" charset="0"/>
            </a:endParaRPr>
          </a:p>
          <a:p>
            <a:r>
              <a:rPr lang="en-US" sz="2000" dirty="0">
                <a:latin typeface="Arial" pitchFamily="34" charset="0"/>
                <a:cs typeface="Arial" pitchFamily="34" charset="0"/>
              </a:rPr>
              <a:t>This protects the Calvin cycle from the effects of photorespiration. </a:t>
            </a:r>
          </a:p>
        </p:txBody>
      </p:sp>
      <p:pic>
        <p:nvPicPr>
          <p:cNvPr id="5122" name="Picture 2" descr="http://hyperphysics.phy-astr.gsu.edu/hbase/Biology/imgbio/calc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248472" cy="463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1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5328592" cy="1938992"/>
          </a:xfrm>
          <a:prstGeom prst="rect">
            <a:avLst/>
          </a:prstGeom>
        </p:spPr>
        <p:txBody>
          <a:bodyPr wrap="square">
            <a:spAutoFit/>
          </a:bodyPr>
          <a:lstStyle/>
          <a:p>
            <a:r>
              <a:rPr lang="en-US" sz="2000" b="1" dirty="0">
                <a:latin typeface="Arial" pitchFamily="34" charset="0"/>
                <a:cs typeface="Arial" pitchFamily="34" charset="0"/>
              </a:rPr>
              <a:t>In CAM plants </a:t>
            </a:r>
          </a:p>
          <a:p>
            <a:r>
              <a:rPr lang="en-US" sz="2000" dirty="0">
                <a:latin typeface="Arial" pitchFamily="34" charset="0"/>
                <a:cs typeface="Arial" pitchFamily="34" charset="0"/>
              </a:rPr>
              <a:t>the photosynthesis and initial carbon fixation occur at night and a 4-carbon acid is stored in the cell's vacuole. </a:t>
            </a:r>
          </a:p>
          <a:p>
            <a:r>
              <a:rPr lang="en-US" sz="2000" dirty="0">
                <a:latin typeface="Arial" pitchFamily="34" charset="0"/>
                <a:cs typeface="Arial" pitchFamily="34" charset="0"/>
              </a:rPr>
              <a:t>During the day, the Calvin cycle operates in the same chloroplasts. </a:t>
            </a:r>
          </a:p>
        </p:txBody>
      </p:sp>
      <p:pic>
        <p:nvPicPr>
          <p:cNvPr id="6146" name="Picture 2" descr="http://hyperphysics.phy-astr.gsu.edu/hbase/Biology/imgbio/calc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671" y="2060848"/>
            <a:ext cx="618967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71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1754326"/>
          </a:xfrm>
          <a:prstGeom prst="rect">
            <a:avLst/>
          </a:prstGeom>
        </p:spPr>
        <p:txBody>
          <a:bodyPr wrap="square">
            <a:spAutoFit/>
          </a:bodyPr>
          <a:lstStyle/>
          <a:p>
            <a:r>
              <a:rPr lang="en-US" sz="1800" dirty="0">
                <a:latin typeface="Arial" pitchFamily="34" charset="0"/>
                <a:cs typeface="Arial" pitchFamily="34" charset="0"/>
              </a:rPr>
              <a:t>Energy from ATP and from the reduced </a:t>
            </a:r>
            <a:r>
              <a:rPr lang="en-US" sz="1800" dirty="0" err="1">
                <a:latin typeface="Arial" pitchFamily="34" charset="0"/>
                <a:cs typeface="Arial" pitchFamily="34" charset="0"/>
              </a:rPr>
              <a:t>coenyzme</a:t>
            </a:r>
            <a:r>
              <a:rPr lang="en-US" sz="1800" dirty="0">
                <a:latin typeface="Arial" pitchFamily="34" charset="0"/>
                <a:cs typeface="Arial" pitchFamily="34" charset="0"/>
              </a:rPr>
              <a:t> NADPH is used to remove a phosphate group from 3PGA and reduce the resulting </a:t>
            </a:r>
            <a:r>
              <a:rPr lang="en-US" sz="1800" dirty="0" err="1">
                <a:latin typeface="Arial" pitchFamily="34" charset="0"/>
                <a:cs typeface="Arial" pitchFamily="34" charset="0"/>
              </a:rPr>
              <a:t>diphosphoglycerate</a:t>
            </a:r>
            <a:r>
              <a:rPr lang="en-US" sz="1800" dirty="0">
                <a:latin typeface="Arial" pitchFamily="34" charset="0"/>
                <a:cs typeface="Arial" pitchFamily="34" charset="0"/>
              </a:rPr>
              <a:t> (DPGA) to produce the 3-carbon sugar glyceraladehyde-3-phosphate (G3P). Some of this G3P is used to regenerate the </a:t>
            </a:r>
            <a:r>
              <a:rPr lang="en-US" sz="1800" dirty="0" err="1">
                <a:latin typeface="Arial" pitchFamily="34" charset="0"/>
                <a:cs typeface="Arial" pitchFamily="34" charset="0"/>
              </a:rPr>
              <a:t>RuBP</a:t>
            </a:r>
            <a:r>
              <a:rPr lang="en-US" sz="1800" dirty="0">
                <a:latin typeface="Arial" pitchFamily="34" charset="0"/>
                <a:cs typeface="Arial" pitchFamily="34" charset="0"/>
              </a:rPr>
              <a:t> to continue the cycle, but some is available for molecular synthesis and is used to make fructose </a:t>
            </a:r>
            <a:r>
              <a:rPr lang="en-US" sz="1800" dirty="0" err="1">
                <a:latin typeface="Arial" pitchFamily="34" charset="0"/>
                <a:cs typeface="Arial" pitchFamily="34" charset="0"/>
              </a:rPr>
              <a:t>diphosphate</a:t>
            </a:r>
            <a:r>
              <a:rPr lang="en-US" sz="1800" dirty="0">
                <a:latin typeface="Arial" pitchFamily="34" charset="0"/>
                <a:cs typeface="Arial" pitchFamily="34" charset="0"/>
              </a:rPr>
              <a:t>. The fructose </a:t>
            </a:r>
            <a:r>
              <a:rPr lang="en-US" sz="1800" dirty="0" err="1">
                <a:latin typeface="Arial" pitchFamily="34" charset="0"/>
                <a:cs typeface="Arial" pitchFamily="34" charset="0"/>
              </a:rPr>
              <a:t>diphosphate</a:t>
            </a:r>
            <a:r>
              <a:rPr lang="en-US" sz="1800" dirty="0">
                <a:latin typeface="Arial" pitchFamily="34" charset="0"/>
                <a:cs typeface="Arial" pitchFamily="34" charset="0"/>
              </a:rPr>
              <a:t> is then used to make glucose, sucrose, starch and other carbohydrates.</a:t>
            </a:r>
            <a:endParaRPr lang="th-TH" sz="1800" dirty="0">
              <a:latin typeface="Arial" pitchFamily="34" charset="0"/>
            </a:endParaRPr>
          </a:p>
        </p:txBody>
      </p:sp>
    </p:spTree>
    <p:extLst>
      <p:ext uri="{BB962C8B-B14F-4D97-AF65-F5344CB8AC3E}">
        <p14:creationId xmlns:p14="http://schemas.microsoft.com/office/powerpoint/2010/main" val="210691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sercontent2.hubstatic.com/12710075_f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4355976"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0020" y="692696"/>
            <a:ext cx="3995936" cy="2031325"/>
          </a:xfrm>
          <a:prstGeom prst="rect">
            <a:avLst/>
          </a:prstGeom>
        </p:spPr>
        <p:txBody>
          <a:bodyPr wrap="square">
            <a:spAutoFit/>
          </a:bodyPr>
          <a:lstStyle/>
          <a:p>
            <a:r>
              <a:rPr lang="en-US" sz="1800" b="1" dirty="0">
                <a:latin typeface="Arial" pitchFamily="34" charset="0"/>
                <a:cs typeface="Arial" pitchFamily="34" charset="0"/>
              </a:rPr>
              <a:t>Similarities</a:t>
            </a:r>
          </a:p>
          <a:p>
            <a:pPr marL="285750" indent="-285750">
              <a:buFont typeface="Arial" pitchFamily="34" charset="0"/>
              <a:buChar char="•"/>
            </a:pPr>
            <a:r>
              <a:rPr lang="en-US" sz="1800" dirty="0">
                <a:latin typeface="Arial" pitchFamily="34" charset="0"/>
                <a:cs typeface="Arial" pitchFamily="34" charset="0"/>
              </a:rPr>
              <a:t>convert energy</a:t>
            </a:r>
          </a:p>
          <a:p>
            <a:pPr marL="285750" indent="-285750">
              <a:buFont typeface="Arial" pitchFamily="34" charset="0"/>
              <a:buChar char="•"/>
            </a:pPr>
            <a:r>
              <a:rPr lang="en-US" sz="1800" dirty="0">
                <a:latin typeface="Arial" pitchFamily="34" charset="0"/>
                <a:cs typeface="Arial" pitchFamily="34" charset="0"/>
              </a:rPr>
              <a:t>have its own DNA</a:t>
            </a:r>
          </a:p>
          <a:p>
            <a:pPr marL="285750" indent="-285750">
              <a:buFont typeface="Arial" pitchFamily="34" charset="0"/>
              <a:buChar char="•"/>
            </a:pPr>
            <a:r>
              <a:rPr lang="en-US" sz="1800" dirty="0">
                <a:latin typeface="Arial" pitchFamily="34" charset="0"/>
                <a:cs typeface="Arial" pitchFamily="34" charset="0"/>
              </a:rPr>
              <a:t>enclosed by two membranes</a:t>
            </a:r>
          </a:p>
          <a:p>
            <a:pPr marL="285750" indent="-285750">
              <a:buFont typeface="Arial" pitchFamily="34" charset="0"/>
              <a:buChar char="•"/>
            </a:pPr>
            <a:r>
              <a:rPr lang="en-US" sz="1800" dirty="0">
                <a:latin typeface="Arial" pitchFamily="34" charset="0"/>
                <a:cs typeface="Arial" pitchFamily="34" charset="0"/>
              </a:rPr>
              <a:t>oxygen (O</a:t>
            </a:r>
            <a:r>
              <a:rPr lang="en-US" sz="1800" baseline="-25000" dirty="0">
                <a:latin typeface="Arial" pitchFamily="34" charset="0"/>
                <a:cs typeface="Arial" pitchFamily="34" charset="0"/>
              </a:rPr>
              <a:t>2</a:t>
            </a:r>
            <a:r>
              <a:rPr lang="en-US" sz="1800" dirty="0">
                <a:latin typeface="Arial" pitchFamily="34" charset="0"/>
                <a:cs typeface="Arial" pitchFamily="34" charset="0"/>
              </a:rPr>
              <a:t>) and carbon dioxide (CO</a:t>
            </a:r>
            <a:r>
              <a:rPr lang="en-US" sz="1800" baseline="-25000" dirty="0">
                <a:latin typeface="Arial" pitchFamily="34" charset="0"/>
                <a:cs typeface="Arial" pitchFamily="34" charset="0"/>
              </a:rPr>
              <a:t>2</a:t>
            </a:r>
            <a:r>
              <a:rPr lang="en-US" sz="1800" dirty="0">
                <a:latin typeface="Arial" pitchFamily="34" charset="0"/>
                <a:cs typeface="Arial" pitchFamily="34" charset="0"/>
              </a:rPr>
              <a:t>) are involved in its processes</a:t>
            </a:r>
          </a:p>
          <a:p>
            <a:pPr marL="285750" indent="-285750">
              <a:buFont typeface="Arial" pitchFamily="34" charset="0"/>
              <a:buChar char="•"/>
            </a:pPr>
            <a:r>
              <a:rPr lang="en-US" sz="1800" dirty="0">
                <a:latin typeface="Arial" pitchFamily="34" charset="0"/>
                <a:cs typeface="Arial" pitchFamily="34" charset="0"/>
              </a:rPr>
              <a:t>have fluids inside of it</a:t>
            </a:r>
            <a:endParaRPr lang="en-US" sz="1800" dirty="0">
              <a:effectLst/>
              <a:latin typeface="Arial" pitchFamily="34" charset="0"/>
              <a:cs typeface="Arial" pitchFamily="34" charset="0"/>
            </a:endParaRPr>
          </a:p>
        </p:txBody>
      </p:sp>
      <p:sp>
        <p:nvSpPr>
          <p:cNvPr id="3" name="Rectangle 2"/>
          <p:cNvSpPr/>
          <p:nvPr/>
        </p:nvSpPr>
        <p:spPr>
          <a:xfrm>
            <a:off x="4355976" y="4285"/>
            <a:ext cx="4788024" cy="6986528"/>
          </a:xfrm>
          <a:prstGeom prst="rect">
            <a:avLst/>
          </a:prstGeom>
        </p:spPr>
        <p:txBody>
          <a:bodyPr wrap="square">
            <a:spAutoFit/>
          </a:bodyPr>
          <a:lstStyle/>
          <a:p>
            <a:r>
              <a:rPr lang="en-US" sz="1600" b="1" dirty="0">
                <a:latin typeface="Arial" pitchFamily="34" charset="0"/>
                <a:cs typeface="Arial" pitchFamily="34" charset="0"/>
              </a:rPr>
              <a:t>Chloroplast</a:t>
            </a:r>
            <a:endParaRPr lang="en-US" sz="1600" dirty="0">
              <a:latin typeface="Arial" pitchFamily="34" charset="0"/>
              <a:cs typeface="Arial" pitchFamily="34" charset="0"/>
            </a:endParaRPr>
          </a:p>
          <a:p>
            <a:r>
              <a:rPr lang="en-US" sz="1600" dirty="0">
                <a:latin typeface="Arial" pitchFamily="34" charset="0"/>
                <a:cs typeface="Arial" pitchFamily="34" charset="0"/>
              </a:rPr>
              <a:t>plural: chloroplasts</a:t>
            </a:r>
          </a:p>
          <a:p>
            <a:pPr marL="285750" indent="-285750">
              <a:buFont typeface="Arial" pitchFamily="34" charset="0"/>
              <a:buChar char="•"/>
            </a:pPr>
            <a:r>
              <a:rPr lang="en-US" sz="1600" dirty="0">
                <a:latin typeface="Arial" pitchFamily="34" charset="0"/>
                <a:cs typeface="Arial" pitchFamily="34" charset="0"/>
              </a:rPr>
              <a:t>usually found in plants and unicellular organisms</a:t>
            </a:r>
          </a:p>
          <a:p>
            <a:pPr marL="285750" indent="-285750">
              <a:buFont typeface="Arial" pitchFamily="34" charset="0"/>
              <a:buChar char="•"/>
            </a:pPr>
            <a:r>
              <a:rPr lang="en-US" sz="1600" dirty="0">
                <a:latin typeface="Arial" pitchFamily="34" charset="0"/>
                <a:cs typeface="Arial" pitchFamily="34" charset="0"/>
              </a:rPr>
              <a:t>converts solar/light energy into chemical energy (sugar)</a:t>
            </a:r>
          </a:p>
          <a:p>
            <a:pPr marL="285750" indent="-285750">
              <a:buFont typeface="Arial" pitchFamily="34" charset="0"/>
              <a:buChar char="•"/>
            </a:pPr>
            <a:r>
              <a:rPr lang="en-US" sz="1600" dirty="0">
                <a:latin typeface="Arial" pitchFamily="34" charset="0"/>
                <a:cs typeface="Arial" pitchFamily="34" charset="0"/>
              </a:rPr>
              <a:t>process is </a:t>
            </a:r>
            <a:r>
              <a:rPr lang="en-US" sz="1600" i="1" dirty="0">
                <a:latin typeface="Arial" pitchFamily="34" charset="0"/>
                <a:cs typeface="Arial" pitchFamily="34" charset="0"/>
              </a:rPr>
              <a:t>photosynthesis</a:t>
            </a:r>
            <a:r>
              <a:rPr lang="en-US" sz="1600" dirty="0">
                <a:latin typeface="Arial" pitchFamily="34" charset="0"/>
                <a:cs typeface="Arial" pitchFamily="34" charset="0"/>
              </a:rPr>
              <a:t>: composed of </a:t>
            </a:r>
            <a:r>
              <a:rPr lang="en-US" sz="1600" i="1" dirty="0">
                <a:latin typeface="Arial" pitchFamily="34" charset="0"/>
                <a:cs typeface="Arial" pitchFamily="34" charset="0"/>
              </a:rPr>
              <a:t>Light Reactions</a:t>
            </a:r>
            <a:r>
              <a:rPr lang="en-US" sz="1600" dirty="0">
                <a:latin typeface="Arial" pitchFamily="34" charset="0"/>
                <a:cs typeface="Arial" pitchFamily="34" charset="0"/>
              </a:rPr>
              <a:t> and </a:t>
            </a:r>
            <a:r>
              <a:rPr lang="en-US" sz="1600" i="1" dirty="0">
                <a:latin typeface="Arial" pitchFamily="34" charset="0"/>
                <a:cs typeface="Arial" pitchFamily="34" charset="0"/>
              </a:rPr>
              <a:t>Calvin Benson Cycle</a:t>
            </a:r>
            <a:endParaRPr lang="en-US" sz="1600" dirty="0">
              <a:latin typeface="Arial" pitchFamily="34" charset="0"/>
              <a:cs typeface="Arial" pitchFamily="34" charset="0"/>
            </a:endParaRPr>
          </a:p>
          <a:p>
            <a:pPr marL="285750" indent="-285750">
              <a:buFont typeface="Arial" pitchFamily="34" charset="0"/>
              <a:buChar char="•"/>
            </a:pPr>
            <a:r>
              <a:rPr lang="en-US" sz="1600" dirty="0">
                <a:latin typeface="Arial" pitchFamily="34" charset="0"/>
                <a:cs typeface="Arial" pitchFamily="34" charset="0"/>
              </a:rPr>
              <a:t>has three compartments(parts): </a:t>
            </a:r>
            <a:r>
              <a:rPr lang="en-US" sz="1600" i="1" dirty="0">
                <a:latin typeface="Arial" pitchFamily="34" charset="0"/>
                <a:cs typeface="Arial" pitchFamily="34" charset="0"/>
              </a:rPr>
              <a:t>thylakoids</a:t>
            </a:r>
            <a:r>
              <a:rPr lang="en-US" sz="1600" dirty="0">
                <a:latin typeface="Arial" pitchFamily="34" charset="0"/>
                <a:cs typeface="Arial" pitchFamily="34" charset="0"/>
              </a:rPr>
              <a:t> (traps sunlight), </a:t>
            </a:r>
            <a:r>
              <a:rPr lang="en-US" sz="1600" i="1" dirty="0">
                <a:latin typeface="Arial" pitchFamily="34" charset="0"/>
                <a:cs typeface="Arial" pitchFamily="34" charset="0"/>
              </a:rPr>
              <a:t>granum</a:t>
            </a:r>
            <a:r>
              <a:rPr lang="en-US" sz="1600" dirty="0">
                <a:latin typeface="Arial" pitchFamily="34" charset="0"/>
                <a:cs typeface="Arial" pitchFamily="34" charset="0"/>
              </a:rPr>
              <a:t> (</a:t>
            </a:r>
            <a:r>
              <a:rPr lang="en-US" sz="1600" dirty="0" err="1">
                <a:latin typeface="Arial" pitchFamily="34" charset="0"/>
                <a:cs typeface="Arial" pitchFamily="34" charset="0"/>
              </a:rPr>
              <a:t>pl</a:t>
            </a:r>
            <a:r>
              <a:rPr lang="en-US" sz="1600" dirty="0">
                <a:latin typeface="Arial" pitchFamily="34" charset="0"/>
                <a:cs typeface="Arial" pitchFamily="34" charset="0"/>
              </a:rPr>
              <a:t>: </a:t>
            </a:r>
            <a:r>
              <a:rPr lang="en-US" sz="1600" i="1" dirty="0">
                <a:latin typeface="Arial" pitchFamily="34" charset="0"/>
                <a:cs typeface="Arial" pitchFamily="34" charset="0"/>
              </a:rPr>
              <a:t>grana</a:t>
            </a:r>
            <a:r>
              <a:rPr lang="en-US" sz="1600" dirty="0">
                <a:latin typeface="Arial" pitchFamily="34" charset="0"/>
                <a:cs typeface="Arial" pitchFamily="34" charset="0"/>
              </a:rPr>
              <a:t>; stacks of thylakoids), </a:t>
            </a:r>
            <a:r>
              <a:rPr lang="en-US" sz="1600" i="1" dirty="0" err="1">
                <a:latin typeface="Arial" pitchFamily="34" charset="0"/>
                <a:cs typeface="Arial" pitchFamily="34" charset="0"/>
              </a:rPr>
              <a:t>stroma</a:t>
            </a:r>
            <a:r>
              <a:rPr lang="en-US" sz="1600" dirty="0">
                <a:latin typeface="Arial" pitchFamily="34" charset="0"/>
                <a:cs typeface="Arial" pitchFamily="34" charset="0"/>
              </a:rPr>
              <a:t> (fluid inside the outer membrane, which interacts with the cytoplasm. It surrounds the granum and thylakoids</a:t>
            </a:r>
          </a:p>
          <a:p>
            <a:r>
              <a:rPr lang="en-US" sz="1600" b="1" dirty="0">
                <a:latin typeface="Arial" pitchFamily="34" charset="0"/>
                <a:cs typeface="Arial" pitchFamily="34" charset="0"/>
              </a:rPr>
              <a:t>Mitochondrion </a:t>
            </a:r>
          </a:p>
          <a:p>
            <a:r>
              <a:rPr lang="en-US" sz="1600" dirty="0">
                <a:latin typeface="Arial" pitchFamily="34" charset="0"/>
                <a:cs typeface="Arial" pitchFamily="34" charset="0"/>
              </a:rPr>
              <a:t>plural: mitochondria</a:t>
            </a:r>
          </a:p>
          <a:p>
            <a:pPr marL="285750" indent="-285750">
              <a:buFont typeface="Arial" pitchFamily="34" charset="0"/>
              <a:buChar char="•"/>
            </a:pPr>
            <a:r>
              <a:rPr lang="en-US" sz="1600" dirty="0">
                <a:latin typeface="Arial" pitchFamily="34" charset="0"/>
                <a:cs typeface="Arial" pitchFamily="34" charset="0"/>
              </a:rPr>
              <a:t>found in almost all cells</a:t>
            </a:r>
          </a:p>
          <a:p>
            <a:pPr marL="285750" indent="-285750">
              <a:buFont typeface="Arial" pitchFamily="34" charset="0"/>
              <a:buChar char="•"/>
            </a:pPr>
            <a:r>
              <a:rPr lang="en-US" sz="1600" dirty="0">
                <a:latin typeface="Arial" pitchFamily="34" charset="0"/>
                <a:cs typeface="Arial" pitchFamily="34" charset="0"/>
              </a:rPr>
              <a:t>converts chemical energy (sugar) into another form of chemical energy (ATP), which is simpler and could be used by the cell </a:t>
            </a:r>
          </a:p>
          <a:p>
            <a:pPr marL="285750" indent="-285750">
              <a:buFont typeface="Arial" pitchFamily="34" charset="0"/>
              <a:buChar char="•"/>
            </a:pPr>
            <a:r>
              <a:rPr lang="en-US" sz="1600" dirty="0">
                <a:latin typeface="Arial" pitchFamily="34" charset="0"/>
                <a:cs typeface="Arial" pitchFamily="34" charset="0"/>
              </a:rPr>
              <a:t>process is </a:t>
            </a:r>
            <a:r>
              <a:rPr lang="en-US" sz="1600" i="1" dirty="0">
                <a:latin typeface="Arial" pitchFamily="34" charset="0"/>
                <a:cs typeface="Arial" pitchFamily="34" charset="0"/>
              </a:rPr>
              <a:t>cellular respiration:</a:t>
            </a:r>
            <a:r>
              <a:rPr lang="en-US" sz="1600" dirty="0">
                <a:latin typeface="Arial" pitchFamily="34" charset="0"/>
                <a:cs typeface="Arial" pitchFamily="34" charset="0"/>
              </a:rPr>
              <a:t> composed of </a:t>
            </a:r>
            <a:r>
              <a:rPr lang="en-US" sz="1600" i="1" dirty="0">
                <a:latin typeface="Arial" pitchFamily="34" charset="0"/>
                <a:cs typeface="Arial" pitchFamily="34" charset="0"/>
              </a:rPr>
              <a:t>Glycolysis</a:t>
            </a:r>
            <a:r>
              <a:rPr lang="en-US" sz="1600" dirty="0">
                <a:latin typeface="Arial" pitchFamily="34" charset="0"/>
                <a:cs typeface="Arial" pitchFamily="34" charset="0"/>
              </a:rPr>
              <a:t>, </a:t>
            </a:r>
            <a:r>
              <a:rPr lang="en-US" sz="1600" i="1" dirty="0">
                <a:latin typeface="Arial" pitchFamily="34" charset="0"/>
                <a:cs typeface="Arial" pitchFamily="34" charset="0"/>
              </a:rPr>
              <a:t>ETC</a:t>
            </a:r>
            <a:r>
              <a:rPr lang="en-US" sz="1600" dirty="0">
                <a:latin typeface="Arial" pitchFamily="34" charset="0"/>
                <a:cs typeface="Arial" pitchFamily="34" charset="0"/>
              </a:rPr>
              <a:t>, and </a:t>
            </a:r>
            <a:r>
              <a:rPr lang="en-US" sz="1600" i="1" dirty="0">
                <a:latin typeface="Arial" pitchFamily="34" charset="0"/>
                <a:cs typeface="Arial" pitchFamily="34" charset="0"/>
              </a:rPr>
              <a:t>Oxidative Phosphorylation</a:t>
            </a:r>
            <a:endParaRPr lang="en-US" sz="1600" dirty="0">
              <a:latin typeface="Arial" pitchFamily="34" charset="0"/>
              <a:cs typeface="Arial" pitchFamily="34" charset="0"/>
            </a:endParaRPr>
          </a:p>
          <a:p>
            <a:pPr marL="285750" indent="-285750">
              <a:buFont typeface="Arial" pitchFamily="34" charset="0"/>
              <a:buChar char="•"/>
            </a:pPr>
            <a:r>
              <a:rPr lang="en-US" sz="1600" dirty="0">
                <a:latin typeface="Arial" pitchFamily="34" charset="0"/>
                <a:cs typeface="Arial" pitchFamily="34" charset="0"/>
              </a:rPr>
              <a:t>has two compartments. </a:t>
            </a:r>
            <a:r>
              <a:rPr lang="en-US" sz="1600" i="1" dirty="0">
                <a:latin typeface="Arial" pitchFamily="34" charset="0"/>
                <a:cs typeface="Arial" pitchFamily="34" charset="0"/>
              </a:rPr>
              <a:t>Crista </a:t>
            </a:r>
            <a:r>
              <a:rPr lang="en-US" sz="1600" dirty="0">
                <a:latin typeface="Arial" pitchFamily="34" charset="0"/>
                <a:cs typeface="Arial" pitchFamily="34" charset="0"/>
              </a:rPr>
              <a:t>(</a:t>
            </a:r>
            <a:r>
              <a:rPr lang="en-US" sz="1600" dirty="0" err="1">
                <a:latin typeface="Arial" pitchFamily="34" charset="0"/>
                <a:cs typeface="Arial" pitchFamily="34" charset="0"/>
              </a:rPr>
              <a:t>pl:cristae</a:t>
            </a:r>
            <a:r>
              <a:rPr lang="en-US" sz="1600" dirty="0">
                <a:latin typeface="Arial" pitchFamily="34" charset="0"/>
                <a:cs typeface="Arial" pitchFamily="34" charset="0"/>
              </a:rPr>
              <a:t>) is the compartment formed by the inner and outer membrane of the mitochondria; it is the layer of folds in the mitochondria and is studded with proteins. The other compartment is called </a:t>
            </a:r>
            <a:r>
              <a:rPr lang="en-US" sz="1600" i="1" dirty="0">
                <a:latin typeface="Arial" pitchFamily="34" charset="0"/>
                <a:cs typeface="Arial" pitchFamily="34" charset="0"/>
              </a:rPr>
              <a:t>matrix</a:t>
            </a:r>
            <a:r>
              <a:rPr lang="en-US" sz="1600" dirty="0">
                <a:latin typeface="Arial" pitchFamily="34" charset="0"/>
                <a:cs typeface="Arial" pitchFamily="34" charset="0"/>
              </a:rPr>
              <a:t>; it is the fluid inside the </a:t>
            </a:r>
            <a:r>
              <a:rPr lang="en-US" sz="1600" dirty="0" err="1">
                <a:latin typeface="Arial" pitchFamily="34" charset="0"/>
                <a:cs typeface="Arial" pitchFamily="34" charset="0"/>
              </a:rPr>
              <a:t>foldings</a:t>
            </a:r>
            <a:r>
              <a:rPr lang="en-US" sz="1600" dirty="0">
                <a:latin typeface="Arial" pitchFamily="34" charset="0"/>
                <a:cs typeface="Arial" pitchFamily="34" charset="0"/>
              </a:rPr>
              <a:t> (cristae).</a:t>
            </a:r>
            <a:endParaRPr lang="en-US" sz="1600" dirty="0">
              <a:effectLst/>
              <a:latin typeface="Arial" pitchFamily="34" charset="0"/>
              <a:cs typeface="Arial" pitchFamily="34" charset="0"/>
            </a:endParaRPr>
          </a:p>
        </p:txBody>
      </p:sp>
    </p:spTree>
    <p:extLst>
      <p:ext uri="{BB962C8B-B14F-4D97-AF65-F5344CB8AC3E}">
        <p14:creationId xmlns:p14="http://schemas.microsoft.com/office/powerpoint/2010/main" val="3933021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8" y="-19713"/>
            <a:ext cx="9144000" cy="6186309"/>
          </a:xfrm>
          <a:prstGeom prst="rect">
            <a:avLst/>
          </a:prstGeom>
        </p:spPr>
        <p:txBody>
          <a:bodyPr wrap="square">
            <a:spAutoFit/>
          </a:bodyPr>
          <a:lstStyle/>
          <a:p>
            <a:r>
              <a:rPr lang="en-US" sz="1800" b="1" dirty="0">
                <a:latin typeface="Arial" pitchFamily="34" charset="0"/>
                <a:cs typeface="Arial" pitchFamily="34" charset="0"/>
              </a:rPr>
              <a:t>C3 Plants</a:t>
            </a:r>
            <a:endParaRPr lang="en-US" sz="1800" dirty="0">
              <a:latin typeface="Arial" pitchFamily="34" charset="0"/>
              <a:cs typeface="Arial" pitchFamily="34" charset="0"/>
            </a:endParaRPr>
          </a:p>
          <a:p>
            <a:r>
              <a:rPr lang="en-US" sz="1800" dirty="0">
                <a:latin typeface="Arial" pitchFamily="34" charset="0"/>
                <a:cs typeface="Arial" pitchFamily="34" charset="0"/>
              </a:rPr>
              <a:t>About 95% of the plants on earth are C3 plants. </a:t>
            </a:r>
          </a:p>
          <a:p>
            <a:r>
              <a:rPr lang="en-US" sz="1800" dirty="0">
                <a:latin typeface="Arial" pitchFamily="34" charset="0"/>
                <a:cs typeface="Arial" pitchFamily="34" charset="0"/>
              </a:rPr>
              <a:t>As the name indicates they carry out C3 photosynthetic mechanism. </a:t>
            </a:r>
          </a:p>
          <a:p>
            <a:r>
              <a:rPr lang="en-US" sz="1800" dirty="0">
                <a:latin typeface="Arial" pitchFamily="34" charset="0"/>
                <a:cs typeface="Arial" pitchFamily="34" charset="0"/>
              </a:rPr>
              <a:t>C3 photosynthesis is thought to have arisen nearly 3.5 billion years ago. </a:t>
            </a:r>
          </a:p>
          <a:p>
            <a:r>
              <a:rPr lang="en-US" sz="1800" dirty="0">
                <a:latin typeface="Arial" pitchFamily="34" charset="0"/>
                <a:cs typeface="Arial" pitchFamily="34" charset="0"/>
              </a:rPr>
              <a:t>These plants are mostly woody and round leaf plants. </a:t>
            </a:r>
          </a:p>
          <a:p>
            <a:r>
              <a:rPr lang="en-US" sz="1800" dirty="0">
                <a:latin typeface="Arial" pitchFamily="34" charset="0"/>
                <a:cs typeface="Arial" pitchFamily="34" charset="0"/>
              </a:rPr>
              <a:t>In these plants, carbon fixation is carried out in the mesophyll cells that are just beneath the epidermis. </a:t>
            </a:r>
          </a:p>
          <a:p>
            <a:r>
              <a:rPr lang="en-US" sz="1800" dirty="0">
                <a:latin typeface="Arial" pitchFamily="34" charset="0"/>
                <a:cs typeface="Arial" pitchFamily="34" charset="0"/>
              </a:rPr>
              <a:t>Carbon dioxide from the atmosphere that enters through the stomata is accepted by </a:t>
            </a:r>
            <a:r>
              <a:rPr lang="en-US" sz="1800" dirty="0" err="1">
                <a:latin typeface="Arial" pitchFamily="34" charset="0"/>
                <a:cs typeface="Arial" pitchFamily="34" charset="0"/>
              </a:rPr>
              <a:t>Ribulose</a:t>
            </a:r>
            <a:r>
              <a:rPr lang="en-US" sz="1800" dirty="0">
                <a:latin typeface="Arial" pitchFamily="34" charset="0"/>
                <a:cs typeface="Arial" pitchFamily="34" charset="0"/>
              </a:rPr>
              <a:t> </a:t>
            </a:r>
            <a:r>
              <a:rPr lang="en-US" sz="1800" dirty="0" err="1">
                <a:latin typeface="Arial" pitchFamily="34" charset="0"/>
                <a:cs typeface="Arial" pitchFamily="34" charset="0"/>
              </a:rPr>
              <a:t>bisphosphate</a:t>
            </a:r>
            <a:r>
              <a:rPr lang="en-US" sz="1800" dirty="0">
                <a:latin typeface="Arial" pitchFamily="34" charset="0"/>
                <a:cs typeface="Arial" pitchFamily="34" charset="0"/>
              </a:rPr>
              <a:t> and is fixed in to </a:t>
            </a:r>
            <a:r>
              <a:rPr lang="en-US" sz="1800" dirty="0" err="1">
                <a:latin typeface="Arial" pitchFamily="34" charset="0"/>
                <a:cs typeface="Arial" pitchFamily="34" charset="0"/>
              </a:rPr>
              <a:t>phosphoglycerate</a:t>
            </a:r>
            <a:r>
              <a:rPr lang="en-US" sz="1800" dirty="0">
                <a:latin typeface="Arial" pitchFamily="34" charset="0"/>
                <a:cs typeface="Arial" pitchFamily="34" charset="0"/>
              </a:rPr>
              <a:t> by </a:t>
            </a:r>
            <a:r>
              <a:rPr lang="en-US" sz="1800" dirty="0" err="1">
                <a:latin typeface="Arial" pitchFamily="34" charset="0"/>
                <a:cs typeface="Arial" pitchFamily="34" charset="0"/>
              </a:rPr>
              <a:t>Ribulose</a:t>
            </a:r>
            <a:r>
              <a:rPr lang="en-US" sz="1800" dirty="0">
                <a:latin typeface="Arial" pitchFamily="34" charset="0"/>
                <a:cs typeface="Arial" pitchFamily="34" charset="0"/>
              </a:rPr>
              <a:t> </a:t>
            </a:r>
            <a:r>
              <a:rPr lang="en-US" sz="1800" dirty="0" err="1">
                <a:latin typeface="Arial" pitchFamily="34" charset="0"/>
                <a:cs typeface="Arial" pitchFamily="34" charset="0"/>
              </a:rPr>
              <a:t>bisphosphate</a:t>
            </a:r>
            <a:r>
              <a:rPr lang="en-US" sz="1800" dirty="0">
                <a:latin typeface="Arial" pitchFamily="34" charset="0"/>
                <a:cs typeface="Arial" pitchFamily="34" charset="0"/>
              </a:rPr>
              <a:t> carboxylase enzyme (</a:t>
            </a:r>
            <a:r>
              <a:rPr lang="en-US" sz="1800" dirty="0" err="1">
                <a:latin typeface="Arial" pitchFamily="34" charset="0"/>
                <a:cs typeface="Arial" pitchFamily="34" charset="0"/>
              </a:rPr>
              <a:t>Rubisco</a:t>
            </a:r>
            <a:r>
              <a:rPr lang="en-US" sz="1800" dirty="0">
                <a:latin typeface="Arial" pitchFamily="34" charset="0"/>
                <a:cs typeface="Arial" pitchFamily="34" charset="0"/>
              </a:rPr>
              <a:t>). This process is known as carboxylation. </a:t>
            </a:r>
            <a:r>
              <a:rPr lang="en-US" sz="1800" dirty="0" err="1">
                <a:latin typeface="Arial" pitchFamily="34" charset="0"/>
                <a:cs typeface="Arial" pitchFamily="34" charset="0"/>
              </a:rPr>
              <a:t>Phosphoglycerate</a:t>
            </a:r>
            <a:r>
              <a:rPr lang="en-US" sz="1800" dirty="0">
                <a:latin typeface="Arial" pitchFamily="34" charset="0"/>
                <a:cs typeface="Arial" pitchFamily="34" charset="0"/>
              </a:rPr>
              <a:t> molecules enter the Calvin cycle in the mesophyll cells. </a:t>
            </a:r>
          </a:p>
          <a:p>
            <a:r>
              <a:rPr lang="en-US" sz="1800" dirty="0">
                <a:latin typeface="Arial" pitchFamily="34" charset="0"/>
                <a:cs typeface="Arial" pitchFamily="34" charset="0"/>
              </a:rPr>
              <a:t>C3 plants are known to be inefficient in terms of their photosynthetic mechanism. </a:t>
            </a:r>
          </a:p>
          <a:p>
            <a:r>
              <a:rPr lang="en-US" sz="1800" dirty="0">
                <a:latin typeface="Arial" pitchFamily="34" charset="0"/>
                <a:cs typeface="Arial" pitchFamily="34" charset="0"/>
              </a:rPr>
              <a:t>This is because of the occurrence of photorespiration in C3 plants. </a:t>
            </a:r>
          </a:p>
          <a:p>
            <a:r>
              <a:rPr lang="en-US" sz="1800" dirty="0">
                <a:latin typeface="Arial" pitchFamily="34" charset="0"/>
                <a:cs typeface="Arial" pitchFamily="34" charset="0"/>
              </a:rPr>
              <a:t>This effect is caused by the </a:t>
            </a:r>
            <a:r>
              <a:rPr lang="en-US" sz="1800" dirty="0" err="1">
                <a:latin typeface="Arial" pitchFamily="34" charset="0"/>
                <a:cs typeface="Arial" pitchFamily="34" charset="0"/>
              </a:rPr>
              <a:t>oxygenase</a:t>
            </a:r>
            <a:r>
              <a:rPr lang="en-US" sz="1800" dirty="0">
                <a:latin typeface="Arial" pitchFamily="34" charset="0"/>
                <a:cs typeface="Arial" pitchFamily="34" charset="0"/>
              </a:rPr>
              <a:t> activity of </a:t>
            </a:r>
            <a:r>
              <a:rPr lang="en-US" sz="1800" dirty="0" err="1">
                <a:latin typeface="Arial" pitchFamily="34" charset="0"/>
                <a:cs typeface="Arial" pitchFamily="34" charset="0"/>
              </a:rPr>
              <a:t>Rubisco</a:t>
            </a:r>
            <a:r>
              <a:rPr lang="en-US" sz="1800" dirty="0">
                <a:latin typeface="Arial" pitchFamily="34" charset="0"/>
                <a:cs typeface="Arial" pitchFamily="34" charset="0"/>
              </a:rPr>
              <a:t>. </a:t>
            </a:r>
          </a:p>
          <a:p>
            <a:r>
              <a:rPr lang="en-US" sz="1800" dirty="0">
                <a:latin typeface="Arial" pitchFamily="34" charset="0"/>
                <a:cs typeface="Arial" pitchFamily="34" charset="0"/>
              </a:rPr>
              <a:t>Oxygenation of </a:t>
            </a:r>
            <a:r>
              <a:rPr lang="en-US" sz="1800" dirty="0" err="1">
                <a:latin typeface="Arial" pitchFamily="34" charset="0"/>
                <a:cs typeface="Arial" pitchFamily="34" charset="0"/>
              </a:rPr>
              <a:t>Rubisco</a:t>
            </a:r>
            <a:r>
              <a:rPr lang="en-US" sz="1800" dirty="0">
                <a:latin typeface="Arial" pitchFamily="34" charset="0"/>
                <a:cs typeface="Arial" pitchFamily="34" charset="0"/>
              </a:rPr>
              <a:t> works in the opposite direction to carboxylation, effectively undoes photosynthesis by wasting large amounts of carbon originally fixed by the Calvin cycle at great expense, and results in loss of carbon dioxide from the cells that are fixing carbon dioxide. </a:t>
            </a:r>
          </a:p>
          <a:p>
            <a:r>
              <a:rPr lang="en-US" sz="1800" dirty="0">
                <a:latin typeface="Arial" pitchFamily="34" charset="0"/>
                <a:cs typeface="Arial" pitchFamily="34" charset="0"/>
              </a:rPr>
              <a:t>Interaction with oxygen and carbon dioxide occurs at the same site on </a:t>
            </a:r>
            <a:r>
              <a:rPr lang="en-US" sz="1800" dirty="0" err="1">
                <a:latin typeface="Arial" pitchFamily="34" charset="0"/>
                <a:cs typeface="Arial" pitchFamily="34" charset="0"/>
              </a:rPr>
              <a:t>Rubisco</a:t>
            </a:r>
            <a:r>
              <a:rPr lang="en-US" sz="1800" dirty="0">
                <a:latin typeface="Arial" pitchFamily="34" charset="0"/>
                <a:cs typeface="Arial" pitchFamily="34" charset="0"/>
              </a:rPr>
              <a:t>. These competing reactions normally run at a ratio of 3:1 (</a:t>
            </a:r>
            <a:r>
              <a:rPr lang="en-US" sz="1800" dirty="0" err="1">
                <a:latin typeface="Arial" pitchFamily="34" charset="0"/>
                <a:cs typeface="Arial" pitchFamily="34" charset="0"/>
              </a:rPr>
              <a:t>carbox</a:t>
            </a:r>
            <a:r>
              <a:rPr lang="en-US" sz="1800" dirty="0">
                <a:latin typeface="Arial" pitchFamily="34" charset="0"/>
                <a:cs typeface="Arial" pitchFamily="34" charset="0"/>
              </a:rPr>
              <a:t>: </a:t>
            </a:r>
            <a:r>
              <a:rPr lang="en-US" sz="1800" dirty="0" err="1">
                <a:latin typeface="Arial" pitchFamily="34" charset="0"/>
                <a:cs typeface="Arial" pitchFamily="34" charset="0"/>
              </a:rPr>
              <a:t>oxyg</a:t>
            </a:r>
            <a:r>
              <a:rPr lang="en-US" sz="1800" dirty="0">
                <a:latin typeface="Arial" pitchFamily="34" charset="0"/>
                <a:cs typeface="Arial" pitchFamily="34" charset="0"/>
              </a:rPr>
              <a:t>). </a:t>
            </a:r>
          </a:p>
          <a:p>
            <a:r>
              <a:rPr lang="en-US" sz="1800" dirty="0">
                <a:latin typeface="Arial" pitchFamily="34" charset="0"/>
                <a:cs typeface="Arial" pitchFamily="34" charset="0"/>
              </a:rPr>
              <a:t>Thus, it is clear that photorespiration is a light stimulated process that consumes oxygen and evolves carbon dioxide.</a:t>
            </a:r>
            <a:endParaRPr lang="en-US" sz="1800" dirty="0">
              <a:effectLst/>
              <a:latin typeface="Arial" pitchFamily="34" charset="0"/>
              <a:cs typeface="Arial" pitchFamily="34" charset="0"/>
            </a:endParaRPr>
          </a:p>
        </p:txBody>
      </p:sp>
    </p:spTree>
    <p:extLst>
      <p:ext uri="{BB962C8B-B14F-4D97-AF65-F5344CB8AC3E}">
        <p14:creationId xmlns:p14="http://schemas.microsoft.com/office/powerpoint/2010/main" val="268188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463308"/>
          </a:xfrm>
          <a:prstGeom prst="rect">
            <a:avLst/>
          </a:prstGeom>
        </p:spPr>
        <p:txBody>
          <a:bodyPr wrap="square">
            <a:spAutoFit/>
          </a:bodyPr>
          <a:lstStyle/>
          <a:p>
            <a:r>
              <a:rPr lang="en-US" sz="2000" b="1" dirty="0">
                <a:latin typeface="Arial" pitchFamily="34" charset="0"/>
                <a:cs typeface="Arial" pitchFamily="34" charset="0"/>
              </a:rPr>
              <a:t>C4 Plants</a:t>
            </a:r>
          </a:p>
          <a:p>
            <a:endParaRPr lang="en-US" sz="1800" dirty="0">
              <a:latin typeface="Arial" pitchFamily="34" charset="0"/>
              <a:cs typeface="Arial" pitchFamily="34" charset="0"/>
            </a:endParaRPr>
          </a:p>
          <a:p>
            <a:r>
              <a:rPr lang="en-US" sz="1800" dirty="0">
                <a:latin typeface="Arial" pitchFamily="34" charset="0"/>
                <a:cs typeface="Arial" pitchFamily="34" charset="0"/>
              </a:rPr>
              <a:t>C4 plants are commonly seen in dry and high temperature areas. </a:t>
            </a:r>
          </a:p>
          <a:p>
            <a:r>
              <a:rPr lang="en-US" sz="1800" dirty="0">
                <a:latin typeface="Arial" pitchFamily="34" charset="0"/>
                <a:cs typeface="Arial" pitchFamily="34" charset="0"/>
              </a:rPr>
              <a:t>Approximately 1% of plant species have C4 biochemistry. </a:t>
            </a:r>
          </a:p>
          <a:p>
            <a:r>
              <a:rPr lang="en-US" sz="1800" dirty="0">
                <a:latin typeface="Arial" pitchFamily="34" charset="0"/>
                <a:cs typeface="Arial" pitchFamily="34" charset="0"/>
              </a:rPr>
              <a:t>Some examples for C4 plants are corn and sugarcane. </a:t>
            </a:r>
          </a:p>
          <a:p>
            <a:r>
              <a:rPr lang="en-US" sz="1800" dirty="0">
                <a:latin typeface="Arial" pitchFamily="34" charset="0"/>
                <a:cs typeface="Arial" pitchFamily="34" charset="0"/>
              </a:rPr>
              <a:t>As the name indicates these plants carry out C4 photosynthetic mechanism. </a:t>
            </a:r>
          </a:p>
          <a:p>
            <a:r>
              <a:rPr lang="en-US" sz="1800" dirty="0">
                <a:latin typeface="Arial" pitchFamily="34" charset="0"/>
                <a:cs typeface="Arial" pitchFamily="34" charset="0"/>
              </a:rPr>
              <a:t>C4 photosynthesis is thought to have arisen nearly 12 million years ago, long after the evolution of C3 mechanism. </a:t>
            </a:r>
          </a:p>
          <a:p>
            <a:r>
              <a:rPr lang="en-US" sz="1800" dirty="0">
                <a:latin typeface="Arial" pitchFamily="34" charset="0"/>
                <a:cs typeface="Arial" pitchFamily="34" charset="0"/>
              </a:rPr>
              <a:t>C4 plants may be better adapted now, as carbon dioxide levels are much lower now than 100 million years ago. </a:t>
            </a:r>
          </a:p>
          <a:p>
            <a:r>
              <a:rPr lang="en-US" sz="1800" dirty="0">
                <a:latin typeface="Arial" pitchFamily="34" charset="0"/>
                <a:cs typeface="Arial" pitchFamily="34" charset="0"/>
              </a:rPr>
              <a:t>C4 plants are much more efficient at capturing carbon dioxide. </a:t>
            </a:r>
          </a:p>
          <a:p>
            <a:r>
              <a:rPr lang="en-US" sz="1800" dirty="0">
                <a:latin typeface="Arial" pitchFamily="34" charset="0"/>
                <a:cs typeface="Arial" pitchFamily="34" charset="0"/>
              </a:rPr>
              <a:t>C4 photosynthesis is found in both monocot and dicot species. </a:t>
            </a:r>
          </a:p>
          <a:p>
            <a:r>
              <a:rPr lang="en-US" sz="1800" dirty="0">
                <a:latin typeface="Arial" pitchFamily="34" charset="0"/>
                <a:cs typeface="Arial" pitchFamily="34" charset="0"/>
              </a:rPr>
              <a:t>In contrast to C3 plants, the first stable product formed during photosynthesis is </a:t>
            </a:r>
            <a:r>
              <a:rPr lang="en-US" sz="1800" dirty="0" err="1">
                <a:latin typeface="Arial" pitchFamily="34" charset="0"/>
                <a:cs typeface="Arial" pitchFamily="34" charset="0"/>
              </a:rPr>
              <a:t>oxaloacetic</a:t>
            </a:r>
            <a:r>
              <a:rPr lang="en-US" sz="1800" dirty="0">
                <a:latin typeface="Arial" pitchFamily="34" charset="0"/>
                <a:cs typeface="Arial" pitchFamily="34" charset="0"/>
              </a:rPr>
              <a:t>, which is a C4 compound. </a:t>
            </a:r>
          </a:p>
          <a:p>
            <a:r>
              <a:rPr lang="en-US" sz="1800" dirty="0">
                <a:latin typeface="Arial" pitchFamily="34" charset="0"/>
                <a:cs typeface="Arial" pitchFamily="34" charset="0"/>
              </a:rPr>
              <a:t>The leaves of these plants show a special type of anatomy called “</a:t>
            </a:r>
            <a:r>
              <a:rPr lang="en-US" sz="1800" dirty="0" err="1">
                <a:latin typeface="Arial" pitchFamily="34" charset="0"/>
                <a:cs typeface="Arial" pitchFamily="34" charset="0"/>
              </a:rPr>
              <a:t>Kranz</a:t>
            </a:r>
            <a:r>
              <a:rPr lang="en-US" sz="1800" dirty="0">
                <a:latin typeface="Arial" pitchFamily="34" charset="0"/>
                <a:cs typeface="Arial" pitchFamily="34" charset="0"/>
              </a:rPr>
              <a:t> Anatomy”. There is a circle of bundle sheath cells with chloroplasts around vascular bundles by which C4 plants can be identified. </a:t>
            </a:r>
          </a:p>
          <a:p>
            <a:r>
              <a:rPr lang="en-US" sz="1800" dirty="0">
                <a:latin typeface="Arial" pitchFamily="34" charset="0"/>
                <a:cs typeface="Arial" pitchFamily="34" charset="0"/>
              </a:rPr>
              <a:t>In this pathway, carbon dioxide is fixed twice. </a:t>
            </a:r>
          </a:p>
          <a:p>
            <a:r>
              <a:rPr lang="en-US" sz="1800" dirty="0">
                <a:latin typeface="Arial" pitchFamily="34" charset="0"/>
                <a:cs typeface="Arial" pitchFamily="34" charset="0"/>
              </a:rPr>
              <a:t>In the mesophyll cell cytoplasm, CO</a:t>
            </a:r>
            <a:r>
              <a:rPr lang="en-US" sz="1800" baseline="-25000" dirty="0">
                <a:latin typeface="Arial" pitchFamily="34" charset="0"/>
                <a:cs typeface="Arial" pitchFamily="34" charset="0"/>
              </a:rPr>
              <a:t>2</a:t>
            </a:r>
            <a:r>
              <a:rPr lang="en-US" sz="1800" dirty="0">
                <a:latin typeface="Arial" pitchFamily="34" charset="0"/>
                <a:cs typeface="Arial" pitchFamily="34" charset="0"/>
              </a:rPr>
              <a:t> is fixed with </a:t>
            </a:r>
            <a:r>
              <a:rPr lang="en-US" sz="1800" dirty="0" err="1">
                <a:latin typeface="Arial" pitchFamily="34" charset="0"/>
                <a:cs typeface="Arial" pitchFamily="34" charset="0"/>
              </a:rPr>
              <a:t>phosphoenol</a:t>
            </a:r>
            <a:r>
              <a:rPr lang="en-US" sz="1800" dirty="0">
                <a:latin typeface="Arial" pitchFamily="34" charset="0"/>
                <a:cs typeface="Arial" pitchFamily="34" charset="0"/>
              </a:rPr>
              <a:t> pyruvate (PEP), which acts as a primary acceptor. The reaction is catalyzed by PEP carboxylase enzyme. Then PEP is converted to malate and then to pyruvate liberating CO</a:t>
            </a:r>
            <a:r>
              <a:rPr lang="en-US" sz="1800" baseline="-25000" dirty="0">
                <a:latin typeface="Arial" pitchFamily="34" charset="0"/>
                <a:cs typeface="Arial" pitchFamily="34" charset="0"/>
              </a:rPr>
              <a:t>2</a:t>
            </a:r>
            <a:r>
              <a:rPr lang="en-US" sz="1800" dirty="0">
                <a:latin typeface="Arial" pitchFamily="34" charset="0"/>
                <a:cs typeface="Arial" pitchFamily="34" charset="0"/>
              </a:rPr>
              <a:t>. </a:t>
            </a:r>
          </a:p>
          <a:p>
            <a:r>
              <a:rPr lang="en-US" sz="1800" dirty="0">
                <a:latin typeface="Arial" pitchFamily="34" charset="0"/>
                <a:cs typeface="Arial" pitchFamily="34" charset="0"/>
              </a:rPr>
              <a:t>This CO</a:t>
            </a:r>
            <a:r>
              <a:rPr lang="en-US" sz="1800" baseline="-25000" dirty="0">
                <a:latin typeface="Arial" pitchFamily="34" charset="0"/>
                <a:cs typeface="Arial" pitchFamily="34" charset="0"/>
              </a:rPr>
              <a:t>2</a:t>
            </a:r>
            <a:r>
              <a:rPr lang="en-US" sz="1800" dirty="0">
                <a:latin typeface="Arial" pitchFamily="34" charset="0"/>
                <a:cs typeface="Arial" pitchFamily="34" charset="0"/>
              </a:rPr>
              <a:t> is then fixed with </a:t>
            </a:r>
            <a:r>
              <a:rPr lang="en-US" sz="1800" dirty="0" err="1">
                <a:latin typeface="Arial" pitchFamily="34" charset="0"/>
                <a:cs typeface="Arial" pitchFamily="34" charset="0"/>
              </a:rPr>
              <a:t>Ribulose</a:t>
            </a:r>
            <a:r>
              <a:rPr lang="en-US" sz="1800" dirty="0">
                <a:latin typeface="Arial" pitchFamily="34" charset="0"/>
                <a:cs typeface="Arial" pitchFamily="34" charset="0"/>
              </a:rPr>
              <a:t> </a:t>
            </a:r>
            <a:r>
              <a:rPr lang="en-US" sz="1800" dirty="0" err="1">
                <a:latin typeface="Arial" pitchFamily="34" charset="0"/>
                <a:cs typeface="Arial" pitchFamily="34" charset="0"/>
              </a:rPr>
              <a:t>bisphosphate</a:t>
            </a:r>
            <a:r>
              <a:rPr lang="en-US" sz="1800" dirty="0">
                <a:latin typeface="Arial" pitchFamily="34" charset="0"/>
                <a:cs typeface="Arial" pitchFamily="34" charset="0"/>
              </a:rPr>
              <a:t>, to form 2 </a:t>
            </a:r>
            <a:r>
              <a:rPr lang="en-US" sz="1800" dirty="0" err="1">
                <a:latin typeface="Arial" pitchFamily="34" charset="0"/>
                <a:cs typeface="Arial" pitchFamily="34" charset="0"/>
              </a:rPr>
              <a:t>phosphoglycerate</a:t>
            </a:r>
            <a:r>
              <a:rPr lang="en-US" sz="1800" dirty="0">
                <a:latin typeface="Arial" pitchFamily="34" charset="0"/>
                <a:cs typeface="Arial" pitchFamily="34" charset="0"/>
              </a:rPr>
              <a:t> to carry out Calvin cycle.</a:t>
            </a:r>
            <a:endParaRPr lang="en-US" sz="1800" dirty="0">
              <a:effectLst/>
              <a:latin typeface="Arial" pitchFamily="34" charset="0"/>
              <a:cs typeface="Arial" pitchFamily="34" charset="0"/>
            </a:endParaRPr>
          </a:p>
        </p:txBody>
      </p:sp>
    </p:spTree>
    <p:extLst>
      <p:ext uri="{BB962C8B-B14F-4D97-AF65-F5344CB8AC3E}">
        <p14:creationId xmlns:p14="http://schemas.microsoft.com/office/powerpoint/2010/main" val="104670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4000" cy="3416320"/>
          </a:xfrm>
          <a:prstGeom prst="rect">
            <a:avLst/>
          </a:prstGeom>
        </p:spPr>
        <p:txBody>
          <a:bodyPr wrap="square">
            <a:spAutoFit/>
          </a:bodyPr>
          <a:lstStyle/>
          <a:p>
            <a:r>
              <a:rPr lang="en-US" sz="1800" b="1" dirty="0">
                <a:latin typeface="Arial" pitchFamily="34" charset="0"/>
                <a:cs typeface="Arial" pitchFamily="34" charset="0"/>
              </a:rPr>
              <a:t>What is the difference between C3 Plants and C4 Plants ?</a:t>
            </a:r>
          </a:p>
          <a:p>
            <a:endParaRPr lang="en-US" sz="1800" dirty="0">
              <a:latin typeface="Arial" pitchFamily="34" charset="0"/>
              <a:cs typeface="Arial" pitchFamily="34" charset="0"/>
            </a:endParaRPr>
          </a:p>
          <a:p>
            <a:r>
              <a:rPr lang="en-US" sz="1800" dirty="0">
                <a:latin typeface="Arial" pitchFamily="34" charset="0"/>
                <a:cs typeface="Arial" pitchFamily="34" charset="0"/>
              </a:rPr>
              <a:t>• C4 plants are more efficient than C3 plants</a:t>
            </a:r>
          </a:p>
          <a:p>
            <a:r>
              <a:rPr lang="en-US" sz="1800" dirty="0">
                <a:latin typeface="Arial" pitchFamily="34" charset="0"/>
                <a:cs typeface="Arial" pitchFamily="34" charset="0"/>
              </a:rPr>
              <a:t>• C4 plant leaves show </a:t>
            </a:r>
            <a:r>
              <a:rPr lang="en-US" sz="1800" dirty="0" err="1">
                <a:latin typeface="Arial" pitchFamily="34" charset="0"/>
                <a:cs typeface="Arial" pitchFamily="34" charset="0"/>
              </a:rPr>
              <a:t>Kranz</a:t>
            </a:r>
            <a:r>
              <a:rPr lang="en-US" sz="1800" dirty="0">
                <a:latin typeface="Arial" pitchFamily="34" charset="0"/>
                <a:cs typeface="Arial" pitchFamily="34" charset="0"/>
              </a:rPr>
              <a:t> anatomy but C3 leaves do not.</a:t>
            </a:r>
          </a:p>
          <a:p>
            <a:r>
              <a:rPr lang="en-US" sz="1800" dirty="0">
                <a:latin typeface="Arial" pitchFamily="34" charset="0"/>
                <a:cs typeface="Arial" pitchFamily="34" charset="0"/>
              </a:rPr>
              <a:t>• CO</a:t>
            </a:r>
            <a:r>
              <a:rPr lang="en-US" sz="1800" baseline="-25000" dirty="0">
                <a:latin typeface="Arial" pitchFamily="34" charset="0"/>
                <a:cs typeface="Arial" pitchFamily="34" charset="0"/>
              </a:rPr>
              <a:t>2</a:t>
            </a:r>
            <a:r>
              <a:rPr lang="en-US" sz="1800" dirty="0">
                <a:latin typeface="Arial" pitchFamily="34" charset="0"/>
                <a:cs typeface="Arial" pitchFamily="34" charset="0"/>
              </a:rPr>
              <a:t> is fixed once in C3 plants and twice in C4 plants.</a:t>
            </a:r>
          </a:p>
          <a:p>
            <a:r>
              <a:rPr lang="en-US" sz="1800" dirty="0">
                <a:latin typeface="Arial" pitchFamily="34" charset="0"/>
                <a:cs typeface="Arial" pitchFamily="34" charset="0"/>
              </a:rPr>
              <a:t>• </a:t>
            </a:r>
            <a:r>
              <a:rPr lang="en-US" sz="1800" dirty="0" err="1">
                <a:latin typeface="Arial" pitchFamily="34" charset="0"/>
                <a:cs typeface="Arial" pitchFamily="34" charset="0"/>
              </a:rPr>
              <a:t>RuBP</a:t>
            </a:r>
            <a:r>
              <a:rPr lang="en-US" sz="1800" dirty="0">
                <a:latin typeface="Arial" pitchFamily="34" charset="0"/>
                <a:cs typeface="Arial" pitchFamily="34" charset="0"/>
              </a:rPr>
              <a:t> accepts CO</a:t>
            </a:r>
            <a:r>
              <a:rPr lang="en-US" sz="1800" baseline="-25000" dirty="0">
                <a:latin typeface="Arial" pitchFamily="34" charset="0"/>
                <a:cs typeface="Arial" pitchFamily="34" charset="0"/>
              </a:rPr>
              <a:t>2</a:t>
            </a:r>
            <a:r>
              <a:rPr lang="en-US" sz="1800" dirty="0">
                <a:latin typeface="Arial" pitchFamily="34" charset="0"/>
                <a:cs typeface="Arial" pitchFamily="34" charset="0"/>
              </a:rPr>
              <a:t> in C3 plants and PEP accepts CO</a:t>
            </a:r>
            <a:r>
              <a:rPr lang="en-US" sz="1800" baseline="-25000" dirty="0">
                <a:latin typeface="Arial" pitchFamily="34" charset="0"/>
                <a:cs typeface="Arial" pitchFamily="34" charset="0"/>
              </a:rPr>
              <a:t>2</a:t>
            </a:r>
            <a:r>
              <a:rPr lang="en-US" sz="1800" dirty="0">
                <a:latin typeface="Arial" pitchFamily="34" charset="0"/>
                <a:cs typeface="Arial" pitchFamily="34" charset="0"/>
              </a:rPr>
              <a:t> in C4 plants.</a:t>
            </a:r>
          </a:p>
          <a:p>
            <a:r>
              <a:rPr lang="en-US" sz="1800" dirty="0">
                <a:latin typeface="Arial" pitchFamily="34" charset="0"/>
                <a:cs typeface="Arial" pitchFamily="34" charset="0"/>
              </a:rPr>
              <a:t>• PEP carboxylase in C4 has a higher affinity for CO</a:t>
            </a:r>
            <a:r>
              <a:rPr lang="en-US" sz="1800" baseline="-25000" dirty="0">
                <a:latin typeface="Arial" pitchFamily="34" charset="0"/>
                <a:cs typeface="Arial" pitchFamily="34" charset="0"/>
              </a:rPr>
              <a:t>2</a:t>
            </a:r>
            <a:r>
              <a:rPr lang="en-US" sz="1800" dirty="0">
                <a:latin typeface="Arial" pitchFamily="34" charset="0"/>
                <a:cs typeface="Arial" pitchFamily="34" charset="0"/>
              </a:rPr>
              <a:t> than </a:t>
            </a:r>
            <a:r>
              <a:rPr lang="en-US" sz="1800" dirty="0" err="1">
                <a:latin typeface="Arial" pitchFamily="34" charset="0"/>
                <a:cs typeface="Arial" pitchFamily="34" charset="0"/>
              </a:rPr>
              <a:t>RuBP</a:t>
            </a:r>
            <a:r>
              <a:rPr lang="en-US" sz="1800" dirty="0">
                <a:latin typeface="Arial" pitchFamily="34" charset="0"/>
                <a:cs typeface="Arial" pitchFamily="34" charset="0"/>
              </a:rPr>
              <a:t> carboxylase in C3 plants.</a:t>
            </a:r>
          </a:p>
          <a:p>
            <a:r>
              <a:rPr lang="en-US" sz="1800" dirty="0">
                <a:latin typeface="Arial" pitchFamily="34" charset="0"/>
                <a:cs typeface="Arial" pitchFamily="34" charset="0"/>
              </a:rPr>
              <a:t>• Photorespiration present in C3 plants and it is absent in C4 plants.</a:t>
            </a:r>
          </a:p>
          <a:p>
            <a:r>
              <a:rPr lang="en-US" sz="1800" dirty="0">
                <a:latin typeface="Arial" pitchFamily="34" charset="0"/>
                <a:cs typeface="Arial" pitchFamily="34" charset="0"/>
              </a:rPr>
              <a:t>• In C3 plants, photosynthesis does not take place efficiently under very high light concentrations or low CO</a:t>
            </a:r>
            <a:r>
              <a:rPr lang="en-US" sz="1800" baseline="-25000" dirty="0">
                <a:latin typeface="Arial" pitchFamily="34" charset="0"/>
                <a:cs typeface="Arial" pitchFamily="34" charset="0"/>
              </a:rPr>
              <a:t>2</a:t>
            </a:r>
            <a:r>
              <a:rPr lang="en-US" sz="1800" dirty="0">
                <a:latin typeface="Arial" pitchFamily="34" charset="0"/>
                <a:cs typeface="Arial" pitchFamily="34" charset="0"/>
              </a:rPr>
              <a:t> concentrations but, in C4 plants, it does take place efficiently under very high light concentrations and low CO</a:t>
            </a:r>
            <a:r>
              <a:rPr lang="en-US" sz="1800" baseline="-25000" dirty="0">
                <a:latin typeface="Arial" pitchFamily="34" charset="0"/>
                <a:cs typeface="Arial" pitchFamily="34" charset="0"/>
              </a:rPr>
              <a:t>2</a:t>
            </a:r>
            <a:r>
              <a:rPr lang="en-US" sz="1800" dirty="0">
                <a:latin typeface="Arial" pitchFamily="34" charset="0"/>
                <a:cs typeface="Arial" pitchFamily="34" charset="0"/>
              </a:rPr>
              <a:t> concentrations.</a:t>
            </a:r>
            <a:endParaRPr lang="en-US" sz="1800" dirty="0">
              <a:effectLst/>
              <a:latin typeface="Arial" pitchFamily="34" charset="0"/>
              <a:cs typeface="Arial" pitchFamily="34" charset="0"/>
            </a:endParaRPr>
          </a:p>
        </p:txBody>
      </p:sp>
    </p:spTree>
    <p:extLst>
      <p:ext uri="{BB962C8B-B14F-4D97-AF65-F5344CB8AC3E}">
        <p14:creationId xmlns:p14="http://schemas.microsoft.com/office/powerpoint/2010/main" val="1759976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540252"/>
          </a:xfrm>
          <a:prstGeom prst="rect">
            <a:avLst/>
          </a:prstGeom>
        </p:spPr>
        <p:txBody>
          <a:bodyPr wrap="square">
            <a:spAutoFit/>
          </a:bodyPr>
          <a:lstStyle/>
          <a:p>
            <a:r>
              <a:rPr lang="en-US" sz="1800" b="1" u="sng" dirty="0">
                <a:latin typeface="Arial" pitchFamily="34" charset="0"/>
                <a:cs typeface="Arial" pitchFamily="34" charset="0"/>
              </a:rPr>
              <a:t>C</a:t>
            </a:r>
            <a:r>
              <a:rPr lang="en-US" sz="1800" b="1" u="sng" baseline="-25000" dirty="0">
                <a:latin typeface="Arial" pitchFamily="34" charset="0"/>
                <a:cs typeface="Arial" pitchFamily="34" charset="0"/>
              </a:rPr>
              <a:t>3 </a:t>
            </a:r>
            <a:r>
              <a:rPr lang="en-US" sz="1800" b="1" u="sng" dirty="0">
                <a:latin typeface="Arial" pitchFamily="34" charset="0"/>
                <a:cs typeface="Arial" pitchFamily="34" charset="0"/>
              </a:rPr>
              <a:t>plants</a:t>
            </a:r>
            <a:r>
              <a:rPr lang="en-US" sz="1800" b="1" dirty="0">
                <a:latin typeface="Arial" pitchFamily="34" charset="0"/>
                <a:cs typeface="Arial" pitchFamily="34" charset="0"/>
              </a:rPr>
              <a:t>—</a:t>
            </a:r>
            <a:r>
              <a:rPr lang="en-US" sz="1800" dirty="0">
                <a:latin typeface="Arial" pitchFamily="34" charset="0"/>
                <a:cs typeface="Arial" pitchFamily="34" charset="0"/>
              </a:rPr>
              <a:t>all of carbon fixation and photosynthesis happens in mesophyll cells just on the surface of the leaf.  C</a:t>
            </a:r>
            <a:r>
              <a:rPr lang="en-US" sz="1800" baseline="-25000" dirty="0">
                <a:latin typeface="Arial" pitchFamily="34" charset="0"/>
                <a:cs typeface="Arial" pitchFamily="34" charset="0"/>
              </a:rPr>
              <a:t>3</a:t>
            </a:r>
            <a:r>
              <a:rPr lang="en-US" sz="1800" dirty="0">
                <a:latin typeface="Arial" pitchFamily="34" charset="0"/>
                <a:cs typeface="Arial" pitchFamily="34" charset="0"/>
              </a:rPr>
              <a:t> plants include most temperate plants (except many grasses)—more than 95% of all earth’s plants.</a:t>
            </a:r>
          </a:p>
          <a:p>
            <a:endParaRPr lang="en-US" sz="1800" dirty="0">
              <a:latin typeface="Arial" pitchFamily="34" charset="0"/>
              <a:cs typeface="Arial" pitchFamily="34" charset="0"/>
            </a:endParaRPr>
          </a:p>
          <a:p>
            <a:r>
              <a:rPr lang="en-US" sz="1800" b="1" dirty="0">
                <a:latin typeface="Arial" pitchFamily="34" charset="0"/>
                <a:cs typeface="Arial" pitchFamily="34" charset="0"/>
              </a:rPr>
              <a:t>The equation for the Calvin Cycle:</a:t>
            </a:r>
            <a:endParaRPr lang="en-US" sz="1800" dirty="0">
              <a:latin typeface="Arial" pitchFamily="34" charset="0"/>
              <a:cs typeface="Arial" pitchFamily="34" charset="0"/>
            </a:endParaRPr>
          </a:p>
          <a:p>
            <a:r>
              <a:rPr lang="en-US" sz="1600" dirty="0">
                <a:latin typeface="Arial" pitchFamily="34" charset="0"/>
                <a:cs typeface="Arial" pitchFamily="34" charset="0"/>
              </a:rPr>
              <a:t>CO</a:t>
            </a:r>
            <a:r>
              <a:rPr lang="en-US" sz="1600" baseline="-25000" dirty="0">
                <a:latin typeface="Arial" pitchFamily="34" charset="0"/>
                <a:cs typeface="Arial" pitchFamily="34" charset="0"/>
              </a:rPr>
              <a:t>2 </a:t>
            </a:r>
            <a:r>
              <a:rPr lang="en-US" sz="1600" dirty="0">
                <a:latin typeface="Arial" pitchFamily="34" charset="0"/>
                <a:cs typeface="Arial" pitchFamily="34" charset="0"/>
              </a:rPr>
              <a:t>(Carbon dioxide in from stomata) + </a:t>
            </a:r>
            <a:r>
              <a:rPr lang="en-US" sz="1600" dirty="0" err="1">
                <a:latin typeface="Arial" pitchFamily="34" charset="0"/>
                <a:cs typeface="Arial" pitchFamily="34" charset="0"/>
              </a:rPr>
              <a:t>RuBP</a:t>
            </a:r>
            <a:r>
              <a:rPr lang="en-US" sz="1600" dirty="0">
                <a:latin typeface="Arial" pitchFamily="34" charset="0"/>
                <a:cs typeface="Arial" pitchFamily="34" charset="0"/>
              </a:rPr>
              <a:t> (</a:t>
            </a:r>
            <a:r>
              <a:rPr lang="en-US" sz="1600" dirty="0" err="1">
                <a:latin typeface="Arial" pitchFamily="34" charset="0"/>
                <a:cs typeface="Arial" pitchFamily="34" charset="0"/>
              </a:rPr>
              <a:t>Ribulose</a:t>
            </a:r>
            <a:r>
              <a:rPr lang="en-US" sz="1600" dirty="0">
                <a:latin typeface="Arial" pitchFamily="34" charset="0"/>
                <a:cs typeface="Arial" pitchFamily="34" charset="0"/>
              </a:rPr>
              <a:t> </a:t>
            </a:r>
            <a:r>
              <a:rPr lang="en-US" sz="1600" dirty="0" err="1">
                <a:latin typeface="Arial" pitchFamily="34" charset="0"/>
                <a:cs typeface="Arial" pitchFamily="34" charset="0"/>
              </a:rPr>
              <a:t>bisphosphate</a:t>
            </a:r>
            <a:r>
              <a:rPr lang="en-US" sz="1600" dirty="0">
                <a:latin typeface="Arial" pitchFamily="34" charset="0"/>
                <a:cs typeface="Arial" pitchFamily="34" charset="0"/>
              </a:rPr>
              <a:t> already in plant) + the enzyme RUBISCO (</a:t>
            </a:r>
            <a:r>
              <a:rPr lang="en-US" sz="1600" dirty="0" err="1">
                <a:latin typeface="Arial" pitchFamily="34" charset="0"/>
                <a:cs typeface="Arial" pitchFamily="34" charset="0"/>
              </a:rPr>
              <a:t>Ribulose</a:t>
            </a:r>
            <a:r>
              <a:rPr lang="en-US" sz="1600" dirty="0">
                <a:latin typeface="Arial" pitchFamily="34" charset="0"/>
                <a:cs typeface="Arial" pitchFamily="34" charset="0"/>
              </a:rPr>
              <a:t> </a:t>
            </a:r>
            <a:r>
              <a:rPr lang="en-US" sz="1600" dirty="0" err="1">
                <a:latin typeface="Arial" pitchFamily="34" charset="0"/>
                <a:cs typeface="Arial" pitchFamily="34" charset="0"/>
              </a:rPr>
              <a:t>bisphosphate</a:t>
            </a:r>
            <a:r>
              <a:rPr lang="en-US" sz="1600" dirty="0">
                <a:latin typeface="Arial" pitchFamily="34" charset="0"/>
                <a:cs typeface="Arial" pitchFamily="34" charset="0"/>
              </a:rPr>
              <a:t> carboxylase) “fixes” carbon from the atmosphere </a:t>
            </a:r>
            <a:r>
              <a:rPr lang="en-US" sz="1600" dirty="0">
                <a:latin typeface="Arial" pitchFamily="34" charset="0"/>
                <a:cs typeface="Arial" pitchFamily="34" charset="0"/>
                <a:sym typeface="Wingdings"/>
              </a:rPr>
              <a:t></a:t>
            </a:r>
            <a:r>
              <a:rPr lang="en-US" sz="1600" dirty="0">
                <a:latin typeface="Arial" pitchFamily="34" charset="0"/>
                <a:cs typeface="Arial" pitchFamily="34" charset="0"/>
              </a:rPr>
              <a:t> 2PGA (</a:t>
            </a:r>
            <a:r>
              <a:rPr lang="en-US" sz="1600" dirty="0" err="1">
                <a:latin typeface="Arial" pitchFamily="34" charset="0"/>
                <a:cs typeface="Arial" pitchFamily="34" charset="0"/>
              </a:rPr>
              <a:t>phospholygerate</a:t>
            </a:r>
            <a:r>
              <a:rPr lang="en-US" sz="1600" dirty="0">
                <a:latin typeface="Arial" pitchFamily="34" charset="0"/>
                <a:cs typeface="Arial" pitchFamily="34" charset="0"/>
              </a:rPr>
              <a:t>)</a:t>
            </a:r>
          </a:p>
          <a:p>
            <a:endParaRPr lang="en-US" sz="1800" dirty="0">
              <a:latin typeface="Arial" pitchFamily="34" charset="0"/>
              <a:cs typeface="Arial" pitchFamily="34" charset="0"/>
            </a:endParaRPr>
          </a:p>
          <a:p>
            <a:r>
              <a:rPr lang="en-US" sz="1700" dirty="0">
                <a:latin typeface="Arial" pitchFamily="34" charset="0"/>
                <a:cs typeface="Arial" pitchFamily="34" charset="0"/>
              </a:rPr>
              <a:t>PGA enters Calvin cycle in Mesophyll cells </a:t>
            </a:r>
            <a:r>
              <a:rPr lang="en-US" sz="1700" dirty="0">
                <a:latin typeface="Arial" pitchFamily="34" charset="0"/>
                <a:cs typeface="Arial" pitchFamily="34" charset="0"/>
                <a:sym typeface="Wingdings"/>
              </a:rPr>
              <a:t></a:t>
            </a:r>
            <a:r>
              <a:rPr lang="en-US" sz="1700" dirty="0">
                <a:latin typeface="Arial" pitchFamily="34" charset="0"/>
                <a:cs typeface="Arial" pitchFamily="34" charset="0"/>
              </a:rPr>
              <a:t> more </a:t>
            </a:r>
            <a:r>
              <a:rPr lang="en-US" sz="1700" dirty="0" err="1">
                <a:latin typeface="Arial" pitchFamily="34" charset="0"/>
                <a:cs typeface="Arial" pitchFamily="34" charset="0"/>
              </a:rPr>
              <a:t>RuBP</a:t>
            </a:r>
            <a:r>
              <a:rPr lang="en-US" sz="1700" dirty="0">
                <a:latin typeface="Arial" pitchFamily="34" charset="0"/>
                <a:cs typeface="Arial" pitchFamily="34" charset="0"/>
              </a:rPr>
              <a:t> (to fix more CO</a:t>
            </a:r>
            <a:r>
              <a:rPr lang="en-US" sz="1700" baseline="-25000" dirty="0">
                <a:latin typeface="Arial" pitchFamily="34" charset="0"/>
                <a:cs typeface="Arial" pitchFamily="34" charset="0"/>
              </a:rPr>
              <a:t>2</a:t>
            </a:r>
            <a:r>
              <a:rPr lang="en-US" sz="1700" dirty="0">
                <a:latin typeface="Arial" pitchFamily="34" charset="0"/>
                <a:cs typeface="Arial" pitchFamily="34" charset="0"/>
              </a:rPr>
              <a:t>) + sugar (CH</a:t>
            </a:r>
            <a:r>
              <a:rPr lang="en-US" sz="1700" baseline="-25000" dirty="0">
                <a:latin typeface="Arial" pitchFamily="34" charset="0"/>
                <a:cs typeface="Arial" pitchFamily="34" charset="0"/>
              </a:rPr>
              <a:t>2</a:t>
            </a:r>
            <a:r>
              <a:rPr lang="en-US" sz="1700" dirty="0">
                <a:latin typeface="Arial" pitchFamily="34" charset="0"/>
                <a:cs typeface="Arial" pitchFamily="34" charset="0"/>
              </a:rPr>
              <a:t>O)</a:t>
            </a:r>
          </a:p>
          <a:p>
            <a:endParaRPr lang="en-US" sz="1800" dirty="0">
              <a:latin typeface="Arial" pitchFamily="34" charset="0"/>
              <a:cs typeface="Arial" pitchFamily="34" charset="0"/>
            </a:endParaRPr>
          </a:p>
          <a:p>
            <a:pPr marL="285750" lvl="0" indent="-285750">
              <a:buFont typeface="Arial" pitchFamily="34" charset="0"/>
              <a:buChar char="•"/>
            </a:pPr>
            <a:r>
              <a:rPr lang="en-US" sz="1800" dirty="0">
                <a:latin typeface="Arial" pitchFamily="34" charset="0"/>
                <a:cs typeface="Arial" pitchFamily="34" charset="0"/>
              </a:rPr>
              <a:t>C</a:t>
            </a:r>
            <a:r>
              <a:rPr lang="en-US" sz="1800" baseline="-25000" dirty="0">
                <a:latin typeface="Arial" pitchFamily="34" charset="0"/>
                <a:cs typeface="Arial" pitchFamily="34" charset="0"/>
              </a:rPr>
              <a:t>3  </a:t>
            </a:r>
            <a:r>
              <a:rPr lang="en-US" sz="1800" dirty="0">
                <a:latin typeface="Arial" pitchFamily="34" charset="0"/>
                <a:cs typeface="Arial" pitchFamily="34" charset="0"/>
              </a:rPr>
              <a:t>are inefficient at CO</a:t>
            </a:r>
            <a:r>
              <a:rPr lang="en-US" sz="1800" baseline="-25000" dirty="0">
                <a:latin typeface="Arial" pitchFamily="34" charset="0"/>
                <a:cs typeface="Arial" pitchFamily="34" charset="0"/>
              </a:rPr>
              <a:t>2</a:t>
            </a:r>
            <a:r>
              <a:rPr lang="en-US" sz="1800" dirty="0">
                <a:latin typeface="Arial" pitchFamily="34" charset="0"/>
                <a:cs typeface="Arial" pitchFamily="34" charset="0"/>
              </a:rPr>
              <a:t> fixation because RUBISCO has a greater affinity for oxygen than CO</a:t>
            </a:r>
            <a:r>
              <a:rPr lang="en-US" sz="1800" baseline="-25000" dirty="0">
                <a:latin typeface="Arial" pitchFamily="34" charset="0"/>
                <a:cs typeface="Arial" pitchFamily="34" charset="0"/>
              </a:rPr>
              <a:t>2</a:t>
            </a:r>
            <a:r>
              <a:rPr lang="en-US" sz="1800" dirty="0">
                <a:latin typeface="Arial" pitchFamily="34" charset="0"/>
                <a:cs typeface="Arial" pitchFamily="34" charset="0"/>
              </a:rPr>
              <a:t> </a:t>
            </a:r>
          </a:p>
          <a:p>
            <a:pPr marL="285750" lvl="0" indent="-285750">
              <a:buFont typeface="Arial" pitchFamily="34" charset="0"/>
              <a:buChar char="•"/>
            </a:pPr>
            <a:endParaRPr lang="en-US" sz="1800" dirty="0">
              <a:latin typeface="Arial" pitchFamily="34" charset="0"/>
              <a:cs typeface="Arial" pitchFamily="34" charset="0"/>
            </a:endParaRPr>
          </a:p>
          <a:p>
            <a:pPr marL="285750" lvl="0" indent="-285750">
              <a:buFont typeface="Arial" pitchFamily="34" charset="0"/>
              <a:buChar char="•"/>
            </a:pPr>
            <a:r>
              <a:rPr lang="en-US" sz="1800" dirty="0">
                <a:latin typeface="Arial" pitchFamily="34" charset="0"/>
                <a:cs typeface="Arial" pitchFamily="34" charset="0"/>
              </a:rPr>
              <a:t>Mesophyll cells are packed with RUBISCO</a:t>
            </a:r>
          </a:p>
          <a:p>
            <a:pPr marL="285750" lvl="0" indent="-285750">
              <a:buFont typeface="Arial" pitchFamily="34" charset="0"/>
              <a:buChar char="•"/>
            </a:pPr>
            <a:endParaRPr lang="en-US" sz="1800" dirty="0">
              <a:latin typeface="Arial" pitchFamily="34" charset="0"/>
              <a:cs typeface="Arial" pitchFamily="34" charset="0"/>
            </a:endParaRPr>
          </a:p>
          <a:p>
            <a:pPr marL="285750" lvl="0" indent="-285750">
              <a:buFont typeface="Arial" pitchFamily="34" charset="0"/>
              <a:buChar char="•"/>
            </a:pPr>
            <a:r>
              <a:rPr lang="en-US" sz="1800" dirty="0">
                <a:latin typeface="Arial" pitchFamily="34" charset="0"/>
                <a:cs typeface="Arial" pitchFamily="34" charset="0"/>
              </a:rPr>
              <a:t>Stomata open during day (CO</a:t>
            </a:r>
            <a:r>
              <a:rPr lang="en-US" sz="1800" baseline="-25000" dirty="0">
                <a:latin typeface="Arial" pitchFamily="34" charset="0"/>
                <a:cs typeface="Arial" pitchFamily="34" charset="0"/>
              </a:rPr>
              <a:t>2, </a:t>
            </a:r>
            <a:r>
              <a:rPr lang="en-US" sz="1800" dirty="0">
                <a:latin typeface="Arial" pitchFamily="34" charset="0"/>
                <a:cs typeface="Arial" pitchFamily="34" charset="0"/>
              </a:rPr>
              <a:t>oxygen, and water can all flow out)</a:t>
            </a:r>
            <a:r>
              <a:rPr lang="en-US" sz="1800" baseline="-25000" dirty="0">
                <a:latin typeface="Arial" pitchFamily="34" charset="0"/>
                <a:cs typeface="Arial" pitchFamily="34" charset="0"/>
              </a:rPr>
              <a:t> </a:t>
            </a:r>
          </a:p>
          <a:p>
            <a:pPr marL="285750" lvl="0" indent="-285750">
              <a:buFont typeface="Arial" pitchFamily="34" charset="0"/>
              <a:buChar char="•"/>
            </a:pPr>
            <a:endParaRPr lang="en-US" sz="1800" baseline="-25000" dirty="0">
              <a:latin typeface="Arial" pitchFamily="34" charset="0"/>
              <a:cs typeface="Arial" pitchFamily="34" charset="0"/>
            </a:endParaRPr>
          </a:p>
          <a:p>
            <a:pPr lvl="0"/>
            <a:endParaRPr lang="en-US" sz="1800" dirty="0">
              <a:latin typeface="Arial" pitchFamily="34" charset="0"/>
              <a:cs typeface="Arial" pitchFamily="34" charset="0"/>
            </a:endParaRPr>
          </a:p>
          <a:p>
            <a:r>
              <a:rPr lang="en-US" sz="1800" b="1" dirty="0"/>
              <a:t>Photorespiration </a:t>
            </a:r>
            <a:r>
              <a:rPr lang="en-US" sz="1800" dirty="0"/>
              <a:t>undoes CO</a:t>
            </a:r>
            <a:r>
              <a:rPr lang="en-US" sz="1800" baseline="-25000" dirty="0"/>
              <a:t>2 </a:t>
            </a:r>
            <a:r>
              <a:rPr lang="en-US" sz="1800" dirty="0"/>
              <a:t>assimilation</a:t>
            </a:r>
          </a:p>
          <a:p>
            <a:endParaRPr lang="en-US" sz="1800" dirty="0"/>
          </a:p>
          <a:p>
            <a:r>
              <a:rPr lang="en-US" sz="1800" dirty="0"/>
              <a:t>	2PGA </a:t>
            </a:r>
            <a:r>
              <a:rPr lang="en-US" sz="1800" dirty="0">
                <a:sym typeface="Wingdings"/>
              </a:rPr>
              <a:t></a:t>
            </a:r>
            <a:r>
              <a:rPr lang="en-US" sz="1800" dirty="0"/>
              <a:t> CO</a:t>
            </a:r>
            <a:r>
              <a:rPr lang="en-US" sz="1800" baseline="-25000" dirty="0"/>
              <a:t>2</a:t>
            </a:r>
            <a:r>
              <a:rPr lang="en-US" sz="1800" dirty="0"/>
              <a:t> + </a:t>
            </a:r>
            <a:r>
              <a:rPr lang="en-US" sz="1800" dirty="0" err="1"/>
              <a:t>RuBP</a:t>
            </a:r>
            <a:endParaRPr lang="en-US" sz="1800" dirty="0"/>
          </a:p>
          <a:p>
            <a:r>
              <a:rPr lang="en-US" sz="1800" dirty="0"/>
              <a:t>	increases when there is lots of O</a:t>
            </a:r>
            <a:r>
              <a:rPr lang="en-US" sz="1800" baseline="-25000" dirty="0"/>
              <a:t>2</a:t>
            </a:r>
            <a:r>
              <a:rPr lang="en-US" sz="1800" dirty="0"/>
              <a:t>, low levels of CO</a:t>
            </a:r>
            <a:r>
              <a:rPr lang="en-US" sz="1800" baseline="-25000" dirty="0"/>
              <a:t>2</a:t>
            </a:r>
            <a:r>
              <a:rPr lang="en-US" sz="1800" dirty="0"/>
              <a:t>, and increased temperature</a:t>
            </a:r>
          </a:p>
          <a:p>
            <a:endParaRPr lang="th-TH" sz="1800" dirty="0">
              <a:latin typeface="Arial" pitchFamily="34" charset="0"/>
            </a:endParaRPr>
          </a:p>
        </p:txBody>
      </p:sp>
    </p:spTree>
    <p:extLst>
      <p:ext uri="{BB962C8B-B14F-4D97-AF65-F5344CB8AC3E}">
        <p14:creationId xmlns:p14="http://schemas.microsoft.com/office/powerpoint/2010/main" val="2580279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8" y="7576"/>
            <a:ext cx="9118492" cy="6647974"/>
          </a:xfrm>
          <a:prstGeom prst="rect">
            <a:avLst/>
          </a:prstGeom>
        </p:spPr>
        <p:txBody>
          <a:bodyPr wrap="square">
            <a:spAutoFit/>
          </a:bodyPr>
          <a:lstStyle/>
          <a:p>
            <a:r>
              <a:rPr lang="en-US" sz="1600" b="1" u="sng" dirty="0">
                <a:latin typeface="Arial" pitchFamily="34" charset="0"/>
                <a:cs typeface="Arial" pitchFamily="34" charset="0"/>
              </a:rPr>
              <a:t>C</a:t>
            </a:r>
            <a:r>
              <a:rPr lang="en-US" sz="1600" b="1" u="sng" baseline="-25000" dirty="0">
                <a:latin typeface="Arial" pitchFamily="34" charset="0"/>
                <a:cs typeface="Arial" pitchFamily="34" charset="0"/>
              </a:rPr>
              <a:t>4</a:t>
            </a:r>
            <a:r>
              <a:rPr lang="en-US" sz="1600" u="sng" baseline="-25000" dirty="0">
                <a:latin typeface="Arial" pitchFamily="34" charset="0"/>
                <a:cs typeface="Arial" pitchFamily="34" charset="0"/>
              </a:rPr>
              <a:t> </a:t>
            </a:r>
            <a:r>
              <a:rPr lang="en-US" sz="1600" b="1" u="sng" dirty="0">
                <a:latin typeface="Arial" pitchFamily="34" charset="0"/>
                <a:cs typeface="Arial" pitchFamily="34" charset="0"/>
              </a:rPr>
              <a:t>plants</a:t>
            </a:r>
            <a:r>
              <a:rPr lang="en-US" sz="1600" dirty="0">
                <a:latin typeface="Arial" pitchFamily="34" charset="0"/>
                <a:cs typeface="Arial" pitchFamily="34" charset="0"/>
              </a:rPr>
              <a:t>—carbon fixation and photosynthesis split between the mesophyll cells and bundle sheath cells.</a:t>
            </a:r>
          </a:p>
          <a:p>
            <a:endParaRPr lang="en-US" sz="1600" dirty="0">
              <a:latin typeface="Arial" pitchFamily="34" charset="0"/>
              <a:cs typeface="Arial" pitchFamily="34" charset="0"/>
            </a:endParaRPr>
          </a:p>
          <a:p>
            <a:r>
              <a:rPr lang="en-US" sz="1600" b="1" dirty="0">
                <a:latin typeface="Arial" pitchFamily="34" charset="0"/>
                <a:cs typeface="Arial" pitchFamily="34" charset="0"/>
              </a:rPr>
              <a:t>The equation:</a:t>
            </a:r>
            <a:endParaRPr lang="en-US" sz="1600" dirty="0">
              <a:latin typeface="Arial" pitchFamily="34" charset="0"/>
              <a:cs typeface="Arial" pitchFamily="34" charset="0"/>
            </a:endParaRPr>
          </a:p>
          <a:p>
            <a:r>
              <a:rPr lang="en-US" sz="1600" b="1" dirty="0">
                <a:latin typeface="Arial" pitchFamily="34" charset="0"/>
                <a:cs typeface="Arial" pitchFamily="34" charset="0"/>
              </a:rPr>
              <a:t>In mesophyll (carbon fixation):</a:t>
            </a:r>
            <a:endParaRPr lang="en-US" sz="1600" dirty="0">
              <a:latin typeface="Arial" pitchFamily="34" charset="0"/>
              <a:cs typeface="Arial" pitchFamily="34" charset="0"/>
            </a:endParaRPr>
          </a:p>
          <a:p>
            <a:r>
              <a:rPr lang="en-US" sz="1600" dirty="0">
                <a:latin typeface="Arial" pitchFamily="34" charset="0"/>
                <a:cs typeface="Arial" pitchFamily="34" charset="0"/>
              </a:rPr>
              <a:t>CO</a:t>
            </a:r>
            <a:r>
              <a:rPr lang="en-US" sz="1600" baseline="-25000" dirty="0">
                <a:latin typeface="Arial" pitchFamily="34" charset="0"/>
                <a:cs typeface="Arial" pitchFamily="34" charset="0"/>
              </a:rPr>
              <a:t>2</a:t>
            </a:r>
            <a:r>
              <a:rPr lang="en-US" sz="1600" dirty="0">
                <a:latin typeface="Arial" pitchFamily="34" charset="0"/>
                <a:cs typeface="Arial" pitchFamily="34" charset="0"/>
              </a:rPr>
              <a:t> + PEP (</a:t>
            </a:r>
            <a:r>
              <a:rPr lang="en-US" sz="1600" dirty="0" err="1">
                <a:latin typeface="Arial" pitchFamily="34" charset="0"/>
                <a:cs typeface="Arial" pitchFamily="34" charset="0"/>
              </a:rPr>
              <a:t>phosphoenol</a:t>
            </a:r>
            <a:r>
              <a:rPr lang="en-US" sz="1600" dirty="0">
                <a:latin typeface="Arial" pitchFamily="34" charset="0"/>
                <a:cs typeface="Arial" pitchFamily="34" charset="0"/>
              </a:rPr>
              <a:t> pyruvate) + PEP carboxylase fixes carbon </a:t>
            </a:r>
            <a:r>
              <a:rPr lang="en-US" sz="1600" dirty="0">
                <a:latin typeface="Arial" pitchFamily="34" charset="0"/>
                <a:cs typeface="Arial" pitchFamily="34" charset="0"/>
                <a:sym typeface="Wingdings"/>
              </a:rPr>
              <a:t></a:t>
            </a:r>
            <a:r>
              <a:rPr lang="en-US" sz="1600" dirty="0">
                <a:latin typeface="Arial" pitchFamily="34" charset="0"/>
                <a:cs typeface="Arial" pitchFamily="34" charset="0"/>
              </a:rPr>
              <a:t> OAA (</a:t>
            </a:r>
            <a:r>
              <a:rPr lang="en-US" sz="1600" dirty="0" err="1">
                <a:latin typeface="Arial" pitchFamily="34" charset="0"/>
                <a:cs typeface="Arial" pitchFamily="34" charset="0"/>
              </a:rPr>
              <a:t>oxaloacetic</a:t>
            </a:r>
            <a:r>
              <a:rPr lang="en-US" sz="1600" dirty="0">
                <a:latin typeface="Arial" pitchFamily="34" charset="0"/>
                <a:cs typeface="Arial" pitchFamily="34" charset="0"/>
              </a:rPr>
              <a:t> acid)</a:t>
            </a:r>
          </a:p>
          <a:p>
            <a:endParaRPr lang="en-US" sz="1600" dirty="0">
              <a:latin typeface="Arial" pitchFamily="34" charset="0"/>
              <a:cs typeface="Arial" pitchFamily="34" charset="0"/>
            </a:endParaRPr>
          </a:p>
          <a:p>
            <a:r>
              <a:rPr lang="en-US" sz="1600" dirty="0">
                <a:latin typeface="Arial" pitchFamily="34" charset="0"/>
                <a:cs typeface="Arial" pitchFamily="34" charset="0"/>
              </a:rPr>
              <a:t>OAA diffuses to bundle sheath cells</a:t>
            </a:r>
          </a:p>
          <a:p>
            <a:endParaRPr lang="en-US" sz="1800" dirty="0">
              <a:latin typeface="Arial" pitchFamily="34" charset="0"/>
              <a:cs typeface="Arial" pitchFamily="34" charset="0"/>
            </a:endParaRPr>
          </a:p>
          <a:p>
            <a:r>
              <a:rPr lang="en-US" sz="1800" b="1" dirty="0">
                <a:latin typeface="Arial" pitchFamily="34" charset="0"/>
                <a:cs typeface="Arial" pitchFamily="34" charset="0"/>
              </a:rPr>
              <a:t>In bundle sheath (Calvin Cycle):</a:t>
            </a:r>
            <a:endParaRPr lang="en-US" sz="1800" dirty="0">
              <a:latin typeface="Arial" pitchFamily="34" charset="0"/>
              <a:cs typeface="Arial" pitchFamily="34" charset="0"/>
            </a:endParaRPr>
          </a:p>
          <a:p>
            <a:r>
              <a:rPr lang="en-US" sz="1800" dirty="0">
                <a:latin typeface="Arial" pitchFamily="34" charset="0"/>
                <a:cs typeface="Arial" pitchFamily="34" charset="0"/>
              </a:rPr>
              <a:t>OAA </a:t>
            </a:r>
            <a:r>
              <a:rPr lang="en-US" sz="1800" dirty="0">
                <a:latin typeface="Arial" pitchFamily="34" charset="0"/>
                <a:cs typeface="Arial" pitchFamily="34" charset="0"/>
                <a:sym typeface="Wingdings"/>
              </a:rPr>
              <a:t></a:t>
            </a:r>
            <a:r>
              <a:rPr lang="en-US" sz="1800" dirty="0">
                <a:latin typeface="Arial" pitchFamily="34" charset="0"/>
                <a:cs typeface="Arial" pitchFamily="34" charset="0"/>
              </a:rPr>
              <a:t> malic acid and aspartic acid is </a:t>
            </a:r>
            <a:r>
              <a:rPr lang="en-US" sz="1800" dirty="0" err="1">
                <a:latin typeface="Arial" pitchFamily="34" charset="0"/>
                <a:cs typeface="Arial" pitchFamily="34" charset="0"/>
              </a:rPr>
              <a:t>decarboxylated</a:t>
            </a:r>
            <a:r>
              <a:rPr lang="en-US" sz="1800" dirty="0">
                <a:latin typeface="Arial" pitchFamily="34" charset="0"/>
                <a:cs typeface="Arial" pitchFamily="34" charset="0"/>
              </a:rPr>
              <a:t> </a:t>
            </a:r>
            <a:r>
              <a:rPr lang="en-US" sz="1800" dirty="0">
                <a:latin typeface="Arial" pitchFamily="34" charset="0"/>
                <a:cs typeface="Arial" pitchFamily="34" charset="0"/>
                <a:sym typeface="Wingdings"/>
              </a:rPr>
              <a:t></a:t>
            </a:r>
            <a:r>
              <a:rPr lang="en-US" sz="1800" dirty="0">
                <a:latin typeface="Arial" pitchFamily="34" charset="0"/>
                <a:cs typeface="Arial" pitchFamily="34" charset="0"/>
              </a:rPr>
              <a:t> CO</a:t>
            </a:r>
            <a:r>
              <a:rPr lang="en-US" sz="1800" baseline="-25000" dirty="0">
                <a:latin typeface="Arial" pitchFamily="34" charset="0"/>
                <a:cs typeface="Arial" pitchFamily="34" charset="0"/>
              </a:rPr>
              <a:t>2</a:t>
            </a:r>
            <a:r>
              <a:rPr lang="en-US" sz="1800" dirty="0">
                <a:latin typeface="Arial" pitchFamily="34" charset="0"/>
                <a:cs typeface="Arial" pitchFamily="34" charset="0"/>
              </a:rPr>
              <a:t> + pyruvate</a:t>
            </a:r>
          </a:p>
          <a:p>
            <a:r>
              <a:rPr lang="en-US" sz="1800" dirty="0">
                <a:latin typeface="Arial" pitchFamily="34" charset="0"/>
                <a:cs typeface="Arial" pitchFamily="34" charset="0"/>
              </a:rPr>
              <a:t>Then the Calvin Cycle CO</a:t>
            </a:r>
            <a:r>
              <a:rPr lang="en-US" sz="1800" baseline="-25000" dirty="0">
                <a:latin typeface="Arial" pitchFamily="34" charset="0"/>
                <a:cs typeface="Arial" pitchFamily="34" charset="0"/>
              </a:rPr>
              <a:t>2 </a:t>
            </a:r>
            <a:r>
              <a:rPr lang="en-US" sz="1800" dirty="0">
                <a:latin typeface="Arial" pitchFamily="34" charset="0"/>
                <a:cs typeface="Arial" pitchFamily="34" charset="0"/>
              </a:rPr>
              <a:t>+ </a:t>
            </a:r>
            <a:r>
              <a:rPr lang="en-US" sz="1800" dirty="0" err="1">
                <a:latin typeface="Arial" pitchFamily="34" charset="0"/>
                <a:cs typeface="Arial" pitchFamily="34" charset="0"/>
              </a:rPr>
              <a:t>RuBP</a:t>
            </a:r>
            <a:r>
              <a:rPr lang="en-US" sz="1800" dirty="0">
                <a:latin typeface="Arial" pitchFamily="34" charset="0"/>
                <a:cs typeface="Arial" pitchFamily="34" charset="0"/>
              </a:rPr>
              <a:t> + the enzyme RUBISCO  </a:t>
            </a:r>
            <a:r>
              <a:rPr lang="en-US" sz="1800" dirty="0">
                <a:latin typeface="Arial" pitchFamily="34" charset="0"/>
                <a:cs typeface="Arial" pitchFamily="34" charset="0"/>
                <a:sym typeface="Wingdings"/>
              </a:rPr>
              <a:t></a:t>
            </a:r>
            <a:r>
              <a:rPr lang="en-US" sz="1800" dirty="0">
                <a:latin typeface="Arial" pitchFamily="34" charset="0"/>
                <a:cs typeface="Arial" pitchFamily="34" charset="0"/>
              </a:rPr>
              <a:t> 2PGA </a:t>
            </a:r>
            <a:r>
              <a:rPr lang="en-US" sz="1800" dirty="0">
                <a:latin typeface="Arial" pitchFamily="34" charset="0"/>
                <a:cs typeface="Arial" pitchFamily="34" charset="0"/>
                <a:sym typeface="Wingdings"/>
              </a:rPr>
              <a:t></a:t>
            </a:r>
            <a:r>
              <a:rPr lang="en-US" sz="1800" dirty="0">
                <a:latin typeface="Arial" pitchFamily="34" charset="0"/>
                <a:cs typeface="Arial" pitchFamily="34" charset="0"/>
              </a:rPr>
              <a:t> </a:t>
            </a:r>
            <a:r>
              <a:rPr lang="en-US" sz="1800" dirty="0" err="1">
                <a:latin typeface="Arial" pitchFamily="34" charset="0"/>
                <a:cs typeface="Arial" pitchFamily="34" charset="0"/>
              </a:rPr>
              <a:t>RuBP</a:t>
            </a:r>
            <a:r>
              <a:rPr lang="en-US" sz="1800" dirty="0">
                <a:latin typeface="Arial" pitchFamily="34" charset="0"/>
                <a:cs typeface="Arial" pitchFamily="34" charset="0"/>
              </a:rPr>
              <a:t> + CH</a:t>
            </a:r>
            <a:r>
              <a:rPr lang="en-US" sz="1800" baseline="-25000" dirty="0">
                <a:latin typeface="Arial" pitchFamily="34" charset="0"/>
                <a:cs typeface="Arial" pitchFamily="34" charset="0"/>
              </a:rPr>
              <a:t>2</a:t>
            </a:r>
            <a:r>
              <a:rPr lang="en-US" sz="1800" dirty="0">
                <a:latin typeface="Arial" pitchFamily="34" charset="0"/>
                <a:cs typeface="Arial" pitchFamily="34" charset="0"/>
              </a:rPr>
              <a:t>O</a:t>
            </a:r>
          </a:p>
          <a:p>
            <a:endParaRPr lang="en-US" sz="1800" dirty="0">
              <a:latin typeface="Arial" pitchFamily="34" charset="0"/>
              <a:cs typeface="Arial" pitchFamily="34" charset="0"/>
            </a:endParaRPr>
          </a:p>
          <a:p>
            <a:r>
              <a:rPr lang="en-US" sz="1600" b="1" dirty="0">
                <a:latin typeface="Arial" pitchFamily="34" charset="0"/>
                <a:cs typeface="Arial" pitchFamily="34" charset="0"/>
              </a:rPr>
              <a:t>Pyruvate with ATP is moved back to mesophyll and turned into PEP (to fix more CO</a:t>
            </a:r>
            <a:r>
              <a:rPr lang="en-US" sz="1600" b="1" baseline="-25000" dirty="0">
                <a:latin typeface="Arial" pitchFamily="34" charset="0"/>
                <a:cs typeface="Arial" pitchFamily="34" charset="0"/>
              </a:rPr>
              <a:t>2</a:t>
            </a:r>
            <a:r>
              <a:rPr lang="en-US" sz="1600" b="1" dirty="0">
                <a:latin typeface="Arial" pitchFamily="34" charset="0"/>
                <a:cs typeface="Arial" pitchFamily="34" charset="0"/>
              </a:rPr>
              <a:t>)</a:t>
            </a:r>
          </a:p>
          <a:p>
            <a:pPr marL="285750" lvl="0" indent="-285750">
              <a:buFont typeface="Arial" pitchFamily="34" charset="0"/>
              <a:buChar char="•"/>
            </a:pPr>
            <a:r>
              <a:rPr lang="en-US" sz="1600" dirty="0">
                <a:latin typeface="Arial" pitchFamily="34" charset="0"/>
                <a:cs typeface="Arial" pitchFamily="34" charset="0"/>
              </a:rPr>
              <a:t>Feature of many grasses (i.e. big blue stem back campus), corn, and many arid/semi arid shrubs</a:t>
            </a:r>
          </a:p>
          <a:p>
            <a:pPr marL="285750" lvl="0" indent="-285750">
              <a:buFont typeface="Arial" pitchFamily="34" charset="0"/>
              <a:buChar char="•"/>
            </a:pPr>
            <a:r>
              <a:rPr lang="en-US" sz="1600" dirty="0">
                <a:latin typeface="Arial" pitchFamily="34" charset="0"/>
                <a:cs typeface="Arial" pitchFamily="34" charset="0"/>
              </a:rPr>
              <a:t>Calvin cycle in bundle sheath cells where there is no oxygen to be bound by RUBISCO</a:t>
            </a:r>
          </a:p>
          <a:p>
            <a:pPr marL="285750" lvl="0" indent="-285750">
              <a:buFont typeface="Arial" pitchFamily="34" charset="0"/>
              <a:buChar char="•"/>
            </a:pPr>
            <a:r>
              <a:rPr lang="en-US" sz="1600" dirty="0">
                <a:latin typeface="Arial" pitchFamily="34" charset="0"/>
                <a:cs typeface="Arial" pitchFamily="34" charset="0"/>
              </a:rPr>
              <a:t>Very high concentration of CO</a:t>
            </a:r>
            <a:r>
              <a:rPr lang="en-US" sz="1600" baseline="-25000" dirty="0">
                <a:latin typeface="Arial" pitchFamily="34" charset="0"/>
                <a:cs typeface="Arial" pitchFamily="34" charset="0"/>
              </a:rPr>
              <a:t>2</a:t>
            </a:r>
            <a:r>
              <a:rPr lang="en-US" sz="1600" dirty="0">
                <a:latin typeface="Arial" pitchFamily="34" charset="0"/>
                <a:cs typeface="Arial" pitchFamily="34" charset="0"/>
              </a:rPr>
              <a:t> in bundle sheath cells</a:t>
            </a:r>
          </a:p>
          <a:p>
            <a:pPr marL="285750" lvl="0" indent="-285750">
              <a:buFont typeface="Arial" pitchFamily="34" charset="0"/>
              <a:buChar char="•"/>
            </a:pPr>
            <a:r>
              <a:rPr lang="en-US" sz="1600" dirty="0">
                <a:latin typeface="Arial" pitchFamily="34" charset="0"/>
                <a:cs typeface="Arial" pitchFamily="34" charset="0"/>
              </a:rPr>
              <a:t>PEP carboxylase has a high affinity for CO</a:t>
            </a:r>
            <a:r>
              <a:rPr lang="en-US" sz="1600" baseline="-25000" dirty="0">
                <a:latin typeface="Arial" pitchFamily="34" charset="0"/>
                <a:cs typeface="Arial" pitchFamily="34" charset="0"/>
              </a:rPr>
              <a:t>2</a:t>
            </a:r>
            <a:r>
              <a:rPr lang="en-US" sz="1600" dirty="0">
                <a:latin typeface="Arial" pitchFamily="34" charset="0"/>
                <a:cs typeface="Arial" pitchFamily="34" charset="0"/>
              </a:rPr>
              <a:t> so plants must open their stomata less to get CO</a:t>
            </a:r>
            <a:r>
              <a:rPr lang="en-US" sz="1600" baseline="-25000" dirty="0">
                <a:latin typeface="Arial" pitchFamily="34" charset="0"/>
                <a:cs typeface="Arial" pitchFamily="34" charset="0"/>
              </a:rPr>
              <a:t>2</a:t>
            </a:r>
            <a:r>
              <a:rPr lang="en-US" sz="1600" dirty="0">
                <a:latin typeface="Arial" pitchFamily="34" charset="0"/>
                <a:cs typeface="Arial" pitchFamily="34" charset="0"/>
              </a:rPr>
              <a:t> and hence lose less water (especially important in arid regions)</a:t>
            </a:r>
          </a:p>
          <a:p>
            <a:pPr marL="285750" lvl="0" indent="-285750">
              <a:buFont typeface="Arial" pitchFamily="34" charset="0"/>
              <a:buChar char="•"/>
            </a:pPr>
            <a:r>
              <a:rPr lang="en-US" sz="1600" dirty="0">
                <a:latin typeface="Arial" pitchFamily="34" charset="0"/>
                <a:cs typeface="Arial" pitchFamily="34" charset="0"/>
              </a:rPr>
              <a:t>Low levels of photorespiration and higher net photosynthesis than C</a:t>
            </a:r>
            <a:r>
              <a:rPr lang="en-US" sz="1600" baseline="-25000" dirty="0">
                <a:latin typeface="Arial" pitchFamily="34" charset="0"/>
                <a:cs typeface="Arial" pitchFamily="34" charset="0"/>
              </a:rPr>
              <a:t>3</a:t>
            </a:r>
            <a:r>
              <a:rPr lang="en-US" sz="1600" dirty="0">
                <a:latin typeface="Arial" pitchFamily="34" charset="0"/>
                <a:cs typeface="Arial" pitchFamily="34" charset="0"/>
              </a:rPr>
              <a:t> because of low photorespiration</a:t>
            </a:r>
          </a:p>
          <a:p>
            <a:pPr marL="285750" lvl="0" indent="-285750">
              <a:buFont typeface="Arial" pitchFamily="34" charset="0"/>
              <a:buChar char="•"/>
            </a:pPr>
            <a:r>
              <a:rPr lang="en-US" sz="1600" dirty="0">
                <a:latin typeface="Arial" pitchFamily="34" charset="0"/>
                <a:cs typeface="Arial" pitchFamily="34" charset="0"/>
              </a:rPr>
              <a:t>Costly adaptation because it requires lots of ATP (energy)—however, benefits outweigh energy costs.</a:t>
            </a:r>
          </a:p>
          <a:p>
            <a:pPr marL="285750" lvl="0" indent="-285750">
              <a:buFont typeface="Arial" pitchFamily="34" charset="0"/>
              <a:buChar char="•"/>
            </a:pPr>
            <a:r>
              <a:rPr lang="en-US" sz="1600" dirty="0">
                <a:latin typeface="Arial" pitchFamily="34" charset="0"/>
                <a:cs typeface="Arial" pitchFamily="34" charset="0"/>
              </a:rPr>
              <a:t>Stomata are open during the day</a:t>
            </a:r>
          </a:p>
          <a:p>
            <a:pPr marL="285750" lvl="0" indent="-285750">
              <a:buFont typeface="Arial" pitchFamily="34" charset="0"/>
              <a:buChar char="•"/>
            </a:pPr>
            <a:r>
              <a:rPr lang="en-US" sz="1600" dirty="0">
                <a:latin typeface="Arial" pitchFamily="34" charset="0"/>
                <a:cs typeface="Arial" pitchFamily="34" charset="0"/>
              </a:rPr>
              <a:t>Fixation and the </a:t>
            </a:r>
            <a:r>
              <a:rPr lang="en-US" sz="1600" dirty="0" err="1">
                <a:latin typeface="Arial" pitchFamily="34" charset="0"/>
                <a:cs typeface="Arial" pitchFamily="34" charset="0"/>
              </a:rPr>
              <a:t>calvin</a:t>
            </a:r>
            <a:r>
              <a:rPr lang="en-US" sz="1600" dirty="0">
                <a:latin typeface="Arial" pitchFamily="34" charset="0"/>
                <a:cs typeface="Arial" pitchFamily="34" charset="0"/>
              </a:rPr>
              <a:t> </a:t>
            </a:r>
            <a:r>
              <a:rPr lang="en-US" sz="1600" dirty="0" err="1">
                <a:latin typeface="Arial" pitchFamily="34" charset="0"/>
                <a:cs typeface="Arial" pitchFamily="34" charset="0"/>
              </a:rPr>
              <a:t>cyle</a:t>
            </a:r>
            <a:r>
              <a:rPr lang="en-US" sz="1600" dirty="0">
                <a:latin typeface="Arial" pitchFamily="34" charset="0"/>
                <a:cs typeface="Arial" pitchFamily="34" charset="0"/>
              </a:rPr>
              <a:t> are physically separate</a:t>
            </a:r>
          </a:p>
        </p:txBody>
      </p:sp>
    </p:spTree>
    <p:extLst>
      <p:ext uri="{BB962C8B-B14F-4D97-AF65-F5344CB8AC3E}">
        <p14:creationId xmlns:p14="http://schemas.microsoft.com/office/powerpoint/2010/main" val="428767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overview of the energetics of photosynthesis and aerobic respi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27" y="49560"/>
            <a:ext cx="8707392" cy="525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663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vin%2520cycle%2520summary%2520-%2520Copy%255B6%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6010275"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3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24511" cy="54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42" y="5504519"/>
            <a:ext cx="9170642" cy="1015663"/>
          </a:xfrm>
          <a:prstGeom prst="rect">
            <a:avLst/>
          </a:prstGeom>
        </p:spPr>
        <p:txBody>
          <a:bodyPr wrap="square">
            <a:spAutoFit/>
          </a:bodyPr>
          <a:lstStyle/>
          <a:p>
            <a:r>
              <a:rPr lang="en-US" sz="2000" dirty="0">
                <a:latin typeface="Arial" pitchFamily="34" charset="0"/>
                <a:cs typeface="Arial" pitchFamily="34" charset="0"/>
              </a:rPr>
              <a:t>Mitochondria also play crucial roles in many other aspects of plant development and performance, and possess an array of unique properties which allow them to interact with the specialized features of plant cell metabolism.</a:t>
            </a:r>
            <a:endParaRPr lang="th-TH" sz="2000" dirty="0">
              <a:latin typeface="Arial" pitchFamily="34" charset="0"/>
            </a:endParaRPr>
          </a:p>
        </p:txBody>
      </p:sp>
    </p:spTree>
    <p:extLst>
      <p:ext uri="{BB962C8B-B14F-4D97-AF65-F5344CB8AC3E}">
        <p14:creationId xmlns:p14="http://schemas.microsoft.com/office/powerpoint/2010/main" val="170148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yperphysics.phy-astr.gsu.edu/hbase/Biology/imgbio/tree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532149"/>
            <a:ext cx="6264595" cy="5921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3348" y="488694"/>
            <a:ext cx="2915816" cy="5632311"/>
          </a:xfrm>
          <a:prstGeom prst="rect">
            <a:avLst/>
          </a:prstGeom>
        </p:spPr>
        <p:txBody>
          <a:bodyPr wrap="square">
            <a:spAutoFit/>
          </a:bodyPr>
          <a:lstStyle/>
          <a:p>
            <a:r>
              <a:rPr lang="en-US" sz="2000" b="1" dirty="0">
                <a:solidFill>
                  <a:schemeClr val="accent6">
                    <a:lumMod val="50000"/>
                  </a:schemeClr>
                </a:solidFill>
                <a:latin typeface="Arial" pitchFamily="34" charset="0"/>
                <a:cs typeface="Arial" pitchFamily="34" charset="0"/>
              </a:rPr>
              <a:t>Plants</a:t>
            </a:r>
            <a:r>
              <a:rPr lang="en-US" sz="2000" dirty="0">
                <a:solidFill>
                  <a:schemeClr val="accent6">
                    <a:lumMod val="50000"/>
                  </a:schemeClr>
                </a:solidFill>
                <a:latin typeface="Arial" pitchFamily="34" charset="0"/>
                <a:cs typeface="Arial" pitchFamily="34" charset="0"/>
              </a:rPr>
              <a:t> use energy from the sun in chloroplasts by using chlorophyll in the process of photosynthesis to convert the sun's energy into storable form in ordered sugar molecules such as glucose. </a:t>
            </a:r>
          </a:p>
          <a:p>
            <a:endParaRPr lang="en-US" sz="2000" dirty="0">
              <a:solidFill>
                <a:schemeClr val="accent6">
                  <a:lumMod val="50000"/>
                </a:schemeClr>
              </a:solidFill>
              <a:latin typeface="Arial" pitchFamily="34" charset="0"/>
              <a:cs typeface="Arial" pitchFamily="34" charset="0"/>
            </a:endParaRPr>
          </a:p>
          <a:p>
            <a:r>
              <a:rPr lang="en-US" sz="2000" dirty="0">
                <a:solidFill>
                  <a:schemeClr val="accent6">
                    <a:lumMod val="50000"/>
                  </a:schemeClr>
                </a:solidFill>
                <a:latin typeface="Arial" pitchFamily="34" charset="0"/>
                <a:cs typeface="Arial" pitchFamily="34" charset="0"/>
              </a:rPr>
              <a:t>In this way, carbon dioxide from the air and water from the soil in a more disordered state are combined to form the more ordered sugar molecules.</a:t>
            </a:r>
          </a:p>
        </p:txBody>
      </p:sp>
      <p:sp>
        <p:nvSpPr>
          <p:cNvPr id="3" name="Rectangle 2"/>
          <p:cNvSpPr/>
          <p:nvPr/>
        </p:nvSpPr>
        <p:spPr>
          <a:xfrm>
            <a:off x="0" y="11640"/>
            <a:ext cx="9144000" cy="523220"/>
          </a:xfrm>
          <a:prstGeom prst="rect">
            <a:avLst/>
          </a:prstGeom>
        </p:spPr>
        <p:txBody>
          <a:bodyPr wrap="square">
            <a:spAutoFit/>
          </a:bodyPr>
          <a:lstStyle/>
          <a:p>
            <a:r>
              <a:rPr lang="en-US" b="1" dirty="0">
                <a:solidFill>
                  <a:srgbClr val="00B050"/>
                </a:solidFill>
                <a:latin typeface="Arial" pitchFamily="34" charset="0"/>
                <a:cs typeface="Arial" pitchFamily="34" charset="0"/>
              </a:rPr>
              <a:t>Energy Cycle in Living Things </a:t>
            </a:r>
          </a:p>
        </p:txBody>
      </p:sp>
    </p:spTree>
    <p:extLst>
      <p:ext uri="{BB962C8B-B14F-4D97-AF65-F5344CB8AC3E}">
        <p14:creationId xmlns:p14="http://schemas.microsoft.com/office/powerpoint/2010/main" val="418120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r>
              <a:rPr lang="en-US" sz="2400" b="1" dirty="0">
                <a:latin typeface="Arial" pitchFamily="34" charset="0"/>
                <a:cs typeface="Arial" pitchFamily="34" charset="0"/>
              </a:rPr>
              <a:t>Chloroplast</a:t>
            </a:r>
            <a:endParaRPr lang="en-US" sz="2400" dirty="0">
              <a:latin typeface="Arial" pitchFamily="34" charset="0"/>
              <a:cs typeface="Arial" pitchFamily="34" charset="0"/>
            </a:endParaRPr>
          </a:p>
          <a:p>
            <a:r>
              <a:rPr lang="en-US" sz="2400" dirty="0">
                <a:latin typeface="Arial" pitchFamily="34" charset="0"/>
                <a:cs typeface="Arial" pitchFamily="34" charset="0"/>
              </a:rPr>
              <a:t>-usually found in plants and unicellular organisms</a:t>
            </a:r>
          </a:p>
          <a:p>
            <a:r>
              <a:rPr lang="en-US" sz="2400" dirty="0">
                <a:latin typeface="Arial" pitchFamily="34" charset="0"/>
                <a:cs typeface="Arial" pitchFamily="34" charset="0"/>
              </a:rPr>
              <a:t>converts solar/light energy into chemical energy (sugar)</a:t>
            </a:r>
          </a:p>
          <a:p>
            <a:r>
              <a:rPr lang="en-US" sz="2400" dirty="0">
                <a:latin typeface="Arial" pitchFamily="34" charset="0"/>
                <a:cs typeface="Arial" pitchFamily="34" charset="0"/>
              </a:rPr>
              <a:t>process is </a:t>
            </a:r>
            <a:r>
              <a:rPr lang="en-US" sz="2400" i="1" dirty="0">
                <a:latin typeface="Arial" pitchFamily="34" charset="0"/>
                <a:cs typeface="Arial" pitchFamily="34" charset="0"/>
              </a:rPr>
              <a:t>photosynthesis</a:t>
            </a:r>
            <a:r>
              <a:rPr lang="en-US" sz="2400" dirty="0">
                <a:latin typeface="Arial" pitchFamily="34" charset="0"/>
                <a:cs typeface="Arial" pitchFamily="34" charset="0"/>
              </a:rPr>
              <a:t>: composed of </a:t>
            </a:r>
            <a:r>
              <a:rPr lang="en-US" sz="2400" i="1" dirty="0">
                <a:latin typeface="Arial" pitchFamily="34" charset="0"/>
                <a:cs typeface="Arial" pitchFamily="34" charset="0"/>
              </a:rPr>
              <a:t>Light Reactions</a:t>
            </a:r>
            <a:r>
              <a:rPr lang="en-US" sz="2400" dirty="0">
                <a:latin typeface="Arial" pitchFamily="34" charset="0"/>
                <a:cs typeface="Arial" pitchFamily="34" charset="0"/>
              </a:rPr>
              <a:t> and </a:t>
            </a:r>
            <a:r>
              <a:rPr lang="en-US" sz="2400" i="1" dirty="0">
                <a:latin typeface="Arial" pitchFamily="34" charset="0"/>
                <a:cs typeface="Arial" pitchFamily="34" charset="0"/>
              </a:rPr>
              <a:t>Calvin Benson Cycle</a:t>
            </a:r>
          </a:p>
          <a:p>
            <a:endParaRPr lang="en-US" sz="2400" dirty="0">
              <a:latin typeface="Arial" pitchFamily="34" charset="0"/>
              <a:cs typeface="Arial" pitchFamily="34" charset="0"/>
            </a:endParaRPr>
          </a:p>
          <a:p>
            <a:r>
              <a:rPr lang="en-US" sz="2400" b="1" dirty="0">
                <a:latin typeface="Arial" pitchFamily="34" charset="0"/>
                <a:cs typeface="Arial" pitchFamily="34" charset="0"/>
              </a:rPr>
              <a:t>Has three compartments: </a:t>
            </a:r>
          </a:p>
          <a:p>
            <a:pPr marL="457200" indent="-457200">
              <a:buFont typeface="Arial" pitchFamily="34" charset="0"/>
              <a:buChar char="•"/>
            </a:pPr>
            <a:r>
              <a:rPr lang="en-US" sz="2400" i="1" dirty="0">
                <a:latin typeface="Arial" pitchFamily="34" charset="0"/>
                <a:cs typeface="Arial" pitchFamily="34" charset="0"/>
              </a:rPr>
              <a:t>thylakoids</a:t>
            </a:r>
            <a:r>
              <a:rPr lang="en-US" sz="2400" dirty="0">
                <a:latin typeface="Arial" pitchFamily="34" charset="0"/>
                <a:cs typeface="Arial" pitchFamily="34" charset="0"/>
              </a:rPr>
              <a:t> (traps sunlight)</a:t>
            </a:r>
          </a:p>
          <a:p>
            <a:pPr marL="457200" indent="-457200">
              <a:buFont typeface="Arial" pitchFamily="34" charset="0"/>
              <a:buChar char="•"/>
            </a:pPr>
            <a:r>
              <a:rPr lang="en-US" sz="2400" i="1" dirty="0">
                <a:latin typeface="Arial" pitchFamily="34" charset="0"/>
                <a:cs typeface="Arial" pitchFamily="34" charset="0"/>
              </a:rPr>
              <a:t>granum</a:t>
            </a:r>
            <a:r>
              <a:rPr lang="en-US" sz="2400" dirty="0">
                <a:latin typeface="Arial" pitchFamily="34" charset="0"/>
                <a:cs typeface="Arial" pitchFamily="34" charset="0"/>
              </a:rPr>
              <a:t> (</a:t>
            </a:r>
            <a:r>
              <a:rPr lang="en-US" sz="2400" dirty="0" err="1">
                <a:latin typeface="Arial" pitchFamily="34" charset="0"/>
                <a:cs typeface="Arial" pitchFamily="34" charset="0"/>
              </a:rPr>
              <a:t>pl</a:t>
            </a:r>
            <a:r>
              <a:rPr lang="en-US" sz="2400" dirty="0">
                <a:latin typeface="Arial" pitchFamily="34" charset="0"/>
                <a:cs typeface="Arial" pitchFamily="34" charset="0"/>
              </a:rPr>
              <a:t>: </a:t>
            </a:r>
            <a:r>
              <a:rPr lang="en-US" sz="2400" i="1" dirty="0">
                <a:latin typeface="Arial" pitchFamily="34" charset="0"/>
                <a:cs typeface="Arial" pitchFamily="34" charset="0"/>
              </a:rPr>
              <a:t>grana</a:t>
            </a:r>
            <a:r>
              <a:rPr lang="en-US" sz="2400" dirty="0">
                <a:latin typeface="Arial" pitchFamily="34" charset="0"/>
                <a:cs typeface="Arial" pitchFamily="34" charset="0"/>
              </a:rPr>
              <a:t>; stacks of thylakoids)</a:t>
            </a:r>
          </a:p>
          <a:p>
            <a:pPr marL="457200" indent="-457200">
              <a:buFont typeface="Arial" pitchFamily="34" charset="0"/>
              <a:buChar char="•"/>
            </a:pPr>
            <a:r>
              <a:rPr lang="en-US" sz="2400" i="1" dirty="0" err="1">
                <a:latin typeface="Arial" pitchFamily="34" charset="0"/>
                <a:cs typeface="Arial" pitchFamily="34" charset="0"/>
              </a:rPr>
              <a:t>stroma</a:t>
            </a:r>
            <a:r>
              <a:rPr lang="en-US" sz="2400" dirty="0">
                <a:latin typeface="Arial" pitchFamily="34" charset="0"/>
                <a:cs typeface="Arial" pitchFamily="34" charset="0"/>
              </a:rPr>
              <a:t> (fluid inside the outer membrane, which interacts with the cytoplasm. It surrounds the granum and thylakoids. The fluid of the chloroplast surrounding the thylakoid membrane; involved in the synthesis of organic molecules from carbon dioxide and water.</a:t>
            </a:r>
          </a:p>
          <a:p>
            <a:pPr marL="457200" indent="-457200">
              <a:buFont typeface="Arial" pitchFamily="34" charset="0"/>
              <a:buChar char="•"/>
            </a:pPr>
            <a:endParaRPr lang="en-US" sz="2400" dirty="0">
              <a:effectLst/>
              <a:latin typeface="Arial" pitchFamily="34" charset="0"/>
              <a:cs typeface="Arial" pitchFamily="34" charset="0"/>
            </a:endParaRPr>
          </a:p>
        </p:txBody>
      </p:sp>
    </p:spTree>
    <p:extLst>
      <p:ext uri="{BB962C8B-B14F-4D97-AF65-F5344CB8AC3E}">
        <p14:creationId xmlns:p14="http://schemas.microsoft.com/office/powerpoint/2010/main" val="409455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696"/>
            <a:ext cx="9144000" cy="4708981"/>
          </a:xfrm>
          <a:prstGeom prst="rect">
            <a:avLst/>
          </a:prstGeom>
        </p:spPr>
        <p:txBody>
          <a:bodyPr wrap="square">
            <a:spAutoFit/>
          </a:bodyPr>
          <a:lstStyle/>
          <a:p>
            <a:r>
              <a:rPr lang="en-US" sz="2000" b="1" dirty="0">
                <a:latin typeface="Arial" pitchFamily="34" charset="0"/>
                <a:cs typeface="Arial" pitchFamily="34" charset="0"/>
              </a:rPr>
              <a:t>In the chloroplast</a:t>
            </a:r>
            <a:r>
              <a:rPr lang="en-US" sz="2000" dirty="0">
                <a:latin typeface="Arial" pitchFamily="34" charset="0"/>
                <a:cs typeface="Arial" pitchFamily="34" charset="0"/>
              </a:rPr>
              <a:t>, chlorophyll is the pigment that absorbs the sunlight. Chlorophyll is typically packed into stacks of membranes (called grana); it is in the grana where some of the sunlight is absorbed. </a:t>
            </a:r>
          </a:p>
          <a:p>
            <a:r>
              <a:rPr lang="en-US" sz="2000" dirty="0">
                <a:latin typeface="Arial" pitchFamily="34" charset="0"/>
                <a:cs typeface="Arial" pitchFamily="34" charset="0"/>
              </a:rPr>
              <a:t>Sunlight is converted to chemical energy in the form of ATP (adenosine triphosphate), which is the main energy-storing molecule in living organisms. </a:t>
            </a:r>
          </a:p>
          <a:p>
            <a:endParaRPr lang="en-US" sz="2000" dirty="0">
              <a:latin typeface="Arial" pitchFamily="34" charset="0"/>
              <a:cs typeface="Arial" pitchFamily="34" charset="0"/>
            </a:endParaRPr>
          </a:p>
          <a:p>
            <a:r>
              <a:rPr lang="en-US" sz="2000" b="1" dirty="0">
                <a:latin typeface="Arial" pitchFamily="34" charset="0"/>
                <a:cs typeface="Arial" pitchFamily="34" charset="0"/>
              </a:rPr>
              <a:t>Chlorophyll</a:t>
            </a:r>
          </a:p>
          <a:p>
            <a:r>
              <a:rPr lang="en-US" sz="2000" dirty="0">
                <a:latin typeface="Arial" pitchFamily="34" charset="0"/>
                <a:cs typeface="Arial" pitchFamily="34" charset="0"/>
              </a:rPr>
              <a:t>A green pigment located in membranes within the chloroplasts of plants and algae and in the membranes of certain prokaryotes. Chlorophyll a participates directly in the light reactions, which convert solar energy to chemical energy.</a:t>
            </a:r>
          </a:p>
          <a:p>
            <a:endParaRPr lang="en-US" sz="2000" dirty="0">
              <a:latin typeface="Arial" pitchFamily="34" charset="0"/>
              <a:cs typeface="Arial" pitchFamily="34" charset="0"/>
            </a:endParaRPr>
          </a:p>
          <a:p>
            <a:r>
              <a:rPr lang="en-US" sz="2000" b="1" dirty="0">
                <a:latin typeface="Arial" pitchFamily="34" charset="0"/>
                <a:cs typeface="Arial" pitchFamily="34" charset="0"/>
              </a:rPr>
              <a:t>ATP</a:t>
            </a:r>
            <a:r>
              <a:rPr lang="en-US" sz="2000" dirty="0">
                <a:latin typeface="Arial" pitchFamily="34" charset="0"/>
                <a:cs typeface="Arial" pitchFamily="34" charset="0"/>
              </a:rPr>
              <a:t> is then transported throughout the chloroplast and used to provide the chemical energy necessary to power other metabolic reactions. </a:t>
            </a:r>
          </a:p>
          <a:p>
            <a:r>
              <a:rPr lang="en-US" sz="2000" dirty="0">
                <a:latin typeface="Arial" pitchFamily="34" charset="0"/>
                <a:cs typeface="Arial" pitchFamily="34" charset="0"/>
              </a:rPr>
              <a:t>	For example, some of the ATP is used to power the metabolic reactions 	in the conversion of CO</a:t>
            </a:r>
            <a:r>
              <a:rPr lang="en-US" sz="2000" baseline="-25000" dirty="0">
                <a:latin typeface="Arial" pitchFamily="34" charset="0"/>
                <a:cs typeface="Arial" pitchFamily="34" charset="0"/>
              </a:rPr>
              <a:t>2</a:t>
            </a:r>
            <a:r>
              <a:rPr lang="en-US" sz="2000" dirty="0">
                <a:latin typeface="Arial" pitchFamily="34" charset="0"/>
                <a:cs typeface="Arial" pitchFamily="34" charset="0"/>
              </a:rPr>
              <a:t> into sugars and other compounds</a:t>
            </a:r>
          </a:p>
        </p:txBody>
      </p:sp>
    </p:spTree>
    <p:extLst>
      <p:ext uri="{BB962C8B-B14F-4D97-AF65-F5344CB8AC3E}">
        <p14:creationId xmlns:p14="http://schemas.microsoft.com/office/powerpoint/2010/main" val="79693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hyperphysics.phy-astr.gsu.edu/hbase/Biology/imgbio/cplastru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 y="402636"/>
            <a:ext cx="569680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1195" y="649432"/>
            <a:ext cx="3432803" cy="3385542"/>
          </a:xfrm>
          <a:prstGeom prst="rect">
            <a:avLst/>
          </a:prstGeom>
        </p:spPr>
        <p:txBody>
          <a:bodyPr wrap="square">
            <a:spAutoFit/>
          </a:bodyPr>
          <a:lstStyle/>
          <a:p>
            <a:r>
              <a:rPr lang="en-US" sz="1800" dirty="0">
                <a:latin typeface="Arial" pitchFamily="34" charset="0"/>
                <a:cs typeface="Arial" pitchFamily="34" charset="0"/>
              </a:rPr>
              <a:t>The green color of leaves is because of chloroplasts because they contain chlorophyll for photosynthesis. </a:t>
            </a:r>
          </a:p>
          <a:p>
            <a:endParaRPr lang="en-US" sz="1800" dirty="0">
              <a:latin typeface="Arial" pitchFamily="34" charset="0"/>
              <a:cs typeface="Arial" pitchFamily="34" charset="0"/>
            </a:endParaRPr>
          </a:p>
          <a:p>
            <a:r>
              <a:rPr lang="en-US" sz="1600" dirty="0">
                <a:latin typeface="Arial" pitchFamily="34" charset="0"/>
                <a:cs typeface="Arial" pitchFamily="34" charset="0"/>
              </a:rPr>
              <a:t>Dimension 5-10 </a:t>
            </a:r>
            <a:r>
              <a:rPr lang="en-US" sz="1600" dirty="0" err="1">
                <a:latin typeface="Arial" pitchFamily="34" charset="0"/>
                <a:cs typeface="Arial" pitchFamily="34" charset="0"/>
              </a:rPr>
              <a:t>μm</a:t>
            </a:r>
            <a:r>
              <a:rPr lang="en-US" sz="1600" dirty="0">
                <a:latin typeface="Arial" pitchFamily="34" charset="0"/>
                <a:cs typeface="Arial" pitchFamily="34" charset="0"/>
              </a:rPr>
              <a:t> by 3-4 </a:t>
            </a:r>
            <a:r>
              <a:rPr lang="en-US" sz="1600" dirty="0" err="1">
                <a:latin typeface="Arial" pitchFamily="34" charset="0"/>
                <a:cs typeface="Arial" pitchFamily="34" charset="0"/>
              </a:rPr>
              <a:t>μm</a:t>
            </a:r>
            <a:r>
              <a:rPr lang="en-US" sz="1600" dirty="0">
                <a:latin typeface="Arial" pitchFamily="34" charset="0"/>
                <a:cs typeface="Arial" pitchFamily="34" charset="0"/>
              </a:rPr>
              <a:t>. </a:t>
            </a:r>
          </a:p>
          <a:p>
            <a:endParaRPr lang="en-US" sz="1800" dirty="0">
              <a:latin typeface="Arial" pitchFamily="34" charset="0"/>
              <a:cs typeface="Arial" pitchFamily="34" charset="0"/>
            </a:endParaRPr>
          </a:p>
          <a:p>
            <a:r>
              <a:rPr lang="en-US" sz="1800" dirty="0">
                <a:latin typeface="Arial" pitchFamily="34" charset="0"/>
                <a:cs typeface="Arial" pitchFamily="34" charset="0"/>
              </a:rPr>
              <a:t> 40-200 chloroplasts per photosynthetic cell and about 500,000 per square millimeter of leaf area. </a:t>
            </a:r>
          </a:p>
          <a:p>
            <a:endParaRPr lang="en-US" sz="1800" dirty="0">
              <a:latin typeface="Arial" pitchFamily="34" charset="0"/>
              <a:cs typeface="Arial" pitchFamily="34" charset="0"/>
            </a:endParaRPr>
          </a:p>
        </p:txBody>
      </p:sp>
      <p:sp>
        <p:nvSpPr>
          <p:cNvPr id="3" name="Rectangle 2"/>
          <p:cNvSpPr/>
          <p:nvPr/>
        </p:nvSpPr>
        <p:spPr>
          <a:xfrm>
            <a:off x="14388" y="0"/>
            <a:ext cx="9129611" cy="400110"/>
          </a:xfrm>
          <a:prstGeom prst="rect">
            <a:avLst/>
          </a:prstGeom>
        </p:spPr>
        <p:txBody>
          <a:bodyPr wrap="square">
            <a:spAutoFit/>
          </a:bodyPr>
          <a:lstStyle/>
          <a:p>
            <a:r>
              <a:rPr lang="en-US" sz="2000" dirty="0">
                <a:latin typeface="Arial" pitchFamily="34" charset="0"/>
                <a:cs typeface="Arial" pitchFamily="34" charset="0"/>
              </a:rPr>
              <a:t>Plants use energy from the sun in tiny energy factories (chloroplasts). </a:t>
            </a:r>
            <a:endParaRPr lang="th-TH" sz="2000" dirty="0"/>
          </a:p>
        </p:txBody>
      </p:sp>
      <p:sp>
        <p:nvSpPr>
          <p:cNvPr id="4" name="Rectangle 3"/>
          <p:cNvSpPr/>
          <p:nvPr/>
        </p:nvSpPr>
        <p:spPr>
          <a:xfrm>
            <a:off x="14388" y="4725144"/>
            <a:ext cx="9143998" cy="2031325"/>
          </a:xfrm>
          <a:prstGeom prst="rect">
            <a:avLst/>
          </a:prstGeom>
        </p:spPr>
        <p:txBody>
          <a:bodyPr wrap="square">
            <a:spAutoFit/>
          </a:bodyPr>
          <a:lstStyle/>
          <a:p>
            <a:r>
              <a:rPr lang="en-US" sz="1800" dirty="0">
                <a:latin typeface="Arial" pitchFamily="34" charset="0"/>
                <a:cs typeface="Arial" pitchFamily="34" charset="0"/>
              </a:rPr>
              <a:t>There are </a:t>
            </a:r>
            <a:r>
              <a:rPr lang="en-US" sz="1800" b="1" dirty="0">
                <a:latin typeface="Arial" pitchFamily="34" charset="0"/>
                <a:cs typeface="Arial" pitchFamily="34" charset="0"/>
              </a:rPr>
              <a:t>two membranes</a:t>
            </a:r>
            <a:r>
              <a:rPr lang="en-US" sz="1800" dirty="0">
                <a:latin typeface="Arial" pitchFamily="34" charset="0"/>
                <a:cs typeface="Arial" pitchFamily="34" charset="0"/>
              </a:rPr>
              <a:t>, and inside the inner membrane is the </a:t>
            </a:r>
            <a:r>
              <a:rPr lang="en-US" sz="1800" dirty="0" err="1">
                <a:latin typeface="Arial" pitchFamily="34" charset="0"/>
                <a:cs typeface="Arial" pitchFamily="34" charset="0"/>
              </a:rPr>
              <a:t>gelatanous</a:t>
            </a:r>
            <a:r>
              <a:rPr lang="en-US" sz="1800" dirty="0">
                <a:latin typeface="Arial" pitchFamily="34" charset="0"/>
                <a:cs typeface="Arial" pitchFamily="34" charset="0"/>
              </a:rPr>
              <a:t> matrix called the </a:t>
            </a:r>
            <a:r>
              <a:rPr lang="en-US" sz="1800" b="1" dirty="0" err="1">
                <a:latin typeface="Arial" pitchFamily="34" charset="0"/>
                <a:cs typeface="Arial" pitchFamily="34" charset="0"/>
              </a:rPr>
              <a:t>stroma</a:t>
            </a:r>
            <a:r>
              <a:rPr lang="en-US" sz="1800" dirty="0">
                <a:latin typeface="Arial" pitchFamily="34" charset="0"/>
                <a:cs typeface="Arial" pitchFamily="34" charset="0"/>
              </a:rPr>
              <a:t>. </a:t>
            </a:r>
          </a:p>
          <a:p>
            <a:endParaRPr lang="en-US" sz="1800" dirty="0">
              <a:latin typeface="Arial" pitchFamily="34" charset="0"/>
              <a:cs typeface="Arial" pitchFamily="34" charset="0"/>
            </a:endParaRPr>
          </a:p>
          <a:p>
            <a:r>
              <a:rPr lang="en-US" sz="1800" dirty="0">
                <a:latin typeface="Arial" pitchFamily="34" charset="0"/>
                <a:cs typeface="Arial" pitchFamily="34" charset="0"/>
              </a:rPr>
              <a:t>The </a:t>
            </a:r>
            <a:r>
              <a:rPr lang="en-US" sz="1800" dirty="0" err="1">
                <a:latin typeface="Arial" pitchFamily="34" charset="0"/>
                <a:cs typeface="Arial" pitchFamily="34" charset="0"/>
              </a:rPr>
              <a:t>stroma</a:t>
            </a:r>
            <a:r>
              <a:rPr lang="en-US" sz="1800" dirty="0">
                <a:latin typeface="Arial" pitchFamily="34" charset="0"/>
                <a:cs typeface="Arial" pitchFamily="34" charset="0"/>
              </a:rPr>
              <a:t> contains ribosomes, DNA, and is the location for biochemical synthesis. Membranous sacs called </a:t>
            </a:r>
            <a:r>
              <a:rPr lang="en-US" sz="1800" b="1" dirty="0">
                <a:latin typeface="Arial" pitchFamily="34" charset="0"/>
                <a:cs typeface="Arial" pitchFamily="34" charset="0"/>
              </a:rPr>
              <a:t>thylakoids</a:t>
            </a:r>
            <a:r>
              <a:rPr lang="en-US" sz="1800" dirty="0">
                <a:latin typeface="Arial" pitchFamily="34" charset="0"/>
                <a:cs typeface="Arial" pitchFamily="34" charset="0"/>
              </a:rPr>
              <a:t> are arranged in stacks called </a:t>
            </a:r>
            <a:r>
              <a:rPr lang="en-US" sz="1800" b="1" dirty="0">
                <a:latin typeface="Arial" pitchFamily="34" charset="0"/>
                <a:cs typeface="Arial" pitchFamily="34" charset="0"/>
              </a:rPr>
              <a:t>grana</a:t>
            </a:r>
            <a:r>
              <a:rPr lang="en-US" sz="1800" dirty="0">
                <a:latin typeface="Arial" pitchFamily="34" charset="0"/>
                <a:cs typeface="Arial" pitchFamily="34" charset="0"/>
              </a:rPr>
              <a:t>. </a:t>
            </a:r>
          </a:p>
          <a:p>
            <a:endParaRPr lang="en-US" sz="1800" dirty="0">
              <a:latin typeface="Arial" pitchFamily="34" charset="0"/>
              <a:cs typeface="Arial" pitchFamily="34" charset="0"/>
            </a:endParaRPr>
          </a:p>
          <a:p>
            <a:r>
              <a:rPr lang="en-US" sz="1800" dirty="0">
                <a:latin typeface="Arial" pitchFamily="34" charset="0"/>
                <a:cs typeface="Arial" pitchFamily="34" charset="0"/>
              </a:rPr>
              <a:t>The </a:t>
            </a:r>
            <a:r>
              <a:rPr lang="en-US" sz="1800" b="1" dirty="0">
                <a:latin typeface="Arial" pitchFamily="34" charset="0"/>
                <a:cs typeface="Arial" pitchFamily="34" charset="0"/>
              </a:rPr>
              <a:t>chlorophyll in the thylakoid membranes </a:t>
            </a:r>
            <a:r>
              <a:rPr lang="en-US" sz="1800" dirty="0">
                <a:latin typeface="Arial" pitchFamily="34" charset="0"/>
                <a:cs typeface="Arial" pitchFamily="34" charset="0"/>
              </a:rPr>
              <a:t>carries out photosynthesis. </a:t>
            </a:r>
          </a:p>
        </p:txBody>
      </p:sp>
    </p:spTree>
    <p:extLst>
      <p:ext uri="{BB962C8B-B14F-4D97-AF65-F5344CB8AC3E}">
        <p14:creationId xmlns:p14="http://schemas.microsoft.com/office/powerpoint/2010/main" val="1938634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4628</Words>
  <Application>Microsoft Office PowerPoint</Application>
  <PresentationFormat>On-screen Show (4:3)</PresentationFormat>
  <Paragraphs>361</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SATIT-EP</dc:creator>
  <cp:lastModifiedBy>ajcharataa@outlook.com</cp:lastModifiedBy>
  <cp:revision>47</cp:revision>
  <dcterms:created xsi:type="dcterms:W3CDTF">2017-08-23T02:41:04Z</dcterms:created>
  <dcterms:modified xsi:type="dcterms:W3CDTF">2023-03-30T13:37:12Z</dcterms:modified>
</cp:coreProperties>
</file>