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7" r:id="rId3"/>
    <p:sldId id="266" r:id="rId4"/>
    <p:sldId id="258" r:id="rId5"/>
    <p:sldId id="268" r:id="rId6"/>
    <p:sldId id="269" r:id="rId7"/>
    <p:sldId id="270" r:id="rId8"/>
    <p:sldId id="271" r:id="rId9"/>
    <p:sldId id="259" r:id="rId10"/>
    <p:sldId id="260" r:id="rId11"/>
    <p:sldId id="272" r:id="rId12"/>
    <p:sldId id="273" r:id="rId13"/>
    <p:sldId id="261" r:id="rId14"/>
    <p:sldId id="274" r:id="rId15"/>
    <p:sldId id="275" r:id="rId16"/>
    <p:sldId id="276" r:id="rId17"/>
    <p:sldId id="262" r:id="rId18"/>
    <p:sldId id="277" r:id="rId19"/>
    <p:sldId id="278" r:id="rId20"/>
    <p:sldId id="279" r:id="rId21"/>
    <p:sldId id="263" r:id="rId22"/>
    <p:sldId id="264" r:id="rId23"/>
    <p:sldId id="26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0" d="100"/>
          <a:sy n="60" d="100"/>
        </p:scale>
        <p:origin x="908"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839EE-A731-4B52-81C3-E8C59FA30A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E4A400-2C2E-4280-9523-8555692FEE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B30AC7-A486-40E6-B830-145151854CBF}"/>
              </a:ext>
            </a:extLst>
          </p:cNvPr>
          <p:cNvSpPr>
            <a:spLocks noGrp="1"/>
          </p:cNvSpPr>
          <p:nvPr>
            <p:ph type="dt" sz="half" idx="10"/>
          </p:nvPr>
        </p:nvSpPr>
        <p:spPr/>
        <p:txBody>
          <a:bodyPr/>
          <a:lstStyle/>
          <a:p>
            <a:fld id="{6C84D886-7352-4DEA-BD1D-6BC9B9842085}" type="datetimeFigureOut">
              <a:rPr lang="en-US" smtClean="0"/>
              <a:t>3/30/2023</a:t>
            </a:fld>
            <a:endParaRPr lang="en-US"/>
          </a:p>
        </p:txBody>
      </p:sp>
      <p:sp>
        <p:nvSpPr>
          <p:cNvPr id="5" name="Footer Placeholder 4">
            <a:extLst>
              <a:ext uri="{FF2B5EF4-FFF2-40B4-BE49-F238E27FC236}">
                <a16:creationId xmlns:a16="http://schemas.microsoft.com/office/drawing/2014/main" id="{6073D8B3-C97F-42FF-8281-74F2A59FC0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B57A28-E4E9-424E-A23D-A7F027EAE439}"/>
              </a:ext>
            </a:extLst>
          </p:cNvPr>
          <p:cNvSpPr>
            <a:spLocks noGrp="1"/>
          </p:cNvSpPr>
          <p:nvPr>
            <p:ph type="sldNum" sz="quarter" idx="12"/>
          </p:nvPr>
        </p:nvSpPr>
        <p:spPr/>
        <p:txBody>
          <a:bodyPr/>
          <a:lstStyle/>
          <a:p>
            <a:fld id="{00D290A0-9F6A-422E-B42B-75C97E296B8C}" type="slidenum">
              <a:rPr lang="en-US" smtClean="0"/>
              <a:t>‹#›</a:t>
            </a:fld>
            <a:endParaRPr lang="en-US"/>
          </a:p>
        </p:txBody>
      </p:sp>
    </p:spTree>
    <p:extLst>
      <p:ext uri="{BB962C8B-B14F-4D97-AF65-F5344CB8AC3E}">
        <p14:creationId xmlns:p14="http://schemas.microsoft.com/office/powerpoint/2010/main" val="4071384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BE5A6-3400-4BFB-B2E4-72341D215E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202565-1F78-457C-9F39-15807B033B0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751058-FD77-4FEF-855E-E227792002A7}"/>
              </a:ext>
            </a:extLst>
          </p:cNvPr>
          <p:cNvSpPr>
            <a:spLocks noGrp="1"/>
          </p:cNvSpPr>
          <p:nvPr>
            <p:ph type="dt" sz="half" idx="10"/>
          </p:nvPr>
        </p:nvSpPr>
        <p:spPr/>
        <p:txBody>
          <a:bodyPr/>
          <a:lstStyle/>
          <a:p>
            <a:fld id="{6C84D886-7352-4DEA-BD1D-6BC9B9842085}" type="datetimeFigureOut">
              <a:rPr lang="en-US" smtClean="0"/>
              <a:t>3/30/2023</a:t>
            </a:fld>
            <a:endParaRPr lang="en-US"/>
          </a:p>
        </p:txBody>
      </p:sp>
      <p:sp>
        <p:nvSpPr>
          <p:cNvPr id="5" name="Footer Placeholder 4">
            <a:extLst>
              <a:ext uri="{FF2B5EF4-FFF2-40B4-BE49-F238E27FC236}">
                <a16:creationId xmlns:a16="http://schemas.microsoft.com/office/drawing/2014/main" id="{C81B81E3-B02E-4519-9369-5A0AB81BB5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5CF21F-3233-46A3-B453-6038BFFB61E8}"/>
              </a:ext>
            </a:extLst>
          </p:cNvPr>
          <p:cNvSpPr>
            <a:spLocks noGrp="1"/>
          </p:cNvSpPr>
          <p:nvPr>
            <p:ph type="sldNum" sz="quarter" idx="12"/>
          </p:nvPr>
        </p:nvSpPr>
        <p:spPr/>
        <p:txBody>
          <a:bodyPr/>
          <a:lstStyle/>
          <a:p>
            <a:fld id="{00D290A0-9F6A-422E-B42B-75C97E296B8C}" type="slidenum">
              <a:rPr lang="en-US" smtClean="0"/>
              <a:t>‹#›</a:t>
            </a:fld>
            <a:endParaRPr lang="en-US"/>
          </a:p>
        </p:txBody>
      </p:sp>
    </p:spTree>
    <p:extLst>
      <p:ext uri="{BB962C8B-B14F-4D97-AF65-F5344CB8AC3E}">
        <p14:creationId xmlns:p14="http://schemas.microsoft.com/office/powerpoint/2010/main" val="2263138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F2774F-618C-45C5-B18B-79FEB26221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C5A100-CA85-4625-9F4F-F0D98075B01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3A0694-E8DD-4DBF-8AD7-1F2C23C61246}"/>
              </a:ext>
            </a:extLst>
          </p:cNvPr>
          <p:cNvSpPr>
            <a:spLocks noGrp="1"/>
          </p:cNvSpPr>
          <p:nvPr>
            <p:ph type="dt" sz="half" idx="10"/>
          </p:nvPr>
        </p:nvSpPr>
        <p:spPr/>
        <p:txBody>
          <a:bodyPr/>
          <a:lstStyle/>
          <a:p>
            <a:fld id="{6C84D886-7352-4DEA-BD1D-6BC9B9842085}" type="datetimeFigureOut">
              <a:rPr lang="en-US" smtClean="0"/>
              <a:t>3/30/2023</a:t>
            </a:fld>
            <a:endParaRPr lang="en-US"/>
          </a:p>
        </p:txBody>
      </p:sp>
      <p:sp>
        <p:nvSpPr>
          <p:cNvPr id="5" name="Footer Placeholder 4">
            <a:extLst>
              <a:ext uri="{FF2B5EF4-FFF2-40B4-BE49-F238E27FC236}">
                <a16:creationId xmlns:a16="http://schemas.microsoft.com/office/drawing/2014/main" id="{85471071-A4DF-4279-92C3-7C6E2A07E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0DAEDF-B5D4-4728-9447-40B02748E20D}"/>
              </a:ext>
            </a:extLst>
          </p:cNvPr>
          <p:cNvSpPr>
            <a:spLocks noGrp="1"/>
          </p:cNvSpPr>
          <p:nvPr>
            <p:ph type="sldNum" sz="quarter" idx="12"/>
          </p:nvPr>
        </p:nvSpPr>
        <p:spPr/>
        <p:txBody>
          <a:bodyPr/>
          <a:lstStyle/>
          <a:p>
            <a:fld id="{00D290A0-9F6A-422E-B42B-75C97E296B8C}" type="slidenum">
              <a:rPr lang="en-US" smtClean="0"/>
              <a:t>‹#›</a:t>
            </a:fld>
            <a:endParaRPr lang="en-US"/>
          </a:p>
        </p:txBody>
      </p:sp>
    </p:spTree>
    <p:extLst>
      <p:ext uri="{BB962C8B-B14F-4D97-AF65-F5344CB8AC3E}">
        <p14:creationId xmlns:p14="http://schemas.microsoft.com/office/powerpoint/2010/main" val="1484152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E7B13-4FAF-49A9-9CC7-CD45BE32E6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0BC368-BB8C-438E-B1FA-FEA8FEAC4F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C64727-1F19-4F8F-9D2F-7A1890B0C493}"/>
              </a:ext>
            </a:extLst>
          </p:cNvPr>
          <p:cNvSpPr>
            <a:spLocks noGrp="1"/>
          </p:cNvSpPr>
          <p:nvPr>
            <p:ph type="dt" sz="half" idx="10"/>
          </p:nvPr>
        </p:nvSpPr>
        <p:spPr/>
        <p:txBody>
          <a:bodyPr/>
          <a:lstStyle/>
          <a:p>
            <a:fld id="{6C84D886-7352-4DEA-BD1D-6BC9B9842085}" type="datetimeFigureOut">
              <a:rPr lang="en-US" smtClean="0"/>
              <a:t>3/30/2023</a:t>
            </a:fld>
            <a:endParaRPr lang="en-US"/>
          </a:p>
        </p:txBody>
      </p:sp>
      <p:sp>
        <p:nvSpPr>
          <p:cNvPr id="5" name="Footer Placeholder 4">
            <a:extLst>
              <a:ext uri="{FF2B5EF4-FFF2-40B4-BE49-F238E27FC236}">
                <a16:creationId xmlns:a16="http://schemas.microsoft.com/office/drawing/2014/main" id="{AE0A288C-7A84-42FA-B6DF-331A2F1A48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8B79CC-C5CB-4BAC-88B2-C843FF877087}"/>
              </a:ext>
            </a:extLst>
          </p:cNvPr>
          <p:cNvSpPr>
            <a:spLocks noGrp="1"/>
          </p:cNvSpPr>
          <p:nvPr>
            <p:ph type="sldNum" sz="quarter" idx="12"/>
          </p:nvPr>
        </p:nvSpPr>
        <p:spPr/>
        <p:txBody>
          <a:bodyPr/>
          <a:lstStyle/>
          <a:p>
            <a:fld id="{00D290A0-9F6A-422E-B42B-75C97E296B8C}" type="slidenum">
              <a:rPr lang="en-US" smtClean="0"/>
              <a:t>‹#›</a:t>
            </a:fld>
            <a:endParaRPr lang="en-US"/>
          </a:p>
        </p:txBody>
      </p:sp>
    </p:spTree>
    <p:extLst>
      <p:ext uri="{BB962C8B-B14F-4D97-AF65-F5344CB8AC3E}">
        <p14:creationId xmlns:p14="http://schemas.microsoft.com/office/powerpoint/2010/main" val="173483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351CC-E3CE-43B4-ABFE-BC54496337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53F49D-5B88-46C1-BED7-6674DB4E11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FA41EC4-4C6E-4E9E-BDFC-989AEF11A9C3}"/>
              </a:ext>
            </a:extLst>
          </p:cNvPr>
          <p:cNvSpPr>
            <a:spLocks noGrp="1"/>
          </p:cNvSpPr>
          <p:nvPr>
            <p:ph type="dt" sz="half" idx="10"/>
          </p:nvPr>
        </p:nvSpPr>
        <p:spPr/>
        <p:txBody>
          <a:bodyPr/>
          <a:lstStyle/>
          <a:p>
            <a:fld id="{6C84D886-7352-4DEA-BD1D-6BC9B9842085}" type="datetimeFigureOut">
              <a:rPr lang="en-US" smtClean="0"/>
              <a:t>3/30/2023</a:t>
            </a:fld>
            <a:endParaRPr lang="en-US"/>
          </a:p>
        </p:txBody>
      </p:sp>
      <p:sp>
        <p:nvSpPr>
          <p:cNvPr id="5" name="Footer Placeholder 4">
            <a:extLst>
              <a:ext uri="{FF2B5EF4-FFF2-40B4-BE49-F238E27FC236}">
                <a16:creationId xmlns:a16="http://schemas.microsoft.com/office/drawing/2014/main" id="{5D608701-4000-4B65-B4CE-3FD5D11FF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31A7E-C49A-47FA-A957-B1BF1FFB1D47}"/>
              </a:ext>
            </a:extLst>
          </p:cNvPr>
          <p:cNvSpPr>
            <a:spLocks noGrp="1"/>
          </p:cNvSpPr>
          <p:nvPr>
            <p:ph type="sldNum" sz="quarter" idx="12"/>
          </p:nvPr>
        </p:nvSpPr>
        <p:spPr/>
        <p:txBody>
          <a:bodyPr/>
          <a:lstStyle/>
          <a:p>
            <a:fld id="{00D290A0-9F6A-422E-B42B-75C97E296B8C}" type="slidenum">
              <a:rPr lang="en-US" smtClean="0"/>
              <a:t>‹#›</a:t>
            </a:fld>
            <a:endParaRPr lang="en-US"/>
          </a:p>
        </p:txBody>
      </p:sp>
    </p:spTree>
    <p:extLst>
      <p:ext uri="{BB962C8B-B14F-4D97-AF65-F5344CB8AC3E}">
        <p14:creationId xmlns:p14="http://schemas.microsoft.com/office/powerpoint/2010/main" val="2625021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BB33C-6A92-4606-AA4A-7BB907C5B6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80659B-DEA9-4934-8385-B8309A94487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F12AE8-FF4C-455D-BFF6-3B744E2440C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6A9462-4093-4468-AA95-1332DE186B9A}"/>
              </a:ext>
            </a:extLst>
          </p:cNvPr>
          <p:cNvSpPr>
            <a:spLocks noGrp="1"/>
          </p:cNvSpPr>
          <p:nvPr>
            <p:ph type="dt" sz="half" idx="10"/>
          </p:nvPr>
        </p:nvSpPr>
        <p:spPr/>
        <p:txBody>
          <a:bodyPr/>
          <a:lstStyle/>
          <a:p>
            <a:fld id="{6C84D886-7352-4DEA-BD1D-6BC9B9842085}" type="datetimeFigureOut">
              <a:rPr lang="en-US" smtClean="0"/>
              <a:t>3/30/2023</a:t>
            </a:fld>
            <a:endParaRPr lang="en-US"/>
          </a:p>
        </p:txBody>
      </p:sp>
      <p:sp>
        <p:nvSpPr>
          <p:cNvPr id="6" name="Footer Placeholder 5">
            <a:extLst>
              <a:ext uri="{FF2B5EF4-FFF2-40B4-BE49-F238E27FC236}">
                <a16:creationId xmlns:a16="http://schemas.microsoft.com/office/drawing/2014/main" id="{0231AB78-2122-45B4-B476-F6F675C256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21FD8-F79F-44D0-B23C-68EFD1D31F8A}"/>
              </a:ext>
            </a:extLst>
          </p:cNvPr>
          <p:cNvSpPr>
            <a:spLocks noGrp="1"/>
          </p:cNvSpPr>
          <p:nvPr>
            <p:ph type="sldNum" sz="quarter" idx="12"/>
          </p:nvPr>
        </p:nvSpPr>
        <p:spPr/>
        <p:txBody>
          <a:bodyPr/>
          <a:lstStyle/>
          <a:p>
            <a:fld id="{00D290A0-9F6A-422E-B42B-75C97E296B8C}" type="slidenum">
              <a:rPr lang="en-US" smtClean="0"/>
              <a:t>‹#›</a:t>
            </a:fld>
            <a:endParaRPr lang="en-US"/>
          </a:p>
        </p:txBody>
      </p:sp>
    </p:spTree>
    <p:extLst>
      <p:ext uri="{BB962C8B-B14F-4D97-AF65-F5344CB8AC3E}">
        <p14:creationId xmlns:p14="http://schemas.microsoft.com/office/powerpoint/2010/main" val="1597964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49C7B-C33A-400D-B3A7-43DF7AD044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4F7BE4-3384-4C7A-A314-69694429AE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20866FC-519B-405A-9FCC-71B6866D33F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B238CF-1114-45C8-BB83-7BCDB08360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21B1938-56A7-4ED7-935A-85FFD582D67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72D376-1353-4CB2-BDF1-C8A538832694}"/>
              </a:ext>
            </a:extLst>
          </p:cNvPr>
          <p:cNvSpPr>
            <a:spLocks noGrp="1"/>
          </p:cNvSpPr>
          <p:nvPr>
            <p:ph type="dt" sz="half" idx="10"/>
          </p:nvPr>
        </p:nvSpPr>
        <p:spPr/>
        <p:txBody>
          <a:bodyPr/>
          <a:lstStyle/>
          <a:p>
            <a:fld id="{6C84D886-7352-4DEA-BD1D-6BC9B9842085}" type="datetimeFigureOut">
              <a:rPr lang="en-US" smtClean="0"/>
              <a:t>3/30/2023</a:t>
            </a:fld>
            <a:endParaRPr lang="en-US"/>
          </a:p>
        </p:txBody>
      </p:sp>
      <p:sp>
        <p:nvSpPr>
          <p:cNvPr id="8" name="Footer Placeholder 7">
            <a:extLst>
              <a:ext uri="{FF2B5EF4-FFF2-40B4-BE49-F238E27FC236}">
                <a16:creationId xmlns:a16="http://schemas.microsoft.com/office/drawing/2014/main" id="{55BEF460-7849-4461-A2DF-8084E92D67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17D216-1843-46EE-A28C-E5EFC628A320}"/>
              </a:ext>
            </a:extLst>
          </p:cNvPr>
          <p:cNvSpPr>
            <a:spLocks noGrp="1"/>
          </p:cNvSpPr>
          <p:nvPr>
            <p:ph type="sldNum" sz="quarter" idx="12"/>
          </p:nvPr>
        </p:nvSpPr>
        <p:spPr/>
        <p:txBody>
          <a:bodyPr/>
          <a:lstStyle/>
          <a:p>
            <a:fld id="{00D290A0-9F6A-422E-B42B-75C97E296B8C}" type="slidenum">
              <a:rPr lang="en-US" smtClean="0"/>
              <a:t>‹#›</a:t>
            </a:fld>
            <a:endParaRPr lang="en-US"/>
          </a:p>
        </p:txBody>
      </p:sp>
    </p:spTree>
    <p:extLst>
      <p:ext uri="{BB962C8B-B14F-4D97-AF65-F5344CB8AC3E}">
        <p14:creationId xmlns:p14="http://schemas.microsoft.com/office/powerpoint/2010/main" val="89781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F6D30-3A8B-4B9E-9DA3-A43DD74649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58EC78-AFA3-4111-89E6-9E861893F47E}"/>
              </a:ext>
            </a:extLst>
          </p:cNvPr>
          <p:cNvSpPr>
            <a:spLocks noGrp="1"/>
          </p:cNvSpPr>
          <p:nvPr>
            <p:ph type="dt" sz="half" idx="10"/>
          </p:nvPr>
        </p:nvSpPr>
        <p:spPr/>
        <p:txBody>
          <a:bodyPr/>
          <a:lstStyle/>
          <a:p>
            <a:fld id="{6C84D886-7352-4DEA-BD1D-6BC9B9842085}" type="datetimeFigureOut">
              <a:rPr lang="en-US" smtClean="0"/>
              <a:t>3/30/2023</a:t>
            </a:fld>
            <a:endParaRPr lang="en-US"/>
          </a:p>
        </p:txBody>
      </p:sp>
      <p:sp>
        <p:nvSpPr>
          <p:cNvPr id="4" name="Footer Placeholder 3">
            <a:extLst>
              <a:ext uri="{FF2B5EF4-FFF2-40B4-BE49-F238E27FC236}">
                <a16:creationId xmlns:a16="http://schemas.microsoft.com/office/drawing/2014/main" id="{4582B80A-C70C-4340-A0D3-B927EAAE2A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AE9B84-48DE-456E-A274-0BE08D0C5545}"/>
              </a:ext>
            </a:extLst>
          </p:cNvPr>
          <p:cNvSpPr>
            <a:spLocks noGrp="1"/>
          </p:cNvSpPr>
          <p:nvPr>
            <p:ph type="sldNum" sz="quarter" idx="12"/>
          </p:nvPr>
        </p:nvSpPr>
        <p:spPr/>
        <p:txBody>
          <a:bodyPr/>
          <a:lstStyle/>
          <a:p>
            <a:fld id="{00D290A0-9F6A-422E-B42B-75C97E296B8C}" type="slidenum">
              <a:rPr lang="en-US" smtClean="0"/>
              <a:t>‹#›</a:t>
            </a:fld>
            <a:endParaRPr lang="en-US"/>
          </a:p>
        </p:txBody>
      </p:sp>
    </p:spTree>
    <p:extLst>
      <p:ext uri="{BB962C8B-B14F-4D97-AF65-F5344CB8AC3E}">
        <p14:creationId xmlns:p14="http://schemas.microsoft.com/office/powerpoint/2010/main" val="1474692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87D11F-2865-4C1D-ABAE-A810BF8C90B2}"/>
              </a:ext>
            </a:extLst>
          </p:cNvPr>
          <p:cNvSpPr>
            <a:spLocks noGrp="1"/>
          </p:cNvSpPr>
          <p:nvPr>
            <p:ph type="dt" sz="half" idx="10"/>
          </p:nvPr>
        </p:nvSpPr>
        <p:spPr/>
        <p:txBody>
          <a:bodyPr/>
          <a:lstStyle/>
          <a:p>
            <a:fld id="{6C84D886-7352-4DEA-BD1D-6BC9B9842085}" type="datetimeFigureOut">
              <a:rPr lang="en-US" smtClean="0"/>
              <a:t>3/30/2023</a:t>
            </a:fld>
            <a:endParaRPr lang="en-US"/>
          </a:p>
        </p:txBody>
      </p:sp>
      <p:sp>
        <p:nvSpPr>
          <p:cNvPr id="3" name="Footer Placeholder 2">
            <a:extLst>
              <a:ext uri="{FF2B5EF4-FFF2-40B4-BE49-F238E27FC236}">
                <a16:creationId xmlns:a16="http://schemas.microsoft.com/office/drawing/2014/main" id="{FDFF7F12-C640-4822-B172-E1466A95FA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087D33-25C9-4BEA-BEDA-4E6E10CA7BC4}"/>
              </a:ext>
            </a:extLst>
          </p:cNvPr>
          <p:cNvSpPr>
            <a:spLocks noGrp="1"/>
          </p:cNvSpPr>
          <p:nvPr>
            <p:ph type="sldNum" sz="quarter" idx="12"/>
          </p:nvPr>
        </p:nvSpPr>
        <p:spPr/>
        <p:txBody>
          <a:bodyPr/>
          <a:lstStyle/>
          <a:p>
            <a:fld id="{00D290A0-9F6A-422E-B42B-75C97E296B8C}" type="slidenum">
              <a:rPr lang="en-US" smtClean="0"/>
              <a:t>‹#›</a:t>
            </a:fld>
            <a:endParaRPr lang="en-US"/>
          </a:p>
        </p:txBody>
      </p:sp>
    </p:spTree>
    <p:extLst>
      <p:ext uri="{BB962C8B-B14F-4D97-AF65-F5344CB8AC3E}">
        <p14:creationId xmlns:p14="http://schemas.microsoft.com/office/powerpoint/2010/main" val="3665326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22ACF-1730-45CB-A18C-ADC9CBED43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1E06FE-7B81-4225-B9F7-0044D6B0AD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FC63BF-780C-4B0C-97A6-099EA71CDF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8480F4-6A89-40F3-BB28-427C0A4FDF96}"/>
              </a:ext>
            </a:extLst>
          </p:cNvPr>
          <p:cNvSpPr>
            <a:spLocks noGrp="1"/>
          </p:cNvSpPr>
          <p:nvPr>
            <p:ph type="dt" sz="half" idx="10"/>
          </p:nvPr>
        </p:nvSpPr>
        <p:spPr/>
        <p:txBody>
          <a:bodyPr/>
          <a:lstStyle/>
          <a:p>
            <a:fld id="{6C84D886-7352-4DEA-BD1D-6BC9B9842085}" type="datetimeFigureOut">
              <a:rPr lang="en-US" smtClean="0"/>
              <a:t>3/30/2023</a:t>
            </a:fld>
            <a:endParaRPr lang="en-US"/>
          </a:p>
        </p:txBody>
      </p:sp>
      <p:sp>
        <p:nvSpPr>
          <p:cNvPr id="6" name="Footer Placeholder 5">
            <a:extLst>
              <a:ext uri="{FF2B5EF4-FFF2-40B4-BE49-F238E27FC236}">
                <a16:creationId xmlns:a16="http://schemas.microsoft.com/office/drawing/2014/main" id="{82BA7E0C-14E8-4806-9CEB-1F1E923DA1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33E54-457D-43AC-8C97-F5DDC3501B11}"/>
              </a:ext>
            </a:extLst>
          </p:cNvPr>
          <p:cNvSpPr>
            <a:spLocks noGrp="1"/>
          </p:cNvSpPr>
          <p:nvPr>
            <p:ph type="sldNum" sz="quarter" idx="12"/>
          </p:nvPr>
        </p:nvSpPr>
        <p:spPr/>
        <p:txBody>
          <a:bodyPr/>
          <a:lstStyle/>
          <a:p>
            <a:fld id="{00D290A0-9F6A-422E-B42B-75C97E296B8C}" type="slidenum">
              <a:rPr lang="en-US" smtClean="0"/>
              <a:t>‹#›</a:t>
            </a:fld>
            <a:endParaRPr lang="en-US"/>
          </a:p>
        </p:txBody>
      </p:sp>
    </p:spTree>
    <p:extLst>
      <p:ext uri="{BB962C8B-B14F-4D97-AF65-F5344CB8AC3E}">
        <p14:creationId xmlns:p14="http://schemas.microsoft.com/office/powerpoint/2010/main" val="2107720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F280E-F053-465D-8346-F6261E6AD5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7D8201-4EE7-4BC7-A524-71199223EB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5C1980-0844-4B40-BBC9-D6B32631D7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BCB7A6-D9B9-43E2-BA6B-401E2214579E}"/>
              </a:ext>
            </a:extLst>
          </p:cNvPr>
          <p:cNvSpPr>
            <a:spLocks noGrp="1"/>
          </p:cNvSpPr>
          <p:nvPr>
            <p:ph type="dt" sz="half" idx="10"/>
          </p:nvPr>
        </p:nvSpPr>
        <p:spPr/>
        <p:txBody>
          <a:bodyPr/>
          <a:lstStyle/>
          <a:p>
            <a:fld id="{6C84D886-7352-4DEA-BD1D-6BC9B9842085}" type="datetimeFigureOut">
              <a:rPr lang="en-US" smtClean="0"/>
              <a:t>3/30/2023</a:t>
            </a:fld>
            <a:endParaRPr lang="en-US"/>
          </a:p>
        </p:txBody>
      </p:sp>
      <p:sp>
        <p:nvSpPr>
          <p:cNvPr id="6" name="Footer Placeholder 5">
            <a:extLst>
              <a:ext uri="{FF2B5EF4-FFF2-40B4-BE49-F238E27FC236}">
                <a16:creationId xmlns:a16="http://schemas.microsoft.com/office/drawing/2014/main" id="{8AFC14CF-BCFE-4EFE-94F2-E866ADB77D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180027-6346-4622-9C76-980E2571FD74}"/>
              </a:ext>
            </a:extLst>
          </p:cNvPr>
          <p:cNvSpPr>
            <a:spLocks noGrp="1"/>
          </p:cNvSpPr>
          <p:nvPr>
            <p:ph type="sldNum" sz="quarter" idx="12"/>
          </p:nvPr>
        </p:nvSpPr>
        <p:spPr/>
        <p:txBody>
          <a:bodyPr/>
          <a:lstStyle/>
          <a:p>
            <a:fld id="{00D290A0-9F6A-422E-B42B-75C97E296B8C}" type="slidenum">
              <a:rPr lang="en-US" smtClean="0"/>
              <a:t>‹#›</a:t>
            </a:fld>
            <a:endParaRPr lang="en-US"/>
          </a:p>
        </p:txBody>
      </p:sp>
    </p:spTree>
    <p:extLst>
      <p:ext uri="{BB962C8B-B14F-4D97-AF65-F5344CB8AC3E}">
        <p14:creationId xmlns:p14="http://schemas.microsoft.com/office/powerpoint/2010/main" val="927890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97C526-9542-4A26-9328-44A3052EBC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50D718-E3E3-4BAA-BB6A-3B0AA3157A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A17E63-4059-4BCF-8666-F8C258DB63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84D886-7352-4DEA-BD1D-6BC9B9842085}" type="datetimeFigureOut">
              <a:rPr lang="en-US" smtClean="0"/>
              <a:t>3/30/2023</a:t>
            </a:fld>
            <a:endParaRPr lang="en-US"/>
          </a:p>
        </p:txBody>
      </p:sp>
      <p:sp>
        <p:nvSpPr>
          <p:cNvPr id="5" name="Footer Placeholder 4">
            <a:extLst>
              <a:ext uri="{FF2B5EF4-FFF2-40B4-BE49-F238E27FC236}">
                <a16:creationId xmlns:a16="http://schemas.microsoft.com/office/drawing/2014/main" id="{35E255C7-AC9D-482F-AC06-8DAB6C174E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D07D51-8DB9-4682-8536-CBC95EB537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D290A0-9F6A-422E-B42B-75C97E296B8C}" type="slidenum">
              <a:rPr lang="en-US" smtClean="0"/>
              <a:t>‹#›</a:t>
            </a:fld>
            <a:endParaRPr lang="en-US"/>
          </a:p>
        </p:txBody>
      </p:sp>
    </p:spTree>
    <p:extLst>
      <p:ext uri="{BB962C8B-B14F-4D97-AF65-F5344CB8AC3E}">
        <p14:creationId xmlns:p14="http://schemas.microsoft.com/office/powerpoint/2010/main" val="2546897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B6B6EC-EB19-4080-ABB9-B227DA69E5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6141" y="0"/>
            <a:ext cx="3795859" cy="3795859"/>
          </a:xfrm>
          <a:prstGeom prst="rect">
            <a:avLst/>
          </a:prstGeom>
        </p:spPr>
      </p:pic>
      <p:pic>
        <p:nvPicPr>
          <p:cNvPr id="5" name="Picture 4">
            <a:extLst>
              <a:ext uri="{FF2B5EF4-FFF2-40B4-BE49-F238E27FC236}">
                <a16:creationId xmlns:a16="http://schemas.microsoft.com/office/drawing/2014/main" id="{087BC710-970D-4084-AC11-4B4836E92E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4224270" cy="2816180"/>
          </a:xfrm>
          <a:prstGeom prst="rect">
            <a:avLst/>
          </a:prstGeom>
        </p:spPr>
      </p:pic>
      <p:pic>
        <p:nvPicPr>
          <p:cNvPr id="7" name="Picture 6">
            <a:extLst>
              <a:ext uri="{FF2B5EF4-FFF2-40B4-BE49-F238E27FC236}">
                <a16:creationId xmlns:a16="http://schemas.microsoft.com/office/drawing/2014/main" id="{1A89DBAA-2158-481E-A381-ACE8B03446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3410" y="2816181"/>
            <a:ext cx="6062731" cy="4041820"/>
          </a:xfrm>
          <a:prstGeom prst="rect">
            <a:avLst/>
          </a:prstGeom>
        </p:spPr>
      </p:pic>
      <p:sp>
        <p:nvSpPr>
          <p:cNvPr id="2" name="Rectangle 1"/>
          <p:cNvSpPr/>
          <p:nvPr/>
        </p:nvSpPr>
        <p:spPr>
          <a:xfrm>
            <a:off x="4604921" y="1084925"/>
            <a:ext cx="3352071" cy="646331"/>
          </a:xfrm>
          <a:prstGeom prst="rect">
            <a:avLst/>
          </a:prstGeom>
          <a:noFill/>
        </p:spPr>
        <p:txBody>
          <a:bodyPr wrap="none">
            <a:spAutoFit/>
          </a:bodyPr>
          <a:lstStyle/>
          <a:p>
            <a:r>
              <a:rPr lang="en-US" sz="3600" b="1" i="1" dirty="0">
                <a:solidFill>
                  <a:schemeClr val="accent6">
                    <a:lumMod val="60000"/>
                    <a:lumOff val="40000"/>
                  </a:schemeClr>
                </a:solidFill>
              </a:rPr>
              <a:t>Animal Behavior</a:t>
            </a:r>
            <a:endParaRPr lang="th-TH" sz="3600" b="1" i="1" dirty="0">
              <a:solidFill>
                <a:schemeClr val="accent6">
                  <a:lumMod val="60000"/>
                  <a:lumOff val="40000"/>
                </a:schemeClr>
              </a:solidFill>
            </a:endParaRPr>
          </a:p>
        </p:txBody>
      </p:sp>
      <p:sp>
        <p:nvSpPr>
          <p:cNvPr id="4" name="Rectangle 3"/>
          <p:cNvSpPr/>
          <p:nvPr/>
        </p:nvSpPr>
        <p:spPr>
          <a:xfrm>
            <a:off x="1" y="3397371"/>
            <a:ext cx="2333410" cy="1938992"/>
          </a:xfrm>
          <a:prstGeom prst="rect">
            <a:avLst/>
          </a:prstGeom>
        </p:spPr>
        <p:txBody>
          <a:bodyPr wrap="square">
            <a:spAutoFit/>
          </a:bodyPr>
          <a:lstStyle/>
          <a:p>
            <a:r>
              <a:rPr lang="en-US" sz="2400" b="1" i="1" dirty="0"/>
              <a:t>Animal behavior </a:t>
            </a:r>
            <a:r>
              <a:rPr lang="en-US" sz="2400" dirty="0"/>
              <a:t>in response to stimuli in prompting survival instincts</a:t>
            </a:r>
          </a:p>
        </p:txBody>
      </p:sp>
      <p:sp>
        <p:nvSpPr>
          <p:cNvPr id="6" name="Rectangle 5"/>
          <p:cNvSpPr/>
          <p:nvPr/>
        </p:nvSpPr>
        <p:spPr>
          <a:xfrm>
            <a:off x="8396142" y="3821393"/>
            <a:ext cx="3795858" cy="1231106"/>
          </a:xfrm>
          <a:prstGeom prst="rect">
            <a:avLst/>
          </a:prstGeom>
        </p:spPr>
        <p:txBody>
          <a:bodyPr wrap="square">
            <a:spAutoFit/>
          </a:bodyPr>
          <a:lstStyle/>
          <a:p>
            <a:r>
              <a:rPr lang="en-US" sz="2600" b="1" i="1" dirty="0"/>
              <a:t>Types of animal behavior: </a:t>
            </a:r>
          </a:p>
          <a:p>
            <a:pPr marL="914400" lvl="1" indent="-457200">
              <a:buClr>
                <a:schemeClr val="accent6">
                  <a:lumMod val="60000"/>
                  <a:lumOff val="40000"/>
                </a:schemeClr>
              </a:buClr>
              <a:buFont typeface="Arial" pitchFamily="34" charset="0"/>
              <a:buChar char="•"/>
            </a:pPr>
            <a:r>
              <a:rPr lang="en-US" sz="2400" dirty="0">
                <a:cs typeface="Aparajita" pitchFamily="34" charset="0"/>
              </a:rPr>
              <a:t>Innate</a:t>
            </a:r>
          </a:p>
          <a:p>
            <a:pPr marL="914400" lvl="1" indent="-457200">
              <a:buClr>
                <a:schemeClr val="accent6">
                  <a:lumMod val="60000"/>
                  <a:lumOff val="40000"/>
                </a:schemeClr>
              </a:buClr>
              <a:buFont typeface="Arial" pitchFamily="34" charset="0"/>
              <a:buChar char="•"/>
            </a:pPr>
            <a:r>
              <a:rPr lang="en-US" sz="2400" dirty="0">
                <a:cs typeface="Aparajita" pitchFamily="34" charset="0"/>
              </a:rPr>
              <a:t>learned (adaptive)</a:t>
            </a:r>
          </a:p>
        </p:txBody>
      </p:sp>
      <p:pic>
        <p:nvPicPr>
          <p:cNvPr id="1026" name="Picture 2" descr="AndreKlopperShuttersto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8983" y="5304121"/>
            <a:ext cx="1371600" cy="13716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ndreKlopperShuttersto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8271" y="5304121"/>
            <a:ext cx="1371600" cy="13716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ndreKlopperShuttersto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0400" y="5304121"/>
            <a:ext cx="1371600" cy="13716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ndreKlopperShuttersto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362867"/>
            <a:ext cx="1371600" cy="13716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AndreKlopperShuttersto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811" y="5304120"/>
            <a:ext cx="1371600" cy="137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37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57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257800" y="105058"/>
            <a:ext cx="6934200" cy="369332"/>
          </a:xfrm>
          <a:prstGeom prst="rect">
            <a:avLst/>
          </a:prstGeom>
        </p:spPr>
        <p:txBody>
          <a:bodyPr wrap="square">
            <a:spAutoFit/>
          </a:bodyPr>
          <a:lstStyle/>
          <a:p>
            <a:r>
              <a:rPr lang="en-US" b="1" dirty="0"/>
              <a:t>Genetic and environmental components of behavior: a case study</a:t>
            </a:r>
            <a:endParaRPr lang="th-TH" b="1" dirty="0"/>
          </a:p>
        </p:txBody>
      </p:sp>
      <p:sp>
        <p:nvSpPr>
          <p:cNvPr id="3" name="Rectangle 2"/>
          <p:cNvSpPr/>
          <p:nvPr/>
        </p:nvSpPr>
        <p:spPr>
          <a:xfrm>
            <a:off x="5257800" y="479378"/>
            <a:ext cx="6934200" cy="2031325"/>
          </a:xfrm>
          <a:prstGeom prst="rect">
            <a:avLst/>
          </a:prstGeom>
        </p:spPr>
        <p:txBody>
          <a:bodyPr wrap="square">
            <a:spAutoFit/>
          </a:bodyPr>
          <a:lstStyle/>
          <a:p>
            <a:r>
              <a:rPr lang="en-US" dirty="0"/>
              <a:t>Lovebird study</a:t>
            </a:r>
          </a:p>
          <a:p>
            <a:r>
              <a:rPr lang="en-US" dirty="0"/>
              <a:t>• Genetic component - illustrated by</a:t>
            </a:r>
          </a:p>
          <a:p>
            <a:r>
              <a:rPr lang="en-US" dirty="0"/>
              <a:t>intermediate strips and tucking behavior in</a:t>
            </a:r>
          </a:p>
          <a:p>
            <a:r>
              <a:rPr lang="en-US" dirty="0"/>
              <a:t>hybrid</a:t>
            </a:r>
          </a:p>
          <a:p>
            <a:r>
              <a:rPr lang="en-US" dirty="0"/>
              <a:t>• Environmental component - illustrated by</a:t>
            </a:r>
          </a:p>
          <a:p>
            <a:r>
              <a:rPr lang="en-US" dirty="0"/>
              <a:t>loss of ineffective tucking behavior by</a:t>
            </a:r>
          </a:p>
          <a:p>
            <a:r>
              <a:rPr lang="en-US" dirty="0"/>
              <a:t>hybrids in later seasons.</a:t>
            </a:r>
            <a:endParaRPr lang="th-TH" dirty="0"/>
          </a:p>
        </p:txBody>
      </p:sp>
    </p:spTree>
    <p:extLst>
      <p:ext uri="{BB962C8B-B14F-4D97-AF65-F5344CB8AC3E}">
        <p14:creationId xmlns:p14="http://schemas.microsoft.com/office/powerpoint/2010/main" val="799592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148822" y="106252"/>
            <a:ext cx="11379200" cy="4581658"/>
          </a:xfrm>
        </p:spPr>
        <p:txBody>
          <a:bodyPr>
            <a:normAutofit lnSpcReduction="10000"/>
          </a:bodyPr>
          <a:lstStyle/>
          <a:p>
            <a:pPr marL="0" indent="0">
              <a:buNone/>
            </a:pPr>
            <a:r>
              <a:rPr lang="en-US" altLang="en-US" sz="2400" b="1" dirty="0"/>
              <a:t>Imprinting</a:t>
            </a:r>
          </a:p>
          <a:p>
            <a:r>
              <a:rPr lang="en-US" altLang="en-US" sz="2200" dirty="0"/>
              <a:t>Imprinting is a type of behavior</a:t>
            </a:r>
          </a:p>
          <a:p>
            <a:pPr lvl="1"/>
            <a:r>
              <a:rPr lang="en-US" altLang="en-US" sz="2200" dirty="0"/>
              <a:t>That includes both </a:t>
            </a:r>
            <a:r>
              <a:rPr lang="en-US" altLang="en-US" sz="2200" b="1" dirty="0"/>
              <a:t>learning</a:t>
            </a:r>
            <a:r>
              <a:rPr lang="en-US" altLang="en-US" sz="2200" dirty="0"/>
              <a:t> and </a:t>
            </a:r>
            <a:r>
              <a:rPr lang="en-US" altLang="en-US" sz="2200" b="1" dirty="0"/>
              <a:t>innate</a:t>
            </a:r>
            <a:r>
              <a:rPr lang="en-US" altLang="en-US" sz="2200" dirty="0"/>
              <a:t> components and is generally irreversible.</a:t>
            </a:r>
          </a:p>
          <a:p>
            <a:pPr eaLnBrk="1" hangingPunct="1"/>
            <a:r>
              <a:rPr lang="en-US" altLang="en-US" sz="2200" dirty="0"/>
              <a:t>Imprinting is distinguished from other types of learning by a </a:t>
            </a:r>
            <a:r>
              <a:rPr lang="en-US" altLang="en-US" sz="2200" b="1" dirty="0"/>
              <a:t>sensitive period.</a:t>
            </a:r>
          </a:p>
          <a:p>
            <a:pPr lvl="1" eaLnBrk="1" hangingPunct="1"/>
            <a:r>
              <a:rPr lang="en-US" altLang="en-US" sz="2200" dirty="0"/>
              <a:t>A limited phase in an animal’s development that is the only time when certain behaviors can be learned.</a:t>
            </a:r>
          </a:p>
          <a:p>
            <a:pPr marL="457200" lvl="1" indent="0" eaLnBrk="1" hangingPunct="1">
              <a:buNone/>
            </a:pPr>
            <a:endParaRPr lang="en-US" altLang="en-US" sz="2200" dirty="0"/>
          </a:p>
          <a:p>
            <a:pPr marL="0" indent="0">
              <a:buNone/>
            </a:pPr>
            <a:r>
              <a:rPr lang="en-US" altLang="en-US" sz="2200" dirty="0"/>
              <a:t>An example of imprinting is young geese</a:t>
            </a:r>
          </a:p>
          <a:p>
            <a:pPr lvl="1"/>
            <a:r>
              <a:rPr lang="en-US" altLang="en-US" sz="2200" dirty="0"/>
              <a:t>Following their mother</a:t>
            </a:r>
          </a:p>
          <a:p>
            <a:pPr marL="457200" lvl="1" indent="0">
              <a:buNone/>
            </a:pPr>
            <a:endParaRPr lang="en-US" altLang="en-US" sz="2200" dirty="0"/>
          </a:p>
          <a:p>
            <a:pPr marL="0" indent="0">
              <a:buNone/>
            </a:pPr>
            <a:r>
              <a:rPr lang="en-US" altLang="en-US" sz="2200" dirty="0"/>
              <a:t>Conrad Lorenz showed that</a:t>
            </a:r>
          </a:p>
          <a:p>
            <a:pPr lvl="1"/>
            <a:r>
              <a:rPr lang="en-US" altLang="en-US" sz="2200" dirty="0"/>
              <a:t>When baby geese spent the first few hours of their life with him, they imprinted on him as their parent</a:t>
            </a:r>
          </a:p>
          <a:p>
            <a:pPr lvl="1"/>
            <a:endParaRPr lang="en-US" altLang="en-US" sz="2200" dirty="0"/>
          </a:p>
          <a:p>
            <a:pPr lvl="1"/>
            <a:endParaRPr lang="en-US" altLang="en-US" sz="2200" dirty="0"/>
          </a:p>
          <a:p>
            <a:pPr lvl="1"/>
            <a:endParaRPr lang="en-US" altLang="en-US" sz="2200" dirty="0"/>
          </a:p>
          <a:p>
            <a:pPr marL="457200" lvl="1" indent="0" eaLnBrk="1" hangingPunct="1">
              <a:buNone/>
            </a:pPr>
            <a:endParaRPr lang="en-US" altLang="en-US" sz="2200" dirty="0"/>
          </a:p>
        </p:txBody>
      </p:sp>
    </p:spTree>
    <p:extLst>
      <p:ext uri="{BB962C8B-B14F-4D97-AF65-F5344CB8AC3E}">
        <p14:creationId xmlns:p14="http://schemas.microsoft.com/office/powerpoint/2010/main" val="1574209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406400" y="685800"/>
            <a:ext cx="11379200" cy="1098550"/>
          </a:xfrm>
        </p:spPr>
        <p:txBody>
          <a:bodyPr/>
          <a:lstStyle/>
          <a:p>
            <a:pPr marL="0" indent="0" eaLnBrk="1" hangingPunct="1">
              <a:buNone/>
            </a:pPr>
            <a:r>
              <a:rPr lang="en-US" altLang="en-US" dirty="0"/>
              <a:t>There are proximate and ultimate causes for this type of behavior</a:t>
            </a:r>
          </a:p>
        </p:txBody>
      </p:sp>
      <p:grpSp>
        <p:nvGrpSpPr>
          <p:cNvPr id="27651" name="Group 10"/>
          <p:cNvGrpSpPr>
            <a:grpSpLocks/>
          </p:cNvGrpSpPr>
          <p:nvPr/>
        </p:nvGrpSpPr>
        <p:grpSpPr bwMode="auto">
          <a:xfrm>
            <a:off x="1727200" y="1738313"/>
            <a:ext cx="8856133" cy="4727576"/>
            <a:chOff x="816" y="1055"/>
            <a:chExt cx="4184" cy="2978"/>
          </a:xfrm>
        </p:grpSpPr>
        <p:sp>
          <p:nvSpPr>
            <p:cNvPr id="27652" name="Text Box 4"/>
            <p:cNvSpPr txBox="1">
              <a:spLocks noChangeArrowheads="1"/>
            </p:cNvSpPr>
            <p:nvPr/>
          </p:nvSpPr>
          <p:spPr bwMode="auto">
            <a:xfrm>
              <a:off x="2845" y="3839"/>
              <a:ext cx="88" cy="19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500">
                  <a:solidFill>
                    <a:schemeClr val="tx1"/>
                  </a:solidFill>
                  <a:latin typeface="Arial" pitchFamily="34" charset="0"/>
                  <a:sym typeface="Symbol" pitchFamily="18" charset="2"/>
                </a:defRPr>
              </a:lvl1pPr>
              <a:lvl2pPr marL="742950" indent="-285750">
                <a:defRPr kumimoji="1" sz="2500">
                  <a:solidFill>
                    <a:schemeClr val="tx1"/>
                  </a:solidFill>
                  <a:latin typeface="Arial" pitchFamily="34" charset="0"/>
                  <a:sym typeface="Symbol" pitchFamily="18" charset="2"/>
                </a:defRPr>
              </a:lvl2pPr>
              <a:lvl3pPr marL="1143000" indent="-228600">
                <a:defRPr kumimoji="1" sz="2500">
                  <a:solidFill>
                    <a:schemeClr val="tx1"/>
                  </a:solidFill>
                  <a:latin typeface="Arial" pitchFamily="34" charset="0"/>
                  <a:sym typeface="Symbol" pitchFamily="18" charset="2"/>
                </a:defRPr>
              </a:lvl3pPr>
              <a:lvl4pPr marL="1600200" indent="-228600">
                <a:defRPr kumimoji="1" sz="2500">
                  <a:solidFill>
                    <a:schemeClr val="tx1"/>
                  </a:solidFill>
                  <a:latin typeface="Arial" pitchFamily="34" charset="0"/>
                  <a:sym typeface="Symbol" pitchFamily="18" charset="2"/>
                </a:defRPr>
              </a:lvl4pPr>
              <a:lvl5pPr marL="2057400" indent="-228600">
                <a:defRPr kumimoji="1" sz="2500">
                  <a:solidFill>
                    <a:schemeClr val="tx1"/>
                  </a:solidFill>
                  <a:latin typeface="Arial" pitchFamily="34" charset="0"/>
                  <a:sym typeface="Symbol" pitchFamily="18" charset="2"/>
                </a:defRPr>
              </a:lvl5pPr>
              <a:lvl6pPr marL="2514600" indent="-228600" eaLnBrk="0" fontAlgn="base" hangingPunct="0">
                <a:spcBef>
                  <a:spcPct val="0"/>
                </a:spcBef>
                <a:spcAft>
                  <a:spcPct val="0"/>
                </a:spcAft>
                <a:defRPr kumimoji="1" sz="2500">
                  <a:solidFill>
                    <a:schemeClr val="tx1"/>
                  </a:solidFill>
                  <a:latin typeface="Arial" pitchFamily="34" charset="0"/>
                  <a:sym typeface="Symbol" pitchFamily="18" charset="2"/>
                </a:defRPr>
              </a:lvl6pPr>
              <a:lvl7pPr marL="2971800" indent="-228600" eaLnBrk="0" fontAlgn="base" hangingPunct="0">
                <a:spcBef>
                  <a:spcPct val="0"/>
                </a:spcBef>
                <a:spcAft>
                  <a:spcPct val="0"/>
                </a:spcAft>
                <a:defRPr kumimoji="1" sz="2500">
                  <a:solidFill>
                    <a:schemeClr val="tx1"/>
                  </a:solidFill>
                  <a:latin typeface="Arial" pitchFamily="34" charset="0"/>
                  <a:sym typeface="Symbol" pitchFamily="18" charset="2"/>
                </a:defRPr>
              </a:lvl7pPr>
              <a:lvl8pPr marL="3429000" indent="-228600" eaLnBrk="0" fontAlgn="base" hangingPunct="0">
                <a:spcBef>
                  <a:spcPct val="0"/>
                </a:spcBef>
                <a:spcAft>
                  <a:spcPct val="0"/>
                </a:spcAft>
                <a:defRPr kumimoji="1" sz="2500">
                  <a:solidFill>
                    <a:schemeClr val="tx1"/>
                  </a:solidFill>
                  <a:latin typeface="Arial" pitchFamily="34" charset="0"/>
                  <a:sym typeface="Symbol" pitchFamily="18" charset="2"/>
                </a:defRPr>
              </a:lvl8pPr>
              <a:lvl9pPr marL="3886200" indent="-228600" eaLnBrk="0" fontAlgn="base" hangingPunct="0">
                <a:spcBef>
                  <a:spcPct val="0"/>
                </a:spcBef>
                <a:spcAft>
                  <a:spcPct val="0"/>
                </a:spcAft>
                <a:defRPr kumimoji="1" sz="2500">
                  <a:solidFill>
                    <a:schemeClr val="tx1"/>
                  </a:solidFill>
                  <a:latin typeface="Arial" pitchFamily="34" charset="0"/>
                  <a:sym typeface="Symbol" pitchFamily="18" charset="2"/>
                </a:defRPr>
              </a:lvl9pPr>
            </a:lstStyle>
            <a:p>
              <a:pPr algn="ctr"/>
              <a:endParaRPr lang="en-US" altLang="en-US" sz="1400" b="1" dirty="0"/>
            </a:p>
          </p:txBody>
        </p:sp>
        <p:grpSp>
          <p:nvGrpSpPr>
            <p:cNvPr id="27653" name="Group 5"/>
            <p:cNvGrpSpPr>
              <a:grpSpLocks/>
            </p:cNvGrpSpPr>
            <p:nvPr/>
          </p:nvGrpSpPr>
          <p:grpSpPr bwMode="auto">
            <a:xfrm>
              <a:off x="816" y="1055"/>
              <a:ext cx="4184" cy="2722"/>
              <a:chOff x="952" y="850"/>
              <a:chExt cx="4184" cy="2722"/>
            </a:xfrm>
          </p:grpSpPr>
          <p:sp>
            <p:nvSpPr>
              <p:cNvPr id="27654" name="Text Box 6"/>
              <p:cNvSpPr txBox="1">
                <a:spLocks noChangeArrowheads="1"/>
              </p:cNvSpPr>
              <p:nvPr/>
            </p:nvSpPr>
            <p:spPr bwMode="auto">
              <a:xfrm>
                <a:off x="952" y="850"/>
                <a:ext cx="3171" cy="19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defRPr kumimoji="1" sz="2500">
                    <a:solidFill>
                      <a:schemeClr val="tx1"/>
                    </a:solidFill>
                    <a:latin typeface="Arial" pitchFamily="34" charset="0"/>
                    <a:sym typeface="Symbol" pitchFamily="18" charset="2"/>
                  </a:defRPr>
                </a:lvl1pPr>
                <a:lvl2pPr marL="742950" indent="-285750">
                  <a:defRPr kumimoji="1" sz="2500">
                    <a:solidFill>
                      <a:schemeClr val="tx1"/>
                    </a:solidFill>
                    <a:latin typeface="Arial" pitchFamily="34" charset="0"/>
                    <a:sym typeface="Symbol" pitchFamily="18" charset="2"/>
                  </a:defRPr>
                </a:lvl2pPr>
                <a:lvl3pPr marL="1143000" indent="-228600">
                  <a:defRPr kumimoji="1" sz="2500">
                    <a:solidFill>
                      <a:schemeClr val="tx1"/>
                    </a:solidFill>
                    <a:latin typeface="Arial" pitchFamily="34" charset="0"/>
                    <a:sym typeface="Symbol" pitchFamily="18" charset="2"/>
                  </a:defRPr>
                </a:lvl3pPr>
                <a:lvl4pPr marL="1600200" indent="-228600">
                  <a:defRPr kumimoji="1" sz="2500">
                    <a:solidFill>
                      <a:schemeClr val="tx1"/>
                    </a:solidFill>
                    <a:latin typeface="Arial" pitchFamily="34" charset="0"/>
                    <a:sym typeface="Symbol" pitchFamily="18" charset="2"/>
                  </a:defRPr>
                </a:lvl4pPr>
                <a:lvl5pPr marL="2057400" indent="-228600">
                  <a:defRPr kumimoji="1" sz="2500">
                    <a:solidFill>
                      <a:schemeClr val="tx1"/>
                    </a:solidFill>
                    <a:latin typeface="Arial" pitchFamily="34" charset="0"/>
                    <a:sym typeface="Symbol" pitchFamily="18" charset="2"/>
                  </a:defRPr>
                </a:lvl5pPr>
                <a:lvl6pPr marL="2514600" indent="-228600" eaLnBrk="0" fontAlgn="base" hangingPunct="0">
                  <a:spcBef>
                    <a:spcPct val="0"/>
                  </a:spcBef>
                  <a:spcAft>
                    <a:spcPct val="0"/>
                  </a:spcAft>
                  <a:defRPr kumimoji="1" sz="2500">
                    <a:solidFill>
                      <a:schemeClr val="tx1"/>
                    </a:solidFill>
                    <a:latin typeface="Arial" pitchFamily="34" charset="0"/>
                    <a:sym typeface="Symbol" pitchFamily="18" charset="2"/>
                  </a:defRPr>
                </a:lvl6pPr>
                <a:lvl7pPr marL="2971800" indent="-228600" eaLnBrk="0" fontAlgn="base" hangingPunct="0">
                  <a:spcBef>
                    <a:spcPct val="0"/>
                  </a:spcBef>
                  <a:spcAft>
                    <a:spcPct val="0"/>
                  </a:spcAft>
                  <a:defRPr kumimoji="1" sz="2500">
                    <a:solidFill>
                      <a:schemeClr val="tx1"/>
                    </a:solidFill>
                    <a:latin typeface="Arial" pitchFamily="34" charset="0"/>
                    <a:sym typeface="Symbol" pitchFamily="18" charset="2"/>
                  </a:defRPr>
                </a:lvl7pPr>
                <a:lvl8pPr marL="3429000" indent="-228600" eaLnBrk="0" fontAlgn="base" hangingPunct="0">
                  <a:spcBef>
                    <a:spcPct val="0"/>
                  </a:spcBef>
                  <a:spcAft>
                    <a:spcPct val="0"/>
                  </a:spcAft>
                  <a:defRPr kumimoji="1" sz="2500">
                    <a:solidFill>
                      <a:schemeClr val="tx1"/>
                    </a:solidFill>
                    <a:latin typeface="Arial" pitchFamily="34" charset="0"/>
                    <a:sym typeface="Symbol" pitchFamily="18" charset="2"/>
                  </a:defRPr>
                </a:lvl8pPr>
                <a:lvl9pPr marL="3886200" indent="-228600" eaLnBrk="0" fontAlgn="base" hangingPunct="0">
                  <a:spcBef>
                    <a:spcPct val="0"/>
                  </a:spcBef>
                  <a:spcAft>
                    <a:spcPct val="0"/>
                  </a:spcAft>
                  <a:defRPr kumimoji="1" sz="2500">
                    <a:solidFill>
                      <a:schemeClr val="tx1"/>
                    </a:solidFill>
                    <a:latin typeface="Arial" pitchFamily="34" charset="0"/>
                    <a:sym typeface="Symbol" pitchFamily="18" charset="2"/>
                  </a:defRPr>
                </a:lvl9pPr>
              </a:lstStyle>
              <a:p>
                <a:r>
                  <a:rPr lang="en-US" altLang="en-US" sz="1400" b="1"/>
                  <a:t>BEHAVIOR:</a:t>
                </a:r>
                <a:r>
                  <a:rPr lang="en-US" altLang="en-US" sz="1400"/>
                  <a:t> Young geese follow and imprint on their mother.</a:t>
                </a:r>
              </a:p>
            </p:txBody>
          </p:sp>
          <p:sp>
            <p:nvSpPr>
              <p:cNvPr id="27655" name="Text Box 7"/>
              <p:cNvSpPr txBox="1">
                <a:spLocks noChangeArrowheads="1"/>
              </p:cNvSpPr>
              <p:nvPr/>
            </p:nvSpPr>
            <p:spPr bwMode="auto">
              <a:xfrm>
                <a:off x="960" y="2862"/>
                <a:ext cx="4176" cy="33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defRPr kumimoji="1" sz="2500">
                    <a:solidFill>
                      <a:schemeClr val="tx1"/>
                    </a:solidFill>
                    <a:latin typeface="Arial" pitchFamily="34" charset="0"/>
                    <a:sym typeface="Symbol" pitchFamily="18" charset="2"/>
                  </a:defRPr>
                </a:lvl1pPr>
                <a:lvl2pPr marL="742950" indent="-285750">
                  <a:defRPr kumimoji="1" sz="2500">
                    <a:solidFill>
                      <a:schemeClr val="tx1"/>
                    </a:solidFill>
                    <a:latin typeface="Arial" pitchFamily="34" charset="0"/>
                    <a:sym typeface="Symbol" pitchFamily="18" charset="2"/>
                  </a:defRPr>
                </a:lvl2pPr>
                <a:lvl3pPr marL="1143000" indent="-228600">
                  <a:defRPr kumimoji="1" sz="2500">
                    <a:solidFill>
                      <a:schemeClr val="tx1"/>
                    </a:solidFill>
                    <a:latin typeface="Arial" pitchFamily="34" charset="0"/>
                    <a:sym typeface="Symbol" pitchFamily="18" charset="2"/>
                  </a:defRPr>
                </a:lvl3pPr>
                <a:lvl4pPr marL="1600200" indent="-228600">
                  <a:defRPr kumimoji="1" sz="2500">
                    <a:solidFill>
                      <a:schemeClr val="tx1"/>
                    </a:solidFill>
                    <a:latin typeface="Arial" pitchFamily="34" charset="0"/>
                    <a:sym typeface="Symbol" pitchFamily="18" charset="2"/>
                  </a:defRPr>
                </a:lvl4pPr>
                <a:lvl5pPr marL="2057400" indent="-228600">
                  <a:defRPr kumimoji="1" sz="2500">
                    <a:solidFill>
                      <a:schemeClr val="tx1"/>
                    </a:solidFill>
                    <a:latin typeface="Arial" pitchFamily="34" charset="0"/>
                    <a:sym typeface="Symbol" pitchFamily="18" charset="2"/>
                  </a:defRPr>
                </a:lvl5pPr>
                <a:lvl6pPr marL="2514600" indent="-228600" eaLnBrk="0" fontAlgn="base" hangingPunct="0">
                  <a:spcBef>
                    <a:spcPct val="0"/>
                  </a:spcBef>
                  <a:spcAft>
                    <a:spcPct val="0"/>
                  </a:spcAft>
                  <a:defRPr kumimoji="1" sz="2500">
                    <a:solidFill>
                      <a:schemeClr val="tx1"/>
                    </a:solidFill>
                    <a:latin typeface="Arial" pitchFamily="34" charset="0"/>
                    <a:sym typeface="Symbol" pitchFamily="18" charset="2"/>
                  </a:defRPr>
                </a:lvl6pPr>
                <a:lvl7pPr marL="2971800" indent="-228600" eaLnBrk="0" fontAlgn="base" hangingPunct="0">
                  <a:spcBef>
                    <a:spcPct val="0"/>
                  </a:spcBef>
                  <a:spcAft>
                    <a:spcPct val="0"/>
                  </a:spcAft>
                  <a:defRPr kumimoji="1" sz="2500">
                    <a:solidFill>
                      <a:schemeClr val="tx1"/>
                    </a:solidFill>
                    <a:latin typeface="Arial" pitchFamily="34" charset="0"/>
                    <a:sym typeface="Symbol" pitchFamily="18" charset="2"/>
                  </a:defRPr>
                </a:lvl7pPr>
                <a:lvl8pPr marL="3429000" indent="-228600" eaLnBrk="0" fontAlgn="base" hangingPunct="0">
                  <a:spcBef>
                    <a:spcPct val="0"/>
                  </a:spcBef>
                  <a:spcAft>
                    <a:spcPct val="0"/>
                  </a:spcAft>
                  <a:defRPr kumimoji="1" sz="2500">
                    <a:solidFill>
                      <a:schemeClr val="tx1"/>
                    </a:solidFill>
                    <a:latin typeface="Arial" pitchFamily="34" charset="0"/>
                    <a:sym typeface="Symbol" pitchFamily="18" charset="2"/>
                  </a:defRPr>
                </a:lvl8pPr>
                <a:lvl9pPr marL="3886200" indent="-228600" eaLnBrk="0" fontAlgn="base" hangingPunct="0">
                  <a:spcBef>
                    <a:spcPct val="0"/>
                  </a:spcBef>
                  <a:spcAft>
                    <a:spcPct val="0"/>
                  </a:spcAft>
                  <a:defRPr kumimoji="1" sz="2500">
                    <a:solidFill>
                      <a:schemeClr val="tx1"/>
                    </a:solidFill>
                    <a:latin typeface="Arial" pitchFamily="34" charset="0"/>
                    <a:sym typeface="Symbol" pitchFamily="18" charset="2"/>
                  </a:defRPr>
                </a:lvl9pPr>
              </a:lstStyle>
              <a:p>
                <a:r>
                  <a:rPr lang="en-US" altLang="en-US" sz="1400" b="1"/>
                  <a:t>PROXIMATE CAUSE:</a:t>
                </a:r>
                <a:r>
                  <a:rPr lang="en-US" altLang="en-US" sz="1400"/>
                  <a:t> During an early, critical developmental stage, the young geese observe their mother moving away from them and calling.</a:t>
                </a:r>
              </a:p>
            </p:txBody>
          </p:sp>
          <p:sp>
            <p:nvSpPr>
              <p:cNvPr id="27656" name="Text Box 8"/>
              <p:cNvSpPr txBox="1">
                <a:spLocks noChangeArrowheads="1"/>
              </p:cNvSpPr>
              <p:nvPr/>
            </p:nvSpPr>
            <p:spPr bwMode="auto">
              <a:xfrm>
                <a:off x="960" y="3242"/>
                <a:ext cx="4168" cy="33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defRPr kumimoji="1" sz="2500">
                    <a:solidFill>
                      <a:schemeClr val="tx1"/>
                    </a:solidFill>
                    <a:latin typeface="Arial" pitchFamily="34" charset="0"/>
                    <a:sym typeface="Symbol" pitchFamily="18" charset="2"/>
                  </a:defRPr>
                </a:lvl1pPr>
                <a:lvl2pPr marL="742950" indent="-285750">
                  <a:defRPr kumimoji="1" sz="2500">
                    <a:solidFill>
                      <a:schemeClr val="tx1"/>
                    </a:solidFill>
                    <a:latin typeface="Arial" pitchFamily="34" charset="0"/>
                    <a:sym typeface="Symbol" pitchFamily="18" charset="2"/>
                  </a:defRPr>
                </a:lvl2pPr>
                <a:lvl3pPr marL="1143000" indent="-228600">
                  <a:defRPr kumimoji="1" sz="2500">
                    <a:solidFill>
                      <a:schemeClr val="tx1"/>
                    </a:solidFill>
                    <a:latin typeface="Arial" pitchFamily="34" charset="0"/>
                    <a:sym typeface="Symbol" pitchFamily="18" charset="2"/>
                  </a:defRPr>
                </a:lvl3pPr>
                <a:lvl4pPr marL="1600200" indent="-228600">
                  <a:defRPr kumimoji="1" sz="2500">
                    <a:solidFill>
                      <a:schemeClr val="tx1"/>
                    </a:solidFill>
                    <a:latin typeface="Arial" pitchFamily="34" charset="0"/>
                    <a:sym typeface="Symbol" pitchFamily="18" charset="2"/>
                  </a:defRPr>
                </a:lvl4pPr>
                <a:lvl5pPr marL="2057400" indent="-228600">
                  <a:defRPr kumimoji="1" sz="2500">
                    <a:solidFill>
                      <a:schemeClr val="tx1"/>
                    </a:solidFill>
                    <a:latin typeface="Arial" pitchFamily="34" charset="0"/>
                    <a:sym typeface="Symbol" pitchFamily="18" charset="2"/>
                  </a:defRPr>
                </a:lvl5pPr>
                <a:lvl6pPr marL="2514600" indent="-228600" eaLnBrk="0" fontAlgn="base" hangingPunct="0">
                  <a:spcBef>
                    <a:spcPct val="0"/>
                  </a:spcBef>
                  <a:spcAft>
                    <a:spcPct val="0"/>
                  </a:spcAft>
                  <a:defRPr kumimoji="1" sz="2500">
                    <a:solidFill>
                      <a:schemeClr val="tx1"/>
                    </a:solidFill>
                    <a:latin typeface="Arial" pitchFamily="34" charset="0"/>
                    <a:sym typeface="Symbol" pitchFamily="18" charset="2"/>
                  </a:defRPr>
                </a:lvl6pPr>
                <a:lvl7pPr marL="2971800" indent="-228600" eaLnBrk="0" fontAlgn="base" hangingPunct="0">
                  <a:spcBef>
                    <a:spcPct val="0"/>
                  </a:spcBef>
                  <a:spcAft>
                    <a:spcPct val="0"/>
                  </a:spcAft>
                  <a:defRPr kumimoji="1" sz="2500">
                    <a:solidFill>
                      <a:schemeClr val="tx1"/>
                    </a:solidFill>
                    <a:latin typeface="Arial" pitchFamily="34" charset="0"/>
                    <a:sym typeface="Symbol" pitchFamily="18" charset="2"/>
                  </a:defRPr>
                </a:lvl7pPr>
                <a:lvl8pPr marL="3429000" indent="-228600" eaLnBrk="0" fontAlgn="base" hangingPunct="0">
                  <a:spcBef>
                    <a:spcPct val="0"/>
                  </a:spcBef>
                  <a:spcAft>
                    <a:spcPct val="0"/>
                  </a:spcAft>
                  <a:defRPr kumimoji="1" sz="2500">
                    <a:solidFill>
                      <a:schemeClr val="tx1"/>
                    </a:solidFill>
                    <a:latin typeface="Arial" pitchFamily="34" charset="0"/>
                    <a:sym typeface="Symbol" pitchFamily="18" charset="2"/>
                  </a:defRPr>
                </a:lvl8pPr>
                <a:lvl9pPr marL="3886200" indent="-228600" eaLnBrk="0" fontAlgn="base" hangingPunct="0">
                  <a:spcBef>
                    <a:spcPct val="0"/>
                  </a:spcBef>
                  <a:spcAft>
                    <a:spcPct val="0"/>
                  </a:spcAft>
                  <a:defRPr kumimoji="1" sz="2500">
                    <a:solidFill>
                      <a:schemeClr val="tx1"/>
                    </a:solidFill>
                    <a:latin typeface="Arial" pitchFamily="34" charset="0"/>
                    <a:sym typeface="Symbol" pitchFamily="18" charset="2"/>
                  </a:defRPr>
                </a:lvl9pPr>
              </a:lstStyle>
              <a:p>
                <a:r>
                  <a:rPr lang="en-US" altLang="en-US" sz="1400" b="1"/>
                  <a:t>ULTIMATE CAUSE:</a:t>
                </a:r>
                <a:r>
                  <a:rPr lang="en-US" altLang="en-US" sz="1400"/>
                  <a:t> On average, geese that follow and imprint on their mother receive more care and learn necessary skills, and thus have a greater chance of surviving than those that do not follow their mother.</a:t>
                </a:r>
              </a:p>
            </p:txBody>
          </p:sp>
          <p:pic>
            <p:nvPicPr>
              <p:cNvPr id="2765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 y="1136"/>
                <a:ext cx="4114" cy="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952295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58361"/>
            <a:ext cx="4855335" cy="1692771"/>
          </a:xfrm>
          <a:prstGeom prst="rect">
            <a:avLst/>
          </a:prstGeom>
        </p:spPr>
        <p:txBody>
          <a:bodyPr wrap="square">
            <a:spAutoFit/>
          </a:bodyPr>
          <a:lstStyle/>
          <a:p>
            <a:r>
              <a:rPr lang="en-US" sz="2400" b="1" dirty="0"/>
              <a:t>Imprinting</a:t>
            </a:r>
          </a:p>
          <a:p>
            <a:r>
              <a:rPr lang="en-US" sz="2000" dirty="0"/>
              <a:t>• A type of learning that is limited to a</a:t>
            </a:r>
          </a:p>
          <a:p>
            <a:r>
              <a:rPr lang="en-US" sz="2000" dirty="0"/>
              <a:t>sensitive period of an animals life and is</a:t>
            </a:r>
          </a:p>
          <a:p>
            <a:r>
              <a:rPr lang="en-US" sz="2000" dirty="0"/>
              <a:t>generally irreversible</a:t>
            </a:r>
          </a:p>
          <a:p>
            <a:r>
              <a:rPr lang="en-US" sz="2000" dirty="0"/>
              <a:t>• </a:t>
            </a:r>
            <a:r>
              <a:rPr lang="en-US" sz="2000" dirty="0">
                <a:solidFill>
                  <a:srgbClr val="0070C0"/>
                </a:solidFill>
              </a:rPr>
              <a:t>Work of </a:t>
            </a:r>
            <a:r>
              <a:rPr lang="en-US" sz="2000" dirty="0" err="1">
                <a:solidFill>
                  <a:srgbClr val="0070C0"/>
                </a:solidFill>
              </a:rPr>
              <a:t>Konrad</a:t>
            </a:r>
            <a:r>
              <a:rPr lang="en-US" sz="2000" dirty="0">
                <a:solidFill>
                  <a:srgbClr val="0070C0"/>
                </a:solidFill>
              </a:rPr>
              <a:t> Lorenz (</a:t>
            </a:r>
            <a:r>
              <a:rPr lang="en-US" sz="2000" dirty="0" err="1">
                <a:solidFill>
                  <a:srgbClr val="0070C0"/>
                </a:solidFill>
              </a:rPr>
              <a:t>nobel</a:t>
            </a:r>
            <a:r>
              <a:rPr lang="en-US" sz="2000" dirty="0">
                <a:solidFill>
                  <a:srgbClr val="0070C0"/>
                </a:solidFill>
              </a:rPr>
              <a:t> prize 1973)</a:t>
            </a:r>
            <a:endParaRPr lang="th-TH" sz="2000" dirty="0">
              <a:solidFill>
                <a:srgbClr val="0070C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5341" y="2866758"/>
            <a:ext cx="5344732" cy="3369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606603" y="103815"/>
            <a:ext cx="6585397" cy="2616101"/>
          </a:xfrm>
          <a:prstGeom prst="rect">
            <a:avLst/>
          </a:prstGeom>
        </p:spPr>
        <p:txBody>
          <a:bodyPr wrap="square">
            <a:spAutoFit/>
          </a:bodyPr>
          <a:lstStyle/>
          <a:p>
            <a:r>
              <a:rPr lang="en-US" sz="2400" b="1" dirty="0"/>
              <a:t>Imprinting in goose hatchlings</a:t>
            </a:r>
          </a:p>
          <a:p>
            <a:r>
              <a:rPr lang="en-US" sz="2000" dirty="0"/>
              <a:t>• Bonding occurs after hatching</a:t>
            </a:r>
          </a:p>
          <a:p>
            <a:r>
              <a:rPr lang="en-US" sz="2000" dirty="0"/>
              <a:t>• imprint of “mother”</a:t>
            </a:r>
          </a:p>
          <a:p>
            <a:r>
              <a:rPr lang="en-US" sz="2000" dirty="0"/>
              <a:t>– important for eliciting care, developing species</a:t>
            </a:r>
          </a:p>
          <a:p>
            <a:r>
              <a:rPr lang="en-US" sz="2000" dirty="0"/>
              <a:t>identity</a:t>
            </a:r>
          </a:p>
          <a:p>
            <a:r>
              <a:rPr lang="en-US" sz="2000" dirty="0"/>
              <a:t>• during sensitive period can be</a:t>
            </a:r>
          </a:p>
          <a:p>
            <a:r>
              <a:rPr lang="en-US" sz="2000" dirty="0"/>
              <a:t>experimentally imprinted on the wrong</a:t>
            </a:r>
          </a:p>
          <a:p>
            <a:r>
              <a:rPr lang="en-US" sz="2000" dirty="0"/>
              <a:t>mother.</a:t>
            </a:r>
            <a:endParaRPr lang="th-TH" sz="20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456" y="2268370"/>
            <a:ext cx="3517714" cy="3968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788169" y="4103717"/>
            <a:ext cx="1917171" cy="584775"/>
          </a:xfrm>
          <a:prstGeom prst="rect">
            <a:avLst/>
          </a:prstGeom>
        </p:spPr>
        <p:txBody>
          <a:bodyPr wrap="square">
            <a:spAutoFit/>
          </a:bodyPr>
          <a:lstStyle/>
          <a:p>
            <a:r>
              <a:rPr lang="en-US" sz="1600" dirty="0" err="1"/>
              <a:t>Konrad</a:t>
            </a:r>
            <a:r>
              <a:rPr lang="en-US" sz="1600" dirty="0"/>
              <a:t> Lorenz with imprinted geese</a:t>
            </a:r>
            <a:endParaRPr lang="th-TH" sz="1600" dirty="0"/>
          </a:p>
        </p:txBody>
      </p:sp>
    </p:spTree>
    <p:extLst>
      <p:ext uri="{BB962C8B-B14F-4D97-AF65-F5344CB8AC3E}">
        <p14:creationId xmlns:p14="http://schemas.microsoft.com/office/powerpoint/2010/main" val="391315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a:extLst>
              <a:ext uri="{FF2B5EF4-FFF2-40B4-BE49-F238E27FC236}">
                <a16:creationId xmlns:a16="http://schemas.microsoft.com/office/drawing/2014/main" id="{0D7F2D6A-FCA3-47E4-BFDA-A14E081E47F5}"/>
              </a:ext>
            </a:extLst>
          </p:cNvPr>
          <p:cNvSpPr>
            <a:spLocks noGrp="1" noChangeArrowheads="1"/>
          </p:cNvSpPr>
          <p:nvPr>
            <p:ph type="body" idx="1"/>
          </p:nvPr>
        </p:nvSpPr>
        <p:spPr>
          <a:xfrm>
            <a:off x="406400" y="685801"/>
            <a:ext cx="11379200" cy="5330825"/>
          </a:xfrm>
        </p:spPr>
        <p:txBody>
          <a:bodyPr/>
          <a:lstStyle/>
          <a:p>
            <a:pPr marL="0" indent="0" eaLnBrk="1" hangingPunct="1">
              <a:buFontTx/>
              <a:buNone/>
              <a:defRPr/>
            </a:pPr>
            <a:r>
              <a:rPr lang="en-US" altLang="en-US" dirty="0"/>
              <a:t>Many behaviors have a strong genetic component</a:t>
            </a:r>
          </a:p>
          <a:p>
            <a:pPr eaLnBrk="1" hangingPunct="1">
              <a:defRPr/>
            </a:pPr>
            <a:r>
              <a:rPr lang="en-US" altLang="en-US" dirty="0"/>
              <a:t>Biologists study the ways both genes and the environment</a:t>
            </a:r>
          </a:p>
          <a:p>
            <a:pPr lvl="1" eaLnBrk="1" hangingPunct="1">
              <a:defRPr/>
            </a:pPr>
            <a:r>
              <a:rPr lang="en-US" altLang="en-US" dirty="0"/>
              <a:t>Influence the development of behavioral phenotypes</a:t>
            </a:r>
          </a:p>
          <a:p>
            <a:pPr eaLnBrk="1" hangingPunct="1">
              <a:defRPr/>
            </a:pPr>
            <a:r>
              <a:rPr lang="en-US" altLang="en-US" dirty="0"/>
              <a:t>Behavior that is developmentally fixed</a:t>
            </a:r>
          </a:p>
          <a:p>
            <a:pPr lvl="1" eaLnBrk="1" hangingPunct="1">
              <a:defRPr/>
            </a:pPr>
            <a:r>
              <a:rPr lang="en-US" altLang="en-US" dirty="0"/>
              <a:t>Is called innate behavior and is under strong genetic influence</a:t>
            </a:r>
          </a:p>
        </p:txBody>
      </p:sp>
    </p:spTree>
    <p:extLst>
      <p:ext uri="{BB962C8B-B14F-4D97-AF65-F5344CB8AC3E}">
        <p14:creationId xmlns:p14="http://schemas.microsoft.com/office/powerpoint/2010/main" val="1269310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3311300" y="1949837"/>
            <a:ext cx="5240271" cy="2083158"/>
          </a:xfrm>
        </p:spPr>
        <p:txBody>
          <a:bodyPr>
            <a:normAutofit/>
          </a:bodyPr>
          <a:lstStyle/>
          <a:p>
            <a:pPr marL="0" indent="0">
              <a:buNone/>
            </a:pPr>
            <a:r>
              <a:rPr lang="en-US" altLang="en-US" sz="2400" b="1" dirty="0"/>
              <a:t>Directed Movements</a:t>
            </a:r>
            <a:endParaRPr lang="en-US" altLang="en-US" sz="2400" dirty="0"/>
          </a:p>
          <a:p>
            <a:pPr eaLnBrk="1" hangingPunct="1"/>
            <a:r>
              <a:rPr lang="en-US" altLang="en-US" sz="2000" dirty="0"/>
              <a:t>Many animal movements</a:t>
            </a:r>
          </a:p>
          <a:p>
            <a:pPr lvl="1" eaLnBrk="1" hangingPunct="1"/>
            <a:r>
              <a:rPr lang="en-US" altLang="en-US" sz="2000" dirty="0"/>
              <a:t>Are under substantial genetic influence</a:t>
            </a:r>
          </a:p>
          <a:p>
            <a:pPr eaLnBrk="1" hangingPunct="1"/>
            <a:r>
              <a:rPr lang="en-US" altLang="en-US" sz="2000" dirty="0"/>
              <a:t>These types of movements</a:t>
            </a:r>
          </a:p>
          <a:p>
            <a:pPr lvl="1" eaLnBrk="1" hangingPunct="1"/>
            <a:r>
              <a:rPr lang="en-US" altLang="en-US" sz="2000" dirty="0"/>
              <a:t>Are called directed movements</a:t>
            </a:r>
          </a:p>
        </p:txBody>
      </p:sp>
    </p:spTree>
    <p:extLst>
      <p:ext uri="{BB962C8B-B14F-4D97-AF65-F5344CB8AC3E}">
        <p14:creationId xmlns:p14="http://schemas.microsoft.com/office/powerpoint/2010/main" val="289568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789211" y="2773004"/>
            <a:ext cx="9718613" cy="987627"/>
          </a:xfrm>
        </p:spPr>
        <p:txBody>
          <a:bodyPr>
            <a:normAutofit/>
          </a:bodyPr>
          <a:lstStyle/>
          <a:p>
            <a:pPr marL="0" indent="0" eaLnBrk="1" hangingPunct="1">
              <a:buNone/>
            </a:pPr>
            <a:r>
              <a:rPr lang="en-US" altLang="en-US" sz="2000" dirty="0"/>
              <a:t>Sow bugs</a:t>
            </a:r>
          </a:p>
          <a:p>
            <a:pPr lvl="1" eaLnBrk="1" hangingPunct="1"/>
            <a:r>
              <a:rPr lang="en-US" altLang="en-US" sz="2000" dirty="0"/>
              <a:t>Become more active in dry areas and less active in humid areas</a:t>
            </a:r>
          </a:p>
        </p:txBody>
      </p:sp>
      <p:grpSp>
        <p:nvGrpSpPr>
          <p:cNvPr id="32772" name="Group 9"/>
          <p:cNvGrpSpPr>
            <a:grpSpLocks/>
          </p:cNvGrpSpPr>
          <p:nvPr/>
        </p:nvGrpSpPr>
        <p:grpSpPr bwMode="auto">
          <a:xfrm>
            <a:off x="1895651" y="3583936"/>
            <a:ext cx="7889025" cy="2194971"/>
            <a:chOff x="808" y="1680"/>
            <a:chExt cx="4568" cy="1982"/>
          </a:xfrm>
        </p:grpSpPr>
        <p:pic>
          <p:nvPicPr>
            <p:cNvPr id="3277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 y="1680"/>
              <a:ext cx="4512" cy="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ext Box 6"/>
            <p:cNvSpPr txBox="1">
              <a:spLocks noChangeArrowheads="1"/>
            </p:cNvSpPr>
            <p:nvPr/>
          </p:nvSpPr>
          <p:spPr bwMode="auto">
            <a:xfrm>
              <a:off x="912" y="1884"/>
              <a:ext cx="781" cy="19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defRPr kumimoji="1" sz="2500">
                  <a:solidFill>
                    <a:schemeClr val="tx1"/>
                  </a:solidFill>
                  <a:latin typeface="Arial" pitchFamily="34" charset="0"/>
                  <a:sym typeface="Symbol" pitchFamily="18" charset="2"/>
                </a:defRPr>
              </a:lvl1pPr>
              <a:lvl2pPr marL="742950" indent="-285750">
                <a:defRPr kumimoji="1" sz="2500">
                  <a:solidFill>
                    <a:schemeClr val="tx1"/>
                  </a:solidFill>
                  <a:latin typeface="Arial" pitchFamily="34" charset="0"/>
                  <a:sym typeface="Symbol" pitchFamily="18" charset="2"/>
                </a:defRPr>
              </a:lvl2pPr>
              <a:lvl3pPr marL="1143000" indent="-228600">
                <a:defRPr kumimoji="1" sz="2500">
                  <a:solidFill>
                    <a:schemeClr val="tx1"/>
                  </a:solidFill>
                  <a:latin typeface="Arial" pitchFamily="34" charset="0"/>
                  <a:sym typeface="Symbol" pitchFamily="18" charset="2"/>
                </a:defRPr>
              </a:lvl3pPr>
              <a:lvl4pPr marL="1600200" indent="-228600">
                <a:defRPr kumimoji="1" sz="2500">
                  <a:solidFill>
                    <a:schemeClr val="tx1"/>
                  </a:solidFill>
                  <a:latin typeface="Arial" pitchFamily="34" charset="0"/>
                  <a:sym typeface="Symbol" pitchFamily="18" charset="2"/>
                </a:defRPr>
              </a:lvl4pPr>
              <a:lvl5pPr marL="2057400" indent="-228600">
                <a:defRPr kumimoji="1" sz="2500">
                  <a:solidFill>
                    <a:schemeClr val="tx1"/>
                  </a:solidFill>
                  <a:latin typeface="Arial" pitchFamily="34" charset="0"/>
                  <a:sym typeface="Symbol" pitchFamily="18" charset="2"/>
                </a:defRPr>
              </a:lvl5pPr>
              <a:lvl6pPr marL="2514600" indent="-228600" eaLnBrk="0" fontAlgn="base" hangingPunct="0">
                <a:spcBef>
                  <a:spcPct val="0"/>
                </a:spcBef>
                <a:spcAft>
                  <a:spcPct val="0"/>
                </a:spcAft>
                <a:defRPr kumimoji="1" sz="2500">
                  <a:solidFill>
                    <a:schemeClr val="tx1"/>
                  </a:solidFill>
                  <a:latin typeface="Arial" pitchFamily="34" charset="0"/>
                  <a:sym typeface="Symbol" pitchFamily="18" charset="2"/>
                </a:defRPr>
              </a:lvl6pPr>
              <a:lvl7pPr marL="2971800" indent="-228600" eaLnBrk="0" fontAlgn="base" hangingPunct="0">
                <a:spcBef>
                  <a:spcPct val="0"/>
                </a:spcBef>
                <a:spcAft>
                  <a:spcPct val="0"/>
                </a:spcAft>
                <a:defRPr kumimoji="1" sz="2500">
                  <a:solidFill>
                    <a:schemeClr val="tx1"/>
                  </a:solidFill>
                  <a:latin typeface="Arial" pitchFamily="34" charset="0"/>
                  <a:sym typeface="Symbol" pitchFamily="18" charset="2"/>
                </a:defRPr>
              </a:lvl7pPr>
              <a:lvl8pPr marL="3429000" indent="-228600" eaLnBrk="0" fontAlgn="base" hangingPunct="0">
                <a:spcBef>
                  <a:spcPct val="0"/>
                </a:spcBef>
                <a:spcAft>
                  <a:spcPct val="0"/>
                </a:spcAft>
                <a:defRPr kumimoji="1" sz="2500">
                  <a:solidFill>
                    <a:schemeClr val="tx1"/>
                  </a:solidFill>
                  <a:latin typeface="Arial" pitchFamily="34" charset="0"/>
                  <a:sym typeface="Symbol" pitchFamily="18" charset="2"/>
                </a:defRPr>
              </a:lvl8pPr>
              <a:lvl9pPr marL="3886200" indent="-228600" eaLnBrk="0" fontAlgn="base" hangingPunct="0">
                <a:spcBef>
                  <a:spcPct val="0"/>
                </a:spcBef>
                <a:spcAft>
                  <a:spcPct val="0"/>
                </a:spcAft>
                <a:defRPr kumimoji="1" sz="2500">
                  <a:solidFill>
                    <a:schemeClr val="tx1"/>
                  </a:solidFill>
                  <a:latin typeface="Arial" pitchFamily="34" charset="0"/>
                  <a:sym typeface="Symbol" pitchFamily="18" charset="2"/>
                </a:defRPr>
              </a:lvl9pPr>
            </a:lstStyle>
            <a:p>
              <a:r>
                <a:rPr lang="en-US" altLang="en-US" sz="1400" dirty="0"/>
                <a:t>Dry open area</a:t>
              </a:r>
            </a:p>
          </p:txBody>
        </p:sp>
        <p:sp>
          <p:nvSpPr>
            <p:cNvPr id="32776" name="Text Box 7"/>
            <p:cNvSpPr txBox="1">
              <a:spLocks noChangeArrowheads="1"/>
            </p:cNvSpPr>
            <p:nvPr/>
          </p:nvSpPr>
          <p:spPr bwMode="auto">
            <a:xfrm>
              <a:off x="4280" y="1757"/>
              <a:ext cx="781" cy="33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defRPr kumimoji="1" sz="2500">
                  <a:solidFill>
                    <a:schemeClr val="tx1"/>
                  </a:solidFill>
                  <a:latin typeface="Arial" pitchFamily="34" charset="0"/>
                  <a:sym typeface="Symbol" pitchFamily="18" charset="2"/>
                </a:defRPr>
              </a:lvl1pPr>
              <a:lvl2pPr marL="742950" indent="-285750">
                <a:defRPr kumimoji="1" sz="2500">
                  <a:solidFill>
                    <a:schemeClr val="tx1"/>
                  </a:solidFill>
                  <a:latin typeface="Arial" pitchFamily="34" charset="0"/>
                  <a:sym typeface="Symbol" pitchFamily="18" charset="2"/>
                </a:defRPr>
              </a:lvl2pPr>
              <a:lvl3pPr marL="1143000" indent="-228600">
                <a:defRPr kumimoji="1" sz="2500">
                  <a:solidFill>
                    <a:schemeClr val="tx1"/>
                  </a:solidFill>
                  <a:latin typeface="Arial" pitchFamily="34" charset="0"/>
                  <a:sym typeface="Symbol" pitchFamily="18" charset="2"/>
                </a:defRPr>
              </a:lvl3pPr>
              <a:lvl4pPr marL="1600200" indent="-228600">
                <a:defRPr kumimoji="1" sz="2500">
                  <a:solidFill>
                    <a:schemeClr val="tx1"/>
                  </a:solidFill>
                  <a:latin typeface="Arial" pitchFamily="34" charset="0"/>
                  <a:sym typeface="Symbol" pitchFamily="18" charset="2"/>
                </a:defRPr>
              </a:lvl4pPr>
              <a:lvl5pPr marL="2057400" indent="-228600">
                <a:defRPr kumimoji="1" sz="2500">
                  <a:solidFill>
                    <a:schemeClr val="tx1"/>
                  </a:solidFill>
                  <a:latin typeface="Arial" pitchFamily="34" charset="0"/>
                  <a:sym typeface="Symbol" pitchFamily="18" charset="2"/>
                </a:defRPr>
              </a:lvl5pPr>
              <a:lvl6pPr marL="2514600" indent="-228600" eaLnBrk="0" fontAlgn="base" hangingPunct="0">
                <a:spcBef>
                  <a:spcPct val="0"/>
                </a:spcBef>
                <a:spcAft>
                  <a:spcPct val="0"/>
                </a:spcAft>
                <a:defRPr kumimoji="1" sz="2500">
                  <a:solidFill>
                    <a:schemeClr val="tx1"/>
                  </a:solidFill>
                  <a:latin typeface="Arial" pitchFamily="34" charset="0"/>
                  <a:sym typeface="Symbol" pitchFamily="18" charset="2"/>
                </a:defRPr>
              </a:lvl6pPr>
              <a:lvl7pPr marL="2971800" indent="-228600" eaLnBrk="0" fontAlgn="base" hangingPunct="0">
                <a:spcBef>
                  <a:spcPct val="0"/>
                </a:spcBef>
                <a:spcAft>
                  <a:spcPct val="0"/>
                </a:spcAft>
                <a:defRPr kumimoji="1" sz="2500">
                  <a:solidFill>
                    <a:schemeClr val="tx1"/>
                  </a:solidFill>
                  <a:latin typeface="Arial" pitchFamily="34" charset="0"/>
                  <a:sym typeface="Symbol" pitchFamily="18" charset="2"/>
                </a:defRPr>
              </a:lvl7pPr>
              <a:lvl8pPr marL="3429000" indent="-228600" eaLnBrk="0" fontAlgn="base" hangingPunct="0">
                <a:spcBef>
                  <a:spcPct val="0"/>
                </a:spcBef>
                <a:spcAft>
                  <a:spcPct val="0"/>
                </a:spcAft>
                <a:defRPr kumimoji="1" sz="2500">
                  <a:solidFill>
                    <a:schemeClr val="tx1"/>
                  </a:solidFill>
                  <a:latin typeface="Arial" pitchFamily="34" charset="0"/>
                  <a:sym typeface="Symbol" pitchFamily="18" charset="2"/>
                </a:defRPr>
              </a:lvl8pPr>
              <a:lvl9pPr marL="3886200" indent="-228600" eaLnBrk="0" fontAlgn="base" hangingPunct="0">
                <a:spcBef>
                  <a:spcPct val="0"/>
                </a:spcBef>
                <a:spcAft>
                  <a:spcPct val="0"/>
                </a:spcAft>
                <a:defRPr kumimoji="1" sz="2500">
                  <a:solidFill>
                    <a:schemeClr val="tx1"/>
                  </a:solidFill>
                  <a:latin typeface="Arial" pitchFamily="34" charset="0"/>
                  <a:sym typeface="Symbol" pitchFamily="18" charset="2"/>
                </a:defRPr>
              </a:lvl9pPr>
            </a:lstStyle>
            <a:p>
              <a:r>
                <a:rPr lang="en-US" altLang="en-US" sz="1400"/>
                <a:t>Moist site under leaf</a:t>
              </a:r>
            </a:p>
          </p:txBody>
        </p:sp>
        <p:sp>
          <p:nvSpPr>
            <p:cNvPr id="32777" name="Text Box 8"/>
            <p:cNvSpPr txBox="1">
              <a:spLocks noChangeArrowheads="1"/>
            </p:cNvSpPr>
            <p:nvPr/>
          </p:nvSpPr>
          <p:spPr bwMode="auto">
            <a:xfrm>
              <a:off x="808" y="3468"/>
              <a:ext cx="3648" cy="19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marL="284163" indent="-284163">
                <a:defRPr kumimoji="1" sz="2500">
                  <a:solidFill>
                    <a:schemeClr val="tx1"/>
                  </a:solidFill>
                  <a:latin typeface="Arial" pitchFamily="34" charset="0"/>
                  <a:sym typeface="Symbol" pitchFamily="18" charset="2"/>
                </a:defRPr>
              </a:lvl1pPr>
              <a:lvl2pPr marL="742950" indent="-285750">
                <a:defRPr kumimoji="1" sz="2500">
                  <a:solidFill>
                    <a:schemeClr val="tx1"/>
                  </a:solidFill>
                  <a:latin typeface="Arial" pitchFamily="34" charset="0"/>
                  <a:sym typeface="Symbol" pitchFamily="18" charset="2"/>
                </a:defRPr>
              </a:lvl2pPr>
              <a:lvl3pPr marL="1143000" indent="-228600">
                <a:defRPr kumimoji="1" sz="2500">
                  <a:solidFill>
                    <a:schemeClr val="tx1"/>
                  </a:solidFill>
                  <a:latin typeface="Arial" pitchFamily="34" charset="0"/>
                  <a:sym typeface="Symbol" pitchFamily="18" charset="2"/>
                </a:defRPr>
              </a:lvl3pPr>
              <a:lvl4pPr marL="1600200" indent="-228600">
                <a:defRPr kumimoji="1" sz="2500">
                  <a:solidFill>
                    <a:schemeClr val="tx1"/>
                  </a:solidFill>
                  <a:latin typeface="Arial" pitchFamily="34" charset="0"/>
                  <a:sym typeface="Symbol" pitchFamily="18" charset="2"/>
                </a:defRPr>
              </a:lvl4pPr>
              <a:lvl5pPr marL="2057400" indent="-228600">
                <a:defRPr kumimoji="1" sz="2500">
                  <a:solidFill>
                    <a:schemeClr val="tx1"/>
                  </a:solidFill>
                  <a:latin typeface="Arial" pitchFamily="34" charset="0"/>
                  <a:sym typeface="Symbol" pitchFamily="18" charset="2"/>
                </a:defRPr>
              </a:lvl5pPr>
              <a:lvl6pPr marL="2514600" indent="-228600" eaLnBrk="0" fontAlgn="base" hangingPunct="0">
                <a:spcBef>
                  <a:spcPct val="0"/>
                </a:spcBef>
                <a:spcAft>
                  <a:spcPct val="0"/>
                </a:spcAft>
                <a:defRPr kumimoji="1" sz="2500">
                  <a:solidFill>
                    <a:schemeClr val="tx1"/>
                  </a:solidFill>
                  <a:latin typeface="Arial" pitchFamily="34" charset="0"/>
                  <a:sym typeface="Symbol" pitchFamily="18" charset="2"/>
                </a:defRPr>
              </a:lvl6pPr>
              <a:lvl7pPr marL="2971800" indent="-228600" eaLnBrk="0" fontAlgn="base" hangingPunct="0">
                <a:spcBef>
                  <a:spcPct val="0"/>
                </a:spcBef>
                <a:spcAft>
                  <a:spcPct val="0"/>
                </a:spcAft>
                <a:defRPr kumimoji="1" sz="2500">
                  <a:solidFill>
                    <a:schemeClr val="tx1"/>
                  </a:solidFill>
                  <a:latin typeface="Arial" pitchFamily="34" charset="0"/>
                  <a:sym typeface="Symbol" pitchFamily="18" charset="2"/>
                </a:defRPr>
              </a:lvl7pPr>
              <a:lvl8pPr marL="3429000" indent="-228600" eaLnBrk="0" fontAlgn="base" hangingPunct="0">
                <a:spcBef>
                  <a:spcPct val="0"/>
                </a:spcBef>
                <a:spcAft>
                  <a:spcPct val="0"/>
                </a:spcAft>
                <a:defRPr kumimoji="1" sz="2500">
                  <a:solidFill>
                    <a:schemeClr val="tx1"/>
                  </a:solidFill>
                  <a:latin typeface="Arial" pitchFamily="34" charset="0"/>
                  <a:sym typeface="Symbol" pitchFamily="18" charset="2"/>
                </a:defRPr>
              </a:lvl8pPr>
              <a:lvl9pPr marL="3886200" indent="-228600" eaLnBrk="0" fontAlgn="base" hangingPunct="0">
                <a:spcBef>
                  <a:spcPct val="0"/>
                </a:spcBef>
                <a:spcAft>
                  <a:spcPct val="0"/>
                </a:spcAft>
                <a:defRPr kumimoji="1" sz="2500">
                  <a:solidFill>
                    <a:schemeClr val="tx1"/>
                  </a:solidFill>
                  <a:latin typeface="Arial" pitchFamily="34" charset="0"/>
                  <a:sym typeface="Symbol" pitchFamily="18" charset="2"/>
                </a:defRPr>
              </a:lvl9pPr>
            </a:lstStyle>
            <a:p>
              <a:r>
                <a:rPr lang="en-US" altLang="en-US" sz="1400" b="1"/>
                <a:t>(a) </a:t>
              </a:r>
              <a:r>
                <a:rPr lang="en-US" altLang="en-US" sz="1400"/>
                <a:t>Kinesis increases the chance that a sow bug will encounter and stay in a moist environment.</a:t>
              </a:r>
            </a:p>
          </p:txBody>
        </p:sp>
      </p:grpSp>
      <p:sp>
        <p:nvSpPr>
          <p:cNvPr id="2" name="Rectangle 1"/>
          <p:cNvSpPr/>
          <p:nvPr/>
        </p:nvSpPr>
        <p:spPr>
          <a:xfrm>
            <a:off x="789211" y="675882"/>
            <a:ext cx="6096000" cy="1384995"/>
          </a:xfrm>
          <a:prstGeom prst="rect">
            <a:avLst/>
          </a:prstGeom>
        </p:spPr>
        <p:txBody>
          <a:bodyPr>
            <a:spAutoFit/>
          </a:bodyPr>
          <a:lstStyle/>
          <a:p>
            <a:r>
              <a:rPr lang="en-US" altLang="en-US" sz="2400" b="1" dirty="0"/>
              <a:t>Kinesis</a:t>
            </a:r>
          </a:p>
          <a:p>
            <a:r>
              <a:rPr lang="en-US" altLang="en-US" sz="2000" dirty="0"/>
              <a:t>A kinesis</a:t>
            </a:r>
          </a:p>
          <a:p>
            <a:pPr lvl="1"/>
            <a:r>
              <a:rPr lang="en-US" altLang="en-US" sz="2000" dirty="0"/>
              <a:t>Is a simple change in activity or turning rate in response to a stimulus</a:t>
            </a:r>
          </a:p>
        </p:txBody>
      </p:sp>
    </p:spTree>
    <p:extLst>
      <p:ext uri="{BB962C8B-B14F-4D97-AF65-F5344CB8AC3E}">
        <p14:creationId xmlns:p14="http://schemas.microsoft.com/office/powerpoint/2010/main" val="1792818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3308" y="653864"/>
            <a:ext cx="4949964" cy="1323439"/>
          </a:xfrm>
          <a:prstGeom prst="rect">
            <a:avLst/>
          </a:prstGeom>
        </p:spPr>
        <p:txBody>
          <a:bodyPr wrap="square">
            <a:spAutoFit/>
          </a:bodyPr>
          <a:lstStyle/>
          <a:p>
            <a:r>
              <a:rPr lang="en-US" sz="2000" b="1" dirty="0"/>
              <a:t>Communication</a:t>
            </a:r>
          </a:p>
          <a:p>
            <a:r>
              <a:rPr lang="en-US" sz="2000" dirty="0"/>
              <a:t>• Pheromones</a:t>
            </a:r>
          </a:p>
          <a:p>
            <a:r>
              <a:rPr lang="en-US" sz="2000" dirty="0"/>
              <a:t>• chemical trails</a:t>
            </a:r>
          </a:p>
          <a:p>
            <a:r>
              <a:rPr lang="en-US" sz="2000" dirty="0"/>
              <a:t>• honeybee “dancing”</a:t>
            </a:r>
            <a:endParaRPr lang="th-TH"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308" y="3309872"/>
            <a:ext cx="5694608" cy="292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4204" y="838530"/>
            <a:ext cx="3781425"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93308" y="2849451"/>
            <a:ext cx="3640612" cy="369332"/>
          </a:xfrm>
          <a:prstGeom prst="rect">
            <a:avLst/>
          </a:prstGeom>
        </p:spPr>
        <p:txBody>
          <a:bodyPr wrap="none">
            <a:spAutoFit/>
          </a:bodyPr>
          <a:lstStyle/>
          <a:p>
            <a:r>
              <a:rPr lang="en-US" dirty="0"/>
              <a:t>Fire ants following a pheromone trail</a:t>
            </a:r>
            <a:endParaRPr lang="th-TH" dirty="0"/>
          </a:p>
        </p:txBody>
      </p:sp>
      <p:sp>
        <p:nvSpPr>
          <p:cNvPr id="4" name="Rectangle 3"/>
          <p:cNvSpPr/>
          <p:nvPr/>
        </p:nvSpPr>
        <p:spPr>
          <a:xfrm>
            <a:off x="7174204" y="469198"/>
            <a:ext cx="3953143" cy="369332"/>
          </a:xfrm>
          <a:prstGeom prst="rect">
            <a:avLst/>
          </a:prstGeom>
        </p:spPr>
        <p:txBody>
          <a:bodyPr wrap="square">
            <a:spAutoFit/>
          </a:bodyPr>
          <a:lstStyle/>
          <a:p>
            <a:r>
              <a:rPr lang="en-US" dirty="0"/>
              <a:t>Communication in bees: one hypothesis</a:t>
            </a:r>
            <a:endParaRPr lang="th-TH" dirty="0"/>
          </a:p>
        </p:txBody>
      </p:sp>
    </p:spTree>
    <p:extLst>
      <p:ext uri="{BB962C8B-B14F-4D97-AF65-F5344CB8AC3E}">
        <p14:creationId xmlns:p14="http://schemas.microsoft.com/office/powerpoint/2010/main" val="2412442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448733" y="1568450"/>
            <a:ext cx="11379200" cy="647700"/>
          </a:xfrm>
        </p:spPr>
        <p:txBody>
          <a:bodyPr/>
          <a:lstStyle/>
          <a:p>
            <a:pPr marL="0" indent="0" eaLnBrk="1" hangingPunct="1">
              <a:buFontTx/>
              <a:buNone/>
            </a:pPr>
            <a:r>
              <a:rPr lang="en-US" altLang="en-US" sz="1800"/>
              <a:t>Many stream fish exhibit positive rheotaxis where they automatically swim in an upstream direction</a:t>
            </a:r>
          </a:p>
        </p:txBody>
      </p:sp>
      <p:grpSp>
        <p:nvGrpSpPr>
          <p:cNvPr id="34819" name="Group 12"/>
          <p:cNvGrpSpPr>
            <a:grpSpLocks/>
          </p:cNvGrpSpPr>
          <p:nvPr/>
        </p:nvGrpSpPr>
        <p:grpSpPr bwMode="auto">
          <a:xfrm>
            <a:off x="848784" y="2578100"/>
            <a:ext cx="10498667" cy="3448050"/>
            <a:chOff x="555" y="1875"/>
            <a:chExt cx="4960" cy="2172"/>
          </a:xfrm>
        </p:grpSpPr>
        <p:pic>
          <p:nvPicPr>
            <p:cNvPr id="3482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 y="1875"/>
              <a:ext cx="4896" cy="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 Box 6"/>
            <p:cNvSpPr txBox="1">
              <a:spLocks noChangeArrowheads="1"/>
            </p:cNvSpPr>
            <p:nvPr/>
          </p:nvSpPr>
          <p:spPr bwMode="auto">
            <a:xfrm>
              <a:off x="1353" y="2024"/>
              <a:ext cx="422" cy="19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500">
                  <a:solidFill>
                    <a:schemeClr val="tx1"/>
                  </a:solidFill>
                  <a:latin typeface="Arial" pitchFamily="34" charset="0"/>
                  <a:sym typeface="Symbol" pitchFamily="18" charset="2"/>
                </a:defRPr>
              </a:lvl1pPr>
              <a:lvl2pPr marL="742950" indent="-285750">
                <a:defRPr kumimoji="1" sz="2500">
                  <a:solidFill>
                    <a:schemeClr val="tx1"/>
                  </a:solidFill>
                  <a:latin typeface="Arial" pitchFamily="34" charset="0"/>
                  <a:sym typeface="Symbol" pitchFamily="18" charset="2"/>
                </a:defRPr>
              </a:lvl2pPr>
              <a:lvl3pPr marL="1143000" indent="-228600">
                <a:defRPr kumimoji="1" sz="2500">
                  <a:solidFill>
                    <a:schemeClr val="tx1"/>
                  </a:solidFill>
                  <a:latin typeface="Arial" pitchFamily="34" charset="0"/>
                  <a:sym typeface="Symbol" pitchFamily="18" charset="2"/>
                </a:defRPr>
              </a:lvl3pPr>
              <a:lvl4pPr marL="1600200" indent="-228600">
                <a:defRPr kumimoji="1" sz="2500">
                  <a:solidFill>
                    <a:schemeClr val="tx1"/>
                  </a:solidFill>
                  <a:latin typeface="Arial" pitchFamily="34" charset="0"/>
                  <a:sym typeface="Symbol" pitchFamily="18" charset="2"/>
                </a:defRPr>
              </a:lvl4pPr>
              <a:lvl5pPr marL="2057400" indent="-228600">
                <a:defRPr kumimoji="1" sz="2500">
                  <a:solidFill>
                    <a:schemeClr val="tx1"/>
                  </a:solidFill>
                  <a:latin typeface="Arial" pitchFamily="34" charset="0"/>
                  <a:sym typeface="Symbol" pitchFamily="18" charset="2"/>
                </a:defRPr>
              </a:lvl5pPr>
              <a:lvl6pPr marL="2514600" indent="-228600" eaLnBrk="0" fontAlgn="base" hangingPunct="0">
                <a:spcBef>
                  <a:spcPct val="0"/>
                </a:spcBef>
                <a:spcAft>
                  <a:spcPct val="0"/>
                </a:spcAft>
                <a:defRPr kumimoji="1" sz="2500">
                  <a:solidFill>
                    <a:schemeClr val="tx1"/>
                  </a:solidFill>
                  <a:latin typeface="Arial" pitchFamily="34" charset="0"/>
                  <a:sym typeface="Symbol" pitchFamily="18" charset="2"/>
                </a:defRPr>
              </a:lvl6pPr>
              <a:lvl7pPr marL="2971800" indent="-228600" eaLnBrk="0" fontAlgn="base" hangingPunct="0">
                <a:spcBef>
                  <a:spcPct val="0"/>
                </a:spcBef>
                <a:spcAft>
                  <a:spcPct val="0"/>
                </a:spcAft>
                <a:defRPr kumimoji="1" sz="2500">
                  <a:solidFill>
                    <a:schemeClr val="tx1"/>
                  </a:solidFill>
                  <a:latin typeface="Arial" pitchFamily="34" charset="0"/>
                  <a:sym typeface="Symbol" pitchFamily="18" charset="2"/>
                </a:defRPr>
              </a:lvl7pPr>
              <a:lvl8pPr marL="3429000" indent="-228600" eaLnBrk="0" fontAlgn="base" hangingPunct="0">
                <a:spcBef>
                  <a:spcPct val="0"/>
                </a:spcBef>
                <a:spcAft>
                  <a:spcPct val="0"/>
                </a:spcAft>
                <a:defRPr kumimoji="1" sz="2500">
                  <a:solidFill>
                    <a:schemeClr val="tx1"/>
                  </a:solidFill>
                  <a:latin typeface="Arial" pitchFamily="34" charset="0"/>
                  <a:sym typeface="Symbol" pitchFamily="18" charset="2"/>
                </a:defRPr>
              </a:lvl8pPr>
              <a:lvl9pPr marL="3886200" indent="-228600" eaLnBrk="0" fontAlgn="base" hangingPunct="0">
                <a:spcBef>
                  <a:spcPct val="0"/>
                </a:spcBef>
                <a:spcAft>
                  <a:spcPct val="0"/>
                </a:spcAft>
                <a:defRPr kumimoji="1" sz="2500">
                  <a:solidFill>
                    <a:schemeClr val="tx1"/>
                  </a:solidFill>
                  <a:latin typeface="Arial" pitchFamily="34" charset="0"/>
                  <a:sym typeface="Symbol" pitchFamily="18" charset="2"/>
                </a:defRPr>
              </a:lvl9pPr>
            </a:lstStyle>
            <a:p>
              <a:r>
                <a:rPr lang="en-US" altLang="en-US" sz="1400"/>
                <a:t>Direction</a:t>
              </a:r>
            </a:p>
          </p:txBody>
        </p:sp>
        <p:sp>
          <p:nvSpPr>
            <p:cNvPr id="34824" name="Text Box 7"/>
            <p:cNvSpPr txBox="1">
              <a:spLocks noChangeArrowheads="1"/>
            </p:cNvSpPr>
            <p:nvPr/>
          </p:nvSpPr>
          <p:spPr bwMode="auto">
            <a:xfrm>
              <a:off x="1450" y="2242"/>
              <a:ext cx="346" cy="19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500">
                  <a:solidFill>
                    <a:schemeClr val="tx1"/>
                  </a:solidFill>
                  <a:latin typeface="Arial" pitchFamily="34" charset="0"/>
                  <a:sym typeface="Symbol" pitchFamily="18" charset="2"/>
                </a:defRPr>
              </a:lvl1pPr>
              <a:lvl2pPr marL="742950" indent="-285750">
                <a:defRPr kumimoji="1" sz="2500">
                  <a:solidFill>
                    <a:schemeClr val="tx1"/>
                  </a:solidFill>
                  <a:latin typeface="Arial" pitchFamily="34" charset="0"/>
                  <a:sym typeface="Symbol" pitchFamily="18" charset="2"/>
                </a:defRPr>
              </a:lvl2pPr>
              <a:lvl3pPr marL="1143000" indent="-228600">
                <a:defRPr kumimoji="1" sz="2500">
                  <a:solidFill>
                    <a:schemeClr val="tx1"/>
                  </a:solidFill>
                  <a:latin typeface="Arial" pitchFamily="34" charset="0"/>
                  <a:sym typeface="Symbol" pitchFamily="18" charset="2"/>
                </a:defRPr>
              </a:lvl3pPr>
              <a:lvl4pPr marL="1600200" indent="-228600">
                <a:defRPr kumimoji="1" sz="2500">
                  <a:solidFill>
                    <a:schemeClr val="tx1"/>
                  </a:solidFill>
                  <a:latin typeface="Arial" pitchFamily="34" charset="0"/>
                  <a:sym typeface="Symbol" pitchFamily="18" charset="2"/>
                </a:defRPr>
              </a:lvl4pPr>
              <a:lvl5pPr marL="2057400" indent="-228600">
                <a:defRPr kumimoji="1" sz="2500">
                  <a:solidFill>
                    <a:schemeClr val="tx1"/>
                  </a:solidFill>
                  <a:latin typeface="Arial" pitchFamily="34" charset="0"/>
                  <a:sym typeface="Symbol" pitchFamily="18" charset="2"/>
                </a:defRPr>
              </a:lvl5pPr>
              <a:lvl6pPr marL="2514600" indent="-228600" eaLnBrk="0" fontAlgn="base" hangingPunct="0">
                <a:spcBef>
                  <a:spcPct val="0"/>
                </a:spcBef>
                <a:spcAft>
                  <a:spcPct val="0"/>
                </a:spcAft>
                <a:defRPr kumimoji="1" sz="2500">
                  <a:solidFill>
                    <a:schemeClr val="tx1"/>
                  </a:solidFill>
                  <a:latin typeface="Arial" pitchFamily="34" charset="0"/>
                  <a:sym typeface="Symbol" pitchFamily="18" charset="2"/>
                </a:defRPr>
              </a:lvl6pPr>
              <a:lvl7pPr marL="2971800" indent="-228600" eaLnBrk="0" fontAlgn="base" hangingPunct="0">
                <a:spcBef>
                  <a:spcPct val="0"/>
                </a:spcBef>
                <a:spcAft>
                  <a:spcPct val="0"/>
                </a:spcAft>
                <a:defRPr kumimoji="1" sz="2500">
                  <a:solidFill>
                    <a:schemeClr val="tx1"/>
                  </a:solidFill>
                  <a:latin typeface="Arial" pitchFamily="34" charset="0"/>
                  <a:sym typeface="Symbol" pitchFamily="18" charset="2"/>
                </a:defRPr>
              </a:lvl7pPr>
              <a:lvl8pPr marL="3429000" indent="-228600" eaLnBrk="0" fontAlgn="base" hangingPunct="0">
                <a:spcBef>
                  <a:spcPct val="0"/>
                </a:spcBef>
                <a:spcAft>
                  <a:spcPct val="0"/>
                </a:spcAft>
                <a:defRPr kumimoji="1" sz="2500">
                  <a:solidFill>
                    <a:schemeClr val="tx1"/>
                  </a:solidFill>
                  <a:latin typeface="Arial" pitchFamily="34" charset="0"/>
                  <a:sym typeface="Symbol" pitchFamily="18" charset="2"/>
                </a:defRPr>
              </a:lvl8pPr>
              <a:lvl9pPr marL="3886200" indent="-228600" eaLnBrk="0" fontAlgn="base" hangingPunct="0">
                <a:spcBef>
                  <a:spcPct val="0"/>
                </a:spcBef>
                <a:spcAft>
                  <a:spcPct val="0"/>
                </a:spcAft>
                <a:defRPr kumimoji="1" sz="2500">
                  <a:solidFill>
                    <a:schemeClr val="tx1"/>
                  </a:solidFill>
                  <a:latin typeface="Arial" pitchFamily="34" charset="0"/>
                  <a:sym typeface="Symbol" pitchFamily="18" charset="2"/>
                </a:defRPr>
              </a:lvl9pPr>
            </a:lstStyle>
            <a:p>
              <a:r>
                <a:rPr lang="en-US" altLang="en-US" sz="1400"/>
                <a:t>of river</a:t>
              </a:r>
            </a:p>
          </p:txBody>
        </p:sp>
        <p:sp>
          <p:nvSpPr>
            <p:cNvPr id="34825" name="Text Box 8"/>
            <p:cNvSpPr txBox="1">
              <a:spLocks noChangeArrowheads="1"/>
            </p:cNvSpPr>
            <p:nvPr/>
          </p:nvSpPr>
          <p:spPr bwMode="auto">
            <a:xfrm>
              <a:off x="1434" y="2472"/>
              <a:ext cx="351" cy="19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500">
                  <a:solidFill>
                    <a:schemeClr val="tx1"/>
                  </a:solidFill>
                  <a:latin typeface="Arial" pitchFamily="34" charset="0"/>
                  <a:sym typeface="Symbol" pitchFamily="18" charset="2"/>
                </a:defRPr>
              </a:lvl1pPr>
              <a:lvl2pPr marL="742950" indent="-285750">
                <a:defRPr kumimoji="1" sz="2500">
                  <a:solidFill>
                    <a:schemeClr val="tx1"/>
                  </a:solidFill>
                  <a:latin typeface="Arial" pitchFamily="34" charset="0"/>
                  <a:sym typeface="Symbol" pitchFamily="18" charset="2"/>
                </a:defRPr>
              </a:lvl2pPr>
              <a:lvl3pPr marL="1143000" indent="-228600">
                <a:defRPr kumimoji="1" sz="2500">
                  <a:solidFill>
                    <a:schemeClr val="tx1"/>
                  </a:solidFill>
                  <a:latin typeface="Arial" pitchFamily="34" charset="0"/>
                  <a:sym typeface="Symbol" pitchFamily="18" charset="2"/>
                </a:defRPr>
              </a:lvl3pPr>
              <a:lvl4pPr marL="1600200" indent="-228600">
                <a:defRPr kumimoji="1" sz="2500">
                  <a:solidFill>
                    <a:schemeClr val="tx1"/>
                  </a:solidFill>
                  <a:latin typeface="Arial" pitchFamily="34" charset="0"/>
                  <a:sym typeface="Symbol" pitchFamily="18" charset="2"/>
                </a:defRPr>
              </a:lvl4pPr>
              <a:lvl5pPr marL="2057400" indent="-228600">
                <a:defRPr kumimoji="1" sz="2500">
                  <a:solidFill>
                    <a:schemeClr val="tx1"/>
                  </a:solidFill>
                  <a:latin typeface="Arial" pitchFamily="34" charset="0"/>
                  <a:sym typeface="Symbol" pitchFamily="18" charset="2"/>
                </a:defRPr>
              </a:lvl5pPr>
              <a:lvl6pPr marL="2514600" indent="-228600" eaLnBrk="0" fontAlgn="base" hangingPunct="0">
                <a:spcBef>
                  <a:spcPct val="0"/>
                </a:spcBef>
                <a:spcAft>
                  <a:spcPct val="0"/>
                </a:spcAft>
                <a:defRPr kumimoji="1" sz="2500">
                  <a:solidFill>
                    <a:schemeClr val="tx1"/>
                  </a:solidFill>
                  <a:latin typeface="Arial" pitchFamily="34" charset="0"/>
                  <a:sym typeface="Symbol" pitchFamily="18" charset="2"/>
                </a:defRPr>
              </a:lvl6pPr>
              <a:lvl7pPr marL="2971800" indent="-228600" eaLnBrk="0" fontAlgn="base" hangingPunct="0">
                <a:spcBef>
                  <a:spcPct val="0"/>
                </a:spcBef>
                <a:spcAft>
                  <a:spcPct val="0"/>
                </a:spcAft>
                <a:defRPr kumimoji="1" sz="2500">
                  <a:solidFill>
                    <a:schemeClr val="tx1"/>
                  </a:solidFill>
                  <a:latin typeface="Arial" pitchFamily="34" charset="0"/>
                  <a:sym typeface="Symbol" pitchFamily="18" charset="2"/>
                </a:defRPr>
              </a:lvl7pPr>
              <a:lvl8pPr marL="3429000" indent="-228600" eaLnBrk="0" fontAlgn="base" hangingPunct="0">
                <a:spcBef>
                  <a:spcPct val="0"/>
                </a:spcBef>
                <a:spcAft>
                  <a:spcPct val="0"/>
                </a:spcAft>
                <a:defRPr kumimoji="1" sz="2500">
                  <a:solidFill>
                    <a:schemeClr val="tx1"/>
                  </a:solidFill>
                  <a:latin typeface="Arial" pitchFamily="34" charset="0"/>
                  <a:sym typeface="Symbol" pitchFamily="18" charset="2"/>
                </a:defRPr>
              </a:lvl8pPr>
              <a:lvl9pPr marL="3886200" indent="-228600" eaLnBrk="0" fontAlgn="base" hangingPunct="0">
                <a:spcBef>
                  <a:spcPct val="0"/>
                </a:spcBef>
                <a:spcAft>
                  <a:spcPct val="0"/>
                </a:spcAft>
                <a:defRPr kumimoji="1" sz="2500">
                  <a:solidFill>
                    <a:schemeClr val="tx1"/>
                  </a:solidFill>
                  <a:latin typeface="Arial" pitchFamily="34" charset="0"/>
                  <a:sym typeface="Symbol" pitchFamily="18" charset="2"/>
                </a:defRPr>
              </a:lvl9pPr>
            </a:lstStyle>
            <a:p>
              <a:r>
                <a:rPr lang="en-US" altLang="en-US" sz="1400"/>
                <a:t>current</a:t>
              </a:r>
            </a:p>
          </p:txBody>
        </p:sp>
        <p:sp>
          <p:nvSpPr>
            <p:cNvPr id="34826" name="Text Box 9"/>
            <p:cNvSpPr txBox="1">
              <a:spLocks noChangeArrowheads="1"/>
            </p:cNvSpPr>
            <p:nvPr/>
          </p:nvSpPr>
          <p:spPr bwMode="auto">
            <a:xfrm>
              <a:off x="555" y="3833"/>
              <a:ext cx="4960" cy="21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marL="284163" indent="-284163">
                <a:defRPr kumimoji="1" sz="2500">
                  <a:solidFill>
                    <a:schemeClr val="tx1"/>
                  </a:solidFill>
                  <a:latin typeface="Arial" pitchFamily="34" charset="0"/>
                  <a:sym typeface="Symbol" pitchFamily="18" charset="2"/>
                </a:defRPr>
              </a:lvl1pPr>
              <a:lvl2pPr marL="742950" indent="-285750">
                <a:defRPr kumimoji="1" sz="2500">
                  <a:solidFill>
                    <a:schemeClr val="tx1"/>
                  </a:solidFill>
                  <a:latin typeface="Arial" pitchFamily="34" charset="0"/>
                  <a:sym typeface="Symbol" pitchFamily="18" charset="2"/>
                </a:defRPr>
              </a:lvl2pPr>
              <a:lvl3pPr marL="1143000" indent="-228600">
                <a:defRPr kumimoji="1" sz="2500">
                  <a:solidFill>
                    <a:schemeClr val="tx1"/>
                  </a:solidFill>
                  <a:latin typeface="Arial" pitchFamily="34" charset="0"/>
                  <a:sym typeface="Symbol" pitchFamily="18" charset="2"/>
                </a:defRPr>
              </a:lvl3pPr>
              <a:lvl4pPr marL="1600200" indent="-228600">
                <a:defRPr kumimoji="1" sz="2500">
                  <a:solidFill>
                    <a:schemeClr val="tx1"/>
                  </a:solidFill>
                  <a:latin typeface="Arial" pitchFamily="34" charset="0"/>
                  <a:sym typeface="Symbol" pitchFamily="18" charset="2"/>
                </a:defRPr>
              </a:lvl4pPr>
              <a:lvl5pPr marL="2057400" indent="-228600">
                <a:defRPr kumimoji="1" sz="2500">
                  <a:solidFill>
                    <a:schemeClr val="tx1"/>
                  </a:solidFill>
                  <a:latin typeface="Arial" pitchFamily="34" charset="0"/>
                  <a:sym typeface="Symbol" pitchFamily="18" charset="2"/>
                </a:defRPr>
              </a:lvl5pPr>
              <a:lvl6pPr marL="2514600" indent="-228600" eaLnBrk="0" fontAlgn="base" hangingPunct="0">
                <a:spcBef>
                  <a:spcPct val="0"/>
                </a:spcBef>
                <a:spcAft>
                  <a:spcPct val="0"/>
                </a:spcAft>
                <a:defRPr kumimoji="1" sz="2500">
                  <a:solidFill>
                    <a:schemeClr val="tx1"/>
                  </a:solidFill>
                  <a:latin typeface="Arial" pitchFamily="34" charset="0"/>
                  <a:sym typeface="Symbol" pitchFamily="18" charset="2"/>
                </a:defRPr>
              </a:lvl6pPr>
              <a:lvl7pPr marL="2971800" indent="-228600" eaLnBrk="0" fontAlgn="base" hangingPunct="0">
                <a:spcBef>
                  <a:spcPct val="0"/>
                </a:spcBef>
                <a:spcAft>
                  <a:spcPct val="0"/>
                </a:spcAft>
                <a:defRPr kumimoji="1" sz="2500">
                  <a:solidFill>
                    <a:schemeClr val="tx1"/>
                  </a:solidFill>
                  <a:latin typeface="Arial" pitchFamily="34" charset="0"/>
                  <a:sym typeface="Symbol" pitchFamily="18" charset="2"/>
                </a:defRPr>
              </a:lvl7pPr>
              <a:lvl8pPr marL="3429000" indent="-228600" eaLnBrk="0" fontAlgn="base" hangingPunct="0">
                <a:spcBef>
                  <a:spcPct val="0"/>
                </a:spcBef>
                <a:spcAft>
                  <a:spcPct val="0"/>
                </a:spcAft>
                <a:defRPr kumimoji="1" sz="2500">
                  <a:solidFill>
                    <a:schemeClr val="tx1"/>
                  </a:solidFill>
                  <a:latin typeface="Arial" pitchFamily="34" charset="0"/>
                  <a:sym typeface="Symbol" pitchFamily="18" charset="2"/>
                </a:defRPr>
              </a:lvl8pPr>
              <a:lvl9pPr marL="3886200" indent="-228600" eaLnBrk="0" fontAlgn="base" hangingPunct="0">
                <a:spcBef>
                  <a:spcPct val="0"/>
                </a:spcBef>
                <a:spcAft>
                  <a:spcPct val="0"/>
                </a:spcAft>
                <a:defRPr kumimoji="1" sz="2500">
                  <a:solidFill>
                    <a:schemeClr val="tx1"/>
                  </a:solidFill>
                  <a:latin typeface="Arial" pitchFamily="34" charset="0"/>
                  <a:sym typeface="Symbol" pitchFamily="18" charset="2"/>
                </a:defRPr>
              </a:lvl9pPr>
            </a:lstStyle>
            <a:p>
              <a:r>
                <a:rPr lang="en-US" altLang="en-US" sz="1600" b="1"/>
                <a:t>(b) </a:t>
              </a:r>
              <a:r>
                <a:rPr lang="en-US" altLang="en-US" sz="1600"/>
                <a:t>Positive rheotaxis keeps trout facing into the current, the direction from which most food comes.</a:t>
              </a:r>
            </a:p>
          </p:txBody>
        </p:sp>
      </p:grpSp>
      <p:sp>
        <p:nvSpPr>
          <p:cNvPr id="34820" name="Rectangle 1"/>
          <p:cNvSpPr>
            <a:spLocks noChangeArrowheads="1"/>
          </p:cNvSpPr>
          <p:nvPr/>
        </p:nvSpPr>
        <p:spPr bwMode="auto">
          <a:xfrm>
            <a:off x="162984" y="839788"/>
            <a:ext cx="83685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1800"/>
              <a:t>A taxis is a more or less automatic, oriented movement toward or away from a stimulus</a:t>
            </a:r>
          </a:p>
        </p:txBody>
      </p:sp>
      <p:sp>
        <p:nvSpPr>
          <p:cNvPr id="34821" name="Rectangle 2"/>
          <p:cNvSpPr>
            <a:spLocks noChangeArrowheads="1"/>
          </p:cNvSpPr>
          <p:nvPr/>
        </p:nvSpPr>
        <p:spPr bwMode="auto">
          <a:xfrm>
            <a:off x="448734" y="128589"/>
            <a:ext cx="8778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800"/>
              <a:t>Taxis</a:t>
            </a:r>
            <a:endParaRPr lang="en-US"/>
          </a:p>
        </p:txBody>
      </p:sp>
    </p:spTree>
    <p:extLst>
      <p:ext uri="{BB962C8B-B14F-4D97-AF65-F5344CB8AC3E}">
        <p14:creationId xmlns:p14="http://schemas.microsoft.com/office/powerpoint/2010/main" val="519009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470795" y="315020"/>
            <a:ext cx="11379200" cy="846786"/>
          </a:xfrm>
        </p:spPr>
        <p:txBody>
          <a:bodyPr>
            <a:noAutofit/>
          </a:bodyPr>
          <a:lstStyle/>
          <a:p>
            <a:pPr marL="0" indent="0">
              <a:buNone/>
            </a:pPr>
            <a:r>
              <a:rPr lang="en-US" altLang="en-US" sz="2400" b="1" i="1" dirty="0"/>
              <a:t>Migration</a:t>
            </a:r>
            <a:endParaRPr lang="en-US" altLang="en-US" sz="2400" b="1" dirty="0"/>
          </a:p>
          <a:p>
            <a:pPr eaLnBrk="1" hangingPunct="1"/>
            <a:r>
              <a:rPr lang="en-US" altLang="en-US" sz="2000" dirty="0"/>
              <a:t>Many features of migratory behavior in birds</a:t>
            </a:r>
          </a:p>
          <a:p>
            <a:pPr lvl="1" eaLnBrk="1" hangingPunct="1"/>
            <a:r>
              <a:rPr lang="en-US" altLang="en-US" sz="2000" dirty="0"/>
              <a:t>Have been found to be genetically programmed</a:t>
            </a:r>
          </a:p>
        </p:txBody>
      </p:sp>
      <p:pic>
        <p:nvPicPr>
          <p:cNvPr id="3584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387" y="1888817"/>
            <a:ext cx="8265583" cy="413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7073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47232" y="517180"/>
            <a:ext cx="6096000" cy="707886"/>
          </a:xfrm>
          <a:prstGeom prst="rect">
            <a:avLst/>
          </a:prstGeom>
        </p:spPr>
        <p:txBody>
          <a:bodyPr>
            <a:spAutoFit/>
          </a:bodyPr>
          <a:lstStyle/>
          <a:p>
            <a:r>
              <a:rPr lang="en-US" altLang="en-US" sz="2000" b="1" dirty="0"/>
              <a:t>Ethology is the scientific study of animal behavior</a:t>
            </a:r>
          </a:p>
          <a:p>
            <a:pPr lvl="1"/>
            <a:r>
              <a:rPr lang="en-US" altLang="en-US" sz="2000" dirty="0"/>
              <a:t>Particularly in natural environments</a:t>
            </a:r>
          </a:p>
        </p:txBody>
      </p:sp>
      <p:sp>
        <p:nvSpPr>
          <p:cNvPr id="4" name="Rectangle 3"/>
          <p:cNvSpPr/>
          <p:nvPr/>
        </p:nvSpPr>
        <p:spPr>
          <a:xfrm>
            <a:off x="1747232" y="1715131"/>
            <a:ext cx="8221015" cy="1938992"/>
          </a:xfrm>
          <a:prstGeom prst="rect">
            <a:avLst/>
          </a:prstGeom>
        </p:spPr>
        <p:txBody>
          <a:bodyPr wrap="square">
            <a:spAutoFit/>
          </a:bodyPr>
          <a:lstStyle/>
          <a:p>
            <a:r>
              <a:rPr lang="en-US" altLang="en-US" sz="2000" dirty="0"/>
              <a:t>Mid 20th-century </a:t>
            </a:r>
            <a:r>
              <a:rPr lang="en-US" altLang="en-US" sz="2000" dirty="0" err="1"/>
              <a:t>ethologists</a:t>
            </a:r>
            <a:endParaRPr lang="en-US" altLang="en-US" sz="2000" dirty="0"/>
          </a:p>
          <a:p>
            <a:pPr lvl="1"/>
            <a:r>
              <a:rPr lang="en-US" altLang="en-US" sz="2000" dirty="0"/>
              <a:t>Developed a conceptual framework defined by a set of questions.</a:t>
            </a:r>
          </a:p>
          <a:p>
            <a:pPr lvl="1"/>
            <a:endParaRPr lang="en-US" altLang="en-US" sz="2000" dirty="0"/>
          </a:p>
          <a:p>
            <a:r>
              <a:rPr lang="en-US" altLang="en-US" sz="2000" dirty="0"/>
              <a:t>These questions</a:t>
            </a:r>
          </a:p>
          <a:p>
            <a:pPr lvl="1"/>
            <a:r>
              <a:rPr lang="en-US" altLang="en-US" sz="2000" dirty="0"/>
              <a:t>Highlight the complementary nature of proximate and ultimate perspectives</a:t>
            </a:r>
          </a:p>
        </p:txBody>
      </p:sp>
      <p:sp>
        <p:nvSpPr>
          <p:cNvPr id="2" name="Rectangle 1"/>
          <p:cNvSpPr/>
          <p:nvPr/>
        </p:nvSpPr>
        <p:spPr>
          <a:xfrm>
            <a:off x="3610378" y="4326160"/>
            <a:ext cx="5610895" cy="400110"/>
          </a:xfrm>
          <a:prstGeom prst="rect">
            <a:avLst/>
          </a:prstGeom>
        </p:spPr>
        <p:txBody>
          <a:bodyPr wrap="square">
            <a:spAutoFit/>
          </a:bodyPr>
          <a:lstStyle/>
          <a:p>
            <a:r>
              <a:rPr lang="en-US" altLang="en-US" sz="2000" b="1" dirty="0"/>
              <a:t>What are proximate and ultimate perspectives?</a:t>
            </a:r>
            <a:endParaRPr lang="th-TH" sz="2000" b="1" dirty="0"/>
          </a:p>
        </p:txBody>
      </p:sp>
    </p:spTree>
    <p:extLst>
      <p:ext uri="{BB962C8B-B14F-4D97-AF65-F5344CB8AC3E}">
        <p14:creationId xmlns:p14="http://schemas.microsoft.com/office/powerpoint/2010/main" val="1299858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483673" y="943378"/>
            <a:ext cx="11379200" cy="3233738"/>
          </a:xfrm>
        </p:spPr>
        <p:txBody>
          <a:bodyPr/>
          <a:lstStyle/>
          <a:p>
            <a:pPr marL="0" indent="0">
              <a:buNone/>
            </a:pPr>
            <a:r>
              <a:rPr lang="en-US" altLang="en-US" dirty="0"/>
              <a:t>Animal Signals and Communication</a:t>
            </a:r>
          </a:p>
          <a:p>
            <a:pPr eaLnBrk="1" hangingPunct="1"/>
            <a:r>
              <a:rPr lang="en-US" altLang="en-US" dirty="0"/>
              <a:t>In behavioral ecology</a:t>
            </a:r>
          </a:p>
          <a:p>
            <a:pPr lvl="1" eaLnBrk="1" hangingPunct="1"/>
            <a:r>
              <a:rPr lang="en-US" altLang="en-US" dirty="0"/>
              <a:t>A signal is a behavior that causes a change in another animal’s behavior</a:t>
            </a:r>
          </a:p>
          <a:p>
            <a:pPr eaLnBrk="1" hangingPunct="1"/>
            <a:r>
              <a:rPr lang="en-US" altLang="en-US" dirty="0"/>
              <a:t>Communication</a:t>
            </a:r>
          </a:p>
          <a:p>
            <a:pPr lvl="1" eaLnBrk="1" hangingPunct="1"/>
            <a:r>
              <a:rPr lang="en-US" altLang="en-US" dirty="0"/>
              <a:t>Is the reception of and response to signals</a:t>
            </a:r>
          </a:p>
        </p:txBody>
      </p:sp>
    </p:spTree>
    <p:extLst>
      <p:ext uri="{BB962C8B-B14F-4D97-AF65-F5344CB8AC3E}">
        <p14:creationId xmlns:p14="http://schemas.microsoft.com/office/powerpoint/2010/main" val="1842286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846" y="248335"/>
            <a:ext cx="394335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160135" y="780366"/>
            <a:ext cx="6096000" cy="646331"/>
          </a:xfrm>
          <a:prstGeom prst="rect">
            <a:avLst/>
          </a:prstGeom>
        </p:spPr>
        <p:txBody>
          <a:bodyPr>
            <a:spAutoFit/>
          </a:bodyPr>
          <a:lstStyle/>
          <a:p>
            <a:r>
              <a:rPr lang="en-US" dirty="0"/>
              <a:t>Why is there </a:t>
            </a:r>
            <a:r>
              <a:rPr lang="en-US" dirty="0" err="1"/>
              <a:t>multisong</a:t>
            </a:r>
            <a:r>
              <a:rPr lang="en-US" dirty="0"/>
              <a:t> behavior?</a:t>
            </a:r>
          </a:p>
          <a:p>
            <a:r>
              <a:rPr lang="en-US" dirty="0"/>
              <a:t>• Warning off enemies, attracting mates?</a:t>
            </a:r>
            <a:endParaRPr lang="th-TH" dirty="0"/>
          </a:p>
        </p:txBody>
      </p:sp>
      <p:sp>
        <p:nvSpPr>
          <p:cNvPr id="3" name="Rectangle 2"/>
          <p:cNvSpPr/>
          <p:nvPr/>
        </p:nvSpPr>
        <p:spPr>
          <a:xfrm>
            <a:off x="5160135" y="1810425"/>
            <a:ext cx="6096000" cy="2585323"/>
          </a:xfrm>
          <a:prstGeom prst="rect">
            <a:avLst/>
          </a:prstGeom>
        </p:spPr>
        <p:txBody>
          <a:bodyPr>
            <a:spAutoFit/>
          </a:bodyPr>
          <a:lstStyle/>
          <a:p>
            <a:r>
              <a:rPr lang="en-US" dirty="0"/>
              <a:t>Attracting mates?</a:t>
            </a:r>
          </a:p>
          <a:p>
            <a:r>
              <a:rPr lang="en-US" dirty="0"/>
              <a:t>• What does song repertoire have to do with</a:t>
            </a:r>
          </a:p>
          <a:p>
            <a:r>
              <a:rPr lang="en-US" dirty="0"/>
              <a:t>being a good mate?</a:t>
            </a:r>
          </a:p>
          <a:p>
            <a:r>
              <a:rPr lang="en-US" dirty="0"/>
              <a:t>• Postulate that repertoire increases fitness by</a:t>
            </a:r>
          </a:p>
          <a:p>
            <a:r>
              <a:rPr lang="en-US" dirty="0"/>
              <a:t>making older more experienced males more</a:t>
            </a:r>
          </a:p>
          <a:p>
            <a:r>
              <a:rPr lang="en-US" dirty="0"/>
              <a:t>attractive to females.</a:t>
            </a:r>
          </a:p>
          <a:p>
            <a:r>
              <a:rPr lang="en-US" dirty="0"/>
              <a:t>• Testable hypotheses:</a:t>
            </a:r>
          </a:p>
          <a:p>
            <a:r>
              <a:rPr lang="en-US" dirty="0"/>
              <a:t>– males learn more song types as they get older</a:t>
            </a:r>
          </a:p>
          <a:p>
            <a:r>
              <a:rPr lang="en-US" dirty="0"/>
              <a:t>– females prefer males with large repertoires</a:t>
            </a:r>
            <a:endParaRPr lang="th-TH" dirty="0"/>
          </a:p>
        </p:txBody>
      </p:sp>
    </p:spTree>
    <p:extLst>
      <p:ext uri="{BB962C8B-B14F-4D97-AF65-F5344CB8AC3E}">
        <p14:creationId xmlns:p14="http://schemas.microsoft.com/office/powerpoint/2010/main" val="4147942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3351"/>
            <a:ext cx="6096000" cy="646331"/>
          </a:xfrm>
          <a:prstGeom prst="rect">
            <a:avLst/>
          </a:prstGeom>
        </p:spPr>
        <p:txBody>
          <a:bodyPr>
            <a:spAutoFit/>
          </a:bodyPr>
          <a:lstStyle/>
          <a:p>
            <a:r>
              <a:rPr lang="en-US" b="1" dirty="0"/>
              <a:t>Learning</a:t>
            </a:r>
          </a:p>
          <a:p>
            <a:r>
              <a:rPr lang="en-US" dirty="0"/>
              <a:t>• Experience based modification of behavior</a:t>
            </a:r>
            <a:endParaRPr lang="th-TH"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910" y="1533928"/>
            <a:ext cx="4523020" cy="3350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5910" y="1164596"/>
            <a:ext cx="4602286" cy="369332"/>
          </a:xfrm>
          <a:prstGeom prst="rect">
            <a:avLst/>
          </a:prstGeom>
        </p:spPr>
        <p:txBody>
          <a:bodyPr wrap="none">
            <a:spAutoFit/>
          </a:bodyPr>
          <a:lstStyle/>
          <a:p>
            <a:r>
              <a:rPr lang="en-US" dirty="0" err="1"/>
              <a:t>Vervet</a:t>
            </a:r>
            <a:r>
              <a:rPr lang="en-US" dirty="0"/>
              <a:t> monkeys learn correct use of alarm calls</a:t>
            </a:r>
            <a:endParaRPr lang="th-TH" dirty="0"/>
          </a:p>
        </p:txBody>
      </p:sp>
      <p:sp>
        <p:nvSpPr>
          <p:cNvPr id="4" name="Rectangle 3"/>
          <p:cNvSpPr/>
          <p:nvPr/>
        </p:nvSpPr>
        <p:spPr>
          <a:xfrm>
            <a:off x="115910" y="4998823"/>
            <a:ext cx="4602286" cy="1754326"/>
          </a:xfrm>
          <a:prstGeom prst="rect">
            <a:avLst/>
          </a:prstGeom>
        </p:spPr>
        <p:txBody>
          <a:bodyPr wrap="square">
            <a:spAutoFit/>
          </a:bodyPr>
          <a:lstStyle/>
          <a:p>
            <a:r>
              <a:rPr lang="en-US" dirty="0" err="1"/>
              <a:t>Vervet</a:t>
            </a:r>
            <a:r>
              <a:rPr lang="en-US" dirty="0"/>
              <a:t> monkey alarm calls</a:t>
            </a:r>
          </a:p>
          <a:p>
            <a:r>
              <a:rPr lang="en-US" dirty="0"/>
              <a:t>• Different alarm calls for leopards, eagles,</a:t>
            </a:r>
          </a:p>
          <a:p>
            <a:r>
              <a:rPr lang="en-US" dirty="0"/>
              <a:t>snakes</a:t>
            </a:r>
          </a:p>
          <a:p>
            <a:r>
              <a:rPr lang="en-US" dirty="0"/>
              <a:t>• Infant monkeys give </a:t>
            </a:r>
            <a:r>
              <a:rPr lang="en-US" dirty="0" err="1"/>
              <a:t>indiscrimate</a:t>
            </a:r>
            <a:r>
              <a:rPr lang="en-US" dirty="0"/>
              <a:t> alarm</a:t>
            </a:r>
          </a:p>
          <a:p>
            <a:r>
              <a:rPr lang="en-US" dirty="0"/>
              <a:t>calls but eventually learn to give the right</a:t>
            </a:r>
          </a:p>
          <a:p>
            <a:r>
              <a:rPr lang="en-US" dirty="0"/>
              <a:t>call at the appropriate time</a:t>
            </a:r>
            <a:endParaRPr lang="th-TH" dirty="0"/>
          </a:p>
        </p:txBody>
      </p:sp>
      <p:sp>
        <p:nvSpPr>
          <p:cNvPr id="5" name="Rectangle 4"/>
          <p:cNvSpPr/>
          <p:nvPr/>
        </p:nvSpPr>
        <p:spPr>
          <a:xfrm>
            <a:off x="5507864" y="177857"/>
            <a:ext cx="4589172" cy="2031325"/>
          </a:xfrm>
          <a:prstGeom prst="rect">
            <a:avLst/>
          </a:prstGeom>
        </p:spPr>
        <p:txBody>
          <a:bodyPr wrap="square">
            <a:spAutoFit/>
          </a:bodyPr>
          <a:lstStyle/>
          <a:p>
            <a:r>
              <a:rPr lang="en-US" b="1" dirty="0"/>
              <a:t>Associative learning</a:t>
            </a:r>
          </a:p>
          <a:p>
            <a:r>
              <a:rPr lang="en-US" dirty="0"/>
              <a:t>• </a:t>
            </a:r>
            <a:r>
              <a:rPr lang="en-US" b="1" dirty="0"/>
              <a:t>Classical conditioning </a:t>
            </a:r>
            <a:r>
              <a:rPr lang="en-US" dirty="0"/>
              <a:t>- Pavlov’s dogs,</a:t>
            </a:r>
          </a:p>
          <a:p>
            <a:r>
              <a:rPr lang="en-US" dirty="0"/>
              <a:t>arbitrary stimulus related to reward or</a:t>
            </a:r>
          </a:p>
          <a:p>
            <a:r>
              <a:rPr lang="en-US" dirty="0"/>
              <a:t>punishment</a:t>
            </a:r>
          </a:p>
          <a:p>
            <a:r>
              <a:rPr lang="en-US" dirty="0"/>
              <a:t>• </a:t>
            </a:r>
            <a:r>
              <a:rPr lang="en-US" b="1" dirty="0"/>
              <a:t>Operant conditioning </a:t>
            </a:r>
            <a:r>
              <a:rPr lang="en-US" dirty="0"/>
              <a:t>- trial and error</a:t>
            </a:r>
          </a:p>
          <a:p>
            <a:r>
              <a:rPr lang="en-US" dirty="0"/>
              <a:t>learning, learn to associate own behavior to</a:t>
            </a:r>
          </a:p>
          <a:p>
            <a:r>
              <a:rPr lang="en-US" dirty="0"/>
              <a:t>reward or punishment</a:t>
            </a:r>
            <a:endParaRPr lang="th-TH"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5150" y="2543097"/>
            <a:ext cx="3577268" cy="2369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415150" y="2238868"/>
            <a:ext cx="2181238" cy="369332"/>
          </a:xfrm>
          <a:prstGeom prst="rect">
            <a:avLst/>
          </a:prstGeom>
        </p:spPr>
        <p:txBody>
          <a:bodyPr wrap="none">
            <a:spAutoFit/>
          </a:bodyPr>
          <a:lstStyle/>
          <a:p>
            <a:r>
              <a:rPr lang="en-US" dirty="0"/>
              <a:t>Operant conditioning</a:t>
            </a:r>
            <a:endParaRPr lang="th-TH" dirty="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1788" y="2514373"/>
            <a:ext cx="2208139" cy="333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9204354" y="2209182"/>
            <a:ext cx="2308452" cy="369332"/>
          </a:xfrm>
          <a:prstGeom prst="rect">
            <a:avLst/>
          </a:prstGeom>
        </p:spPr>
        <p:txBody>
          <a:bodyPr wrap="none">
            <a:spAutoFit/>
          </a:bodyPr>
          <a:lstStyle/>
          <a:p>
            <a:r>
              <a:rPr lang="en-US" dirty="0"/>
              <a:t>Raven problem solving</a:t>
            </a:r>
            <a:endParaRPr lang="th-TH" dirty="0"/>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7941" y="4998823"/>
            <a:ext cx="3574477" cy="1515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439252" y="6488668"/>
            <a:ext cx="2127314" cy="369332"/>
          </a:xfrm>
          <a:prstGeom prst="rect">
            <a:avLst/>
          </a:prstGeom>
        </p:spPr>
        <p:txBody>
          <a:bodyPr wrap="none">
            <a:spAutoFit/>
          </a:bodyPr>
          <a:lstStyle/>
          <a:p>
            <a:r>
              <a:rPr lang="en-US" dirty="0"/>
              <a:t>Chimps making tools</a:t>
            </a:r>
            <a:endParaRPr lang="th-TH" dirty="0"/>
          </a:p>
        </p:txBody>
      </p:sp>
    </p:spTree>
    <p:extLst>
      <p:ext uri="{BB962C8B-B14F-4D97-AF65-F5344CB8AC3E}">
        <p14:creationId xmlns:p14="http://schemas.microsoft.com/office/powerpoint/2010/main" val="2366398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1789" y="267967"/>
            <a:ext cx="6096000" cy="923330"/>
          </a:xfrm>
          <a:prstGeom prst="rect">
            <a:avLst/>
          </a:prstGeom>
        </p:spPr>
        <p:txBody>
          <a:bodyPr>
            <a:spAutoFit/>
          </a:bodyPr>
          <a:lstStyle/>
          <a:p>
            <a:r>
              <a:rPr lang="en-US" b="1" dirty="0"/>
              <a:t>Altruistic behavior</a:t>
            </a:r>
          </a:p>
          <a:p>
            <a:r>
              <a:rPr lang="en-US" dirty="0"/>
              <a:t>• Behavior that does not immediately benefit</a:t>
            </a:r>
          </a:p>
          <a:p>
            <a:r>
              <a:rPr lang="en-US" dirty="0"/>
              <a:t>the individual</a:t>
            </a:r>
            <a:endParaRPr lang="th-TH"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9217" y="1507816"/>
            <a:ext cx="2444111" cy="362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56359" y="3017864"/>
            <a:ext cx="2444111" cy="923330"/>
          </a:xfrm>
          <a:prstGeom prst="rect">
            <a:avLst/>
          </a:prstGeom>
        </p:spPr>
        <p:txBody>
          <a:bodyPr wrap="square">
            <a:spAutoFit/>
          </a:bodyPr>
          <a:lstStyle/>
          <a:p>
            <a:r>
              <a:rPr lang="en-US" dirty="0"/>
              <a:t>Giving alarm call</a:t>
            </a:r>
          </a:p>
          <a:p>
            <a:r>
              <a:rPr lang="en-US" dirty="0"/>
              <a:t>increases chance</a:t>
            </a:r>
          </a:p>
          <a:p>
            <a:r>
              <a:rPr lang="en-US" dirty="0"/>
              <a:t>of getting killed</a:t>
            </a:r>
            <a:endParaRPr lang="th-TH" dirty="0"/>
          </a:p>
        </p:txBody>
      </p:sp>
    </p:spTree>
    <p:extLst>
      <p:ext uri="{BB962C8B-B14F-4D97-AF65-F5344CB8AC3E}">
        <p14:creationId xmlns:p14="http://schemas.microsoft.com/office/powerpoint/2010/main" val="149974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01814" y="4041219"/>
            <a:ext cx="5190186" cy="1754326"/>
          </a:xfrm>
          <a:prstGeom prst="rect">
            <a:avLst/>
          </a:prstGeom>
        </p:spPr>
        <p:txBody>
          <a:bodyPr wrap="square">
            <a:spAutoFit/>
          </a:bodyPr>
          <a:lstStyle/>
          <a:p>
            <a:r>
              <a:rPr lang="en-US" altLang="en-US" b="1" dirty="0"/>
              <a:t>The modern scientific discipline of behavioral ecology</a:t>
            </a:r>
          </a:p>
          <a:p>
            <a:pPr lvl="1"/>
            <a:r>
              <a:rPr lang="en-US" altLang="en-US" dirty="0"/>
              <a:t>Extends observations of animal behavior by studying </a:t>
            </a:r>
            <a:r>
              <a:rPr lang="en-US" altLang="en-US" u="sng" dirty="0"/>
              <a:t>how such behavior is controlled and how it develops, evolves, and contributes to survival and reproductive success</a:t>
            </a:r>
            <a:r>
              <a:rPr lang="en-US" altLang="en-US" dirty="0"/>
              <a:t>.</a:t>
            </a:r>
          </a:p>
        </p:txBody>
      </p:sp>
      <p:sp>
        <p:nvSpPr>
          <p:cNvPr id="3" name="Rectangle 2"/>
          <p:cNvSpPr/>
          <p:nvPr/>
        </p:nvSpPr>
        <p:spPr>
          <a:xfrm>
            <a:off x="528030" y="375978"/>
            <a:ext cx="10753859" cy="3139321"/>
          </a:xfrm>
          <a:prstGeom prst="rect">
            <a:avLst/>
          </a:prstGeom>
        </p:spPr>
        <p:txBody>
          <a:bodyPr wrap="square">
            <a:spAutoFit/>
          </a:bodyPr>
          <a:lstStyle/>
          <a:p>
            <a:r>
              <a:rPr lang="en-US" altLang="en-US" b="1" dirty="0"/>
              <a:t>An animal’s behavior is the product of natural selection on phenotypes and on the genotypes that code for those phenotypes. Animal behavior is dependent on set of adaptations that helps it to survive.</a:t>
            </a:r>
          </a:p>
          <a:p>
            <a:r>
              <a:rPr lang="en-US" altLang="en-US" b="1" dirty="0"/>
              <a:t>Animal behavior is known to consist of two causes: </a:t>
            </a:r>
          </a:p>
          <a:p>
            <a:r>
              <a:rPr lang="en-US" altLang="en-US" b="1" dirty="0"/>
              <a:t>	proximate causes - early investigation</a:t>
            </a:r>
          </a:p>
          <a:p>
            <a:r>
              <a:rPr lang="en-US" altLang="en-US" b="1" dirty="0"/>
              <a:t>	ultimate causes - recent investigation</a:t>
            </a:r>
          </a:p>
          <a:p>
            <a:r>
              <a:rPr lang="en-US" altLang="en-US" b="1" dirty="0"/>
              <a:t>			</a:t>
            </a:r>
          </a:p>
          <a:p>
            <a:endParaRPr lang="en-US" altLang="en-US" b="1" dirty="0"/>
          </a:p>
          <a:p>
            <a:r>
              <a:rPr lang="en-US" altLang="en-US" b="1" dirty="0"/>
              <a:t>Behavioral ecologists distinguish between proximate and ultimate causes of behavior</a:t>
            </a:r>
          </a:p>
          <a:p>
            <a:r>
              <a:rPr lang="en-US" altLang="en-US" dirty="0"/>
              <a:t>The scientific questions that can be asked about behavior can be divided into two classes:</a:t>
            </a:r>
          </a:p>
          <a:p>
            <a:pPr marL="742950" lvl="1" indent="-285750">
              <a:buFont typeface="Wingdings" pitchFamily="2" charset="2"/>
              <a:buChar char="§"/>
            </a:pPr>
            <a:r>
              <a:rPr lang="en-US" altLang="en-US" dirty="0"/>
              <a:t>Those that focus on the immediate stimulus and mechanism for the behavior</a:t>
            </a:r>
          </a:p>
          <a:p>
            <a:pPr marL="742950" lvl="1" indent="-285750">
              <a:buFont typeface="Wingdings" pitchFamily="2" charset="2"/>
              <a:buChar char="§"/>
            </a:pPr>
            <a:r>
              <a:rPr lang="en-US" altLang="en-US" dirty="0"/>
              <a:t>Those that explore how the behavior contributes to survival and reproduction</a:t>
            </a:r>
          </a:p>
        </p:txBody>
      </p:sp>
      <p:sp>
        <p:nvSpPr>
          <p:cNvPr id="4" name="Rectangle 3"/>
          <p:cNvSpPr/>
          <p:nvPr/>
        </p:nvSpPr>
        <p:spPr>
          <a:xfrm>
            <a:off x="1412383" y="3460520"/>
            <a:ext cx="6096000" cy="369332"/>
          </a:xfrm>
          <a:prstGeom prst="rect">
            <a:avLst/>
          </a:prstGeom>
        </p:spPr>
        <p:txBody>
          <a:bodyPr>
            <a:spAutoFit/>
          </a:bodyPr>
          <a:lstStyle/>
          <a:p>
            <a:r>
              <a:rPr lang="en-US" altLang="en-US" b="1" dirty="0"/>
              <a:t>Learning</a:t>
            </a:r>
            <a:r>
              <a:rPr lang="en-US" altLang="en-US" dirty="0"/>
              <a:t> is also considered a behavioral process</a:t>
            </a:r>
          </a:p>
        </p:txBody>
      </p:sp>
      <p:sp>
        <p:nvSpPr>
          <p:cNvPr id="5" name="Rectangle 4"/>
          <p:cNvSpPr/>
          <p:nvPr/>
        </p:nvSpPr>
        <p:spPr>
          <a:xfrm>
            <a:off x="528034" y="4041219"/>
            <a:ext cx="6096000" cy="2585323"/>
          </a:xfrm>
          <a:prstGeom prst="rect">
            <a:avLst/>
          </a:prstGeom>
        </p:spPr>
        <p:txBody>
          <a:bodyPr>
            <a:spAutoFit/>
          </a:bodyPr>
          <a:lstStyle/>
          <a:p>
            <a:r>
              <a:rPr lang="en-US" altLang="en-US" b="1" dirty="0"/>
              <a:t>Proximate, or “how,” questions about behavior</a:t>
            </a:r>
          </a:p>
          <a:p>
            <a:pPr marL="742950" lvl="1" indent="-285750">
              <a:buFont typeface="Wingdings" pitchFamily="2" charset="2"/>
              <a:buChar char="§"/>
            </a:pPr>
            <a:r>
              <a:rPr lang="en-US" altLang="en-US" dirty="0"/>
              <a:t>Focus on the environmental stimuli that trigger a behavior</a:t>
            </a:r>
          </a:p>
          <a:p>
            <a:pPr marL="742950" lvl="1" indent="-285750">
              <a:buFont typeface="Wingdings" pitchFamily="2" charset="2"/>
              <a:buChar char="§"/>
            </a:pPr>
            <a:r>
              <a:rPr lang="en-US" altLang="en-US" dirty="0"/>
              <a:t>Focus on the genetic, physiological, and anatomical mechanisms underlying a behavioral act</a:t>
            </a:r>
          </a:p>
          <a:p>
            <a:pPr marL="742950" lvl="1" indent="-285750">
              <a:buFont typeface="Wingdings" pitchFamily="2" charset="2"/>
              <a:buChar char="§"/>
            </a:pPr>
            <a:endParaRPr lang="en-US" altLang="en-US" dirty="0"/>
          </a:p>
          <a:p>
            <a:r>
              <a:rPr lang="en-US" altLang="en-US" b="1" dirty="0"/>
              <a:t>Ultimate, or “why,” questions about behavior</a:t>
            </a:r>
          </a:p>
          <a:p>
            <a:pPr lvl="1"/>
            <a:r>
              <a:rPr lang="en-US" altLang="en-US" dirty="0"/>
              <a:t>Address the </a:t>
            </a:r>
            <a:r>
              <a:rPr lang="en-US" altLang="en-US" u="sng" dirty="0"/>
              <a:t>evolutionary significance </a:t>
            </a:r>
            <a:r>
              <a:rPr lang="en-US" altLang="en-US" dirty="0"/>
              <a:t>of a behavior</a:t>
            </a:r>
          </a:p>
          <a:p>
            <a:pPr lvl="1"/>
            <a:endParaRPr lang="en-US" altLang="en-US" dirty="0"/>
          </a:p>
        </p:txBody>
      </p:sp>
      <p:sp>
        <p:nvSpPr>
          <p:cNvPr id="10" name="Down Arrow 9"/>
          <p:cNvSpPr/>
          <p:nvPr/>
        </p:nvSpPr>
        <p:spPr>
          <a:xfrm flipH="1">
            <a:off x="3155322" y="1945638"/>
            <a:ext cx="79622" cy="3069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1520758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hoto courtesy of Lola ya Bonobo Sanctu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8134" y="2155067"/>
            <a:ext cx="2253443" cy="22534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11370" y="624693"/>
            <a:ext cx="10457646" cy="4370427"/>
          </a:xfrm>
          <a:prstGeom prst="rect">
            <a:avLst/>
          </a:prstGeom>
        </p:spPr>
        <p:txBody>
          <a:bodyPr wrap="square">
            <a:spAutoFit/>
          </a:bodyPr>
          <a:lstStyle/>
          <a:p>
            <a:r>
              <a:rPr lang="en-US" sz="2000" b="1" dirty="0"/>
              <a:t>Animal Behavior </a:t>
            </a:r>
            <a:r>
              <a:rPr lang="en-US" sz="2000" dirty="0"/>
              <a:t>involves the study of how animals interact with each other and the environment. </a:t>
            </a:r>
          </a:p>
          <a:p>
            <a:endParaRPr lang="en-US" dirty="0"/>
          </a:p>
          <a:p>
            <a:r>
              <a:rPr lang="en-US" sz="2000" dirty="0"/>
              <a:t>Behavior results from both </a:t>
            </a:r>
            <a:r>
              <a:rPr lang="en-US" sz="2000" b="1" dirty="0"/>
              <a:t>genes inherited from parents </a:t>
            </a:r>
            <a:r>
              <a:rPr lang="en-US" sz="2000" dirty="0"/>
              <a:t>and </a:t>
            </a:r>
            <a:r>
              <a:rPr lang="en-US" sz="2000" b="1" dirty="0"/>
              <a:t>exposure to and the environment</a:t>
            </a:r>
            <a:r>
              <a:rPr lang="en-US" sz="2000" dirty="0"/>
              <a:t>:</a:t>
            </a:r>
            <a:endParaRPr lang="en-US" dirty="0"/>
          </a:p>
          <a:p>
            <a:r>
              <a:rPr lang="en-US" dirty="0"/>
              <a:t>• Whether an animal can express a particular behavior is determined by genes</a:t>
            </a:r>
          </a:p>
          <a:p>
            <a:r>
              <a:rPr lang="en-US" dirty="0"/>
              <a:t>• Whether an animal acts on this behavior can be dependent </a:t>
            </a:r>
          </a:p>
          <a:p>
            <a:r>
              <a:rPr lang="en-US" dirty="0"/>
              <a:t>on environment.</a:t>
            </a:r>
          </a:p>
          <a:p>
            <a:endParaRPr lang="en-US" dirty="0"/>
          </a:p>
          <a:p>
            <a:endParaRPr lang="en-US" dirty="0"/>
          </a:p>
          <a:p>
            <a:r>
              <a:rPr lang="en-US" sz="2000" dirty="0"/>
              <a:t>An animal may not exhibit a possible behavior</a:t>
            </a:r>
          </a:p>
          <a:p>
            <a:r>
              <a:rPr lang="en-US" sz="2000" dirty="0"/>
              <a:t>in certain environments</a:t>
            </a:r>
          </a:p>
          <a:p>
            <a:endParaRPr lang="en-US" dirty="0"/>
          </a:p>
          <a:p>
            <a:endParaRPr lang="en-US" dirty="0"/>
          </a:p>
          <a:p>
            <a:endParaRPr lang="en-US" dirty="0"/>
          </a:p>
          <a:p>
            <a:endParaRPr lang="th-TH" dirty="0"/>
          </a:p>
          <a:p>
            <a:endParaRPr lang="en-US" dirty="0"/>
          </a:p>
        </p:txBody>
      </p:sp>
      <p:sp>
        <p:nvSpPr>
          <p:cNvPr id="4" name="Rectangle 3"/>
          <p:cNvSpPr/>
          <p:nvPr/>
        </p:nvSpPr>
        <p:spPr>
          <a:xfrm>
            <a:off x="1880315" y="4468132"/>
            <a:ext cx="9079607" cy="2031325"/>
          </a:xfrm>
          <a:prstGeom prst="rect">
            <a:avLst/>
          </a:prstGeom>
        </p:spPr>
        <p:txBody>
          <a:bodyPr wrap="square">
            <a:spAutoFit/>
          </a:bodyPr>
          <a:lstStyle/>
          <a:p>
            <a:r>
              <a:rPr lang="en-US" dirty="0"/>
              <a:t>Causes for behavior</a:t>
            </a:r>
          </a:p>
          <a:p>
            <a:r>
              <a:rPr lang="en-US" dirty="0"/>
              <a:t>• “proximate” - environmental stimuli that</a:t>
            </a:r>
          </a:p>
          <a:p>
            <a:r>
              <a:rPr lang="en-US" dirty="0"/>
              <a:t>trigger behavior, e.g., day length, visual</a:t>
            </a:r>
          </a:p>
          <a:p>
            <a:r>
              <a:rPr lang="en-US" dirty="0"/>
              <a:t>stimuli</a:t>
            </a:r>
          </a:p>
          <a:p>
            <a:r>
              <a:rPr lang="en-US" dirty="0"/>
              <a:t>• “ultimate” - why does stimulus trigger</a:t>
            </a:r>
          </a:p>
          <a:p>
            <a:r>
              <a:rPr lang="en-US" dirty="0"/>
              <a:t>behavior - generally believed to be due to</a:t>
            </a:r>
          </a:p>
          <a:p>
            <a:r>
              <a:rPr lang="en-US" dirty="0"/>
              <a:t>natural selection (adaptive behavior)</a:t>
            </a:r>
            <a:endParaRPr lang="th-TH" dirty="0"/>
          </a:p>
        </p:txBody>
      </p:sp>
    </p:spTree>
    <p:extLst>
      <p:ext uri="{BB962C8B-B14F-4D97-AF65-F5344CB8AC3E}">
        <p14:creationId xmlns:p14="http://schemas.microsoft.com/office/powerpoint/2010/main" val="3572343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1628" y="188667"/>
            <a:ext cx="8736169" cy="1015663"/>
          </a:xfrm>
          <a:prstGeom prst="rect">
            <a:avLst/>
          </a:prstGeom>
        </p:spPr>
        <p:txBody>
          <a:bodyPr wrap="square">
            <a:spAutoFit/>
          </a:bodyPr>
          <a:lstStyle/>
          <a:p>
            <a:r>
              <a:rPr lang="en-US" altLang="en-US" sz="2000" b="1" dirty="0"/>
              <a:t>A fixed action pattern (FAP)</a:t>
            </a:r>
          </a:p>
          <a:p>
            <a:pPr lvl="1"/>
            <a:r>
              <a:rPr lang="en-US" altLang="en-US" sz="2000" dirty="0"/>
              <a:t>Is a sequence of unlearned, innate behaviors that is unchangeable.</a:t>
            </a:r>
          </a:p>
          <a:p>
            <a:pPr lvl="1"/>
            <a:r>
              <a:rPr lang="en-US" altLang="en-US" sz="2000" dirty="0"/>
              <a:t>Once initiated, is usually carried to completion.</a:t>
            </a:r>
          </a:p>
        </p:txBody>
      </p:sp>
      <p:sp>
        <p:nvSpPr>
          <p:cNvPr id="3" name="Rectangle 2"/>
          <p:cNvSpPr/>
          <p:nvPr/>
        </p:nvSpPr>
        <p:spPr>
          <a:xfrm>
            <a:off x="1926997" y="1828440"/>
            <a:ext cx="8505430" cy="400110"/>
          </a:xfrm>
          <a:prstGeom prst="rect">
            <a:avLst/>
          </a:prstGeom>
        </p:spPr>
        <p:txBody>
          <a:bodyPr wrap="square">
            <a:spAutoFit/>
          </a:bodyPr>
          <a:lstStyle/>
          <a:p>
            <a:r>
              <a:rPr lang="en-US" altLang="en-US" sz="2000" dirty="0"/>
              <a:t>A </a:t>
            </a:r>
            <a:r>
              <a:rPr lang="en-US" altLang="en-US" sz="2000" b="1" dirty="0"/>
              <a:t>FAP</a:t>
            </a:r>
            <a:r>
              <a:rPr lang="en-US" altLang="en-US" sz="2000" dirty="0"/>
              <a:t> is triggered by an external sensory stimulus known as a </a:t>
            </a:r>
            <a:r>
              <a:rPr lang="en-US" altLang="en-US" sz="2000" b="1" dirty="0"/>
              <a:t>sign stimulus</a:t>
            </a:r>
          </a:p>
        </p:txBody>
      </p:sp>
      <p:sp>
        <p:nvSpPr>
          <p:cNvPr id="4" name="Rectangle 3"/>
          <p:cNvSpPr/>
          <p:nvPr/>
        </p:nvSpPr>
        <p:spPr>
          <a:xfrm>
            <a:off x="1425261" y="3212936"/>
            <a:ext cx="3829319" cy="1015663"/>
          </a:xfrm>
          <a:prstGeom prst="rect">
            <a:avLst/>
          </a:prstGeom>
        </p:spPr>
        <p:txBody>
          <a:bodyPr wrap="square">
            <a:spAutoFit/>
          </a:bodyPr>
          <a:lstStyle/>
          <a:p>
            <a:r>
              <a:rPr lang="en-US" altLang="en-US" sz="2000" dirty="0"/>
              <a:t>In </a:t>
            </a:r>
            <a:r>
              <a:rPr lang="en-US" altLang="en-US" sz="2000" b="1" dirty="0"/>
              <a:t>male stickleback fish</a:t>
            </a:r>
            <a:r>
              <a:rPr lang="en-US" altLang="en-US" sz="2000" dirty="0"/>
              <a:t>, the </a:t>
            </a:r>
            <a:r>
              <a:rPr lang="en-US" altLang="en-US" sz="2000" b="1" dirty="0"/>
              <a:t>stimulus</a:t>
            </a:r>
            <a:r>
              <a:rPr lang="en-US" altLang="en-US" sz="2000" dirty="0"/>
              <a:t> for attack behavior is the </a:t>
            </a:r>
            <a:r>
              <a:rPr lang="en-US" altLang="en-US" sz="2000" b="1" dirty="0"/>
              <a:t>red underside of an intruder</a:t>
            </a:r>
            <a:r>
              <a:rPr lang="en-US" altLang="en-US" sz="2000" dirty="0"/>
              <a:t>.</a:t>
            </a:r>
          </a:p>
        </p:txBody>
      </p:sp>
      <p:grpSp>
        <p:nvGrpSpPr>
          <p:cNvPr id="5" name="Group 8"/>
          <p:cNvGrpSpPr>
            <a:grpSpLocks/>
          </p:cNvGrpSpPr>
          <p:nvPr/>
        </p:nvGrpSpPr>
        <p:grpSpPr bwMode="auto">
          <a:xfrm>
            <a:off x="5584833" y="2575095"/>
            <a:ext cx="5871179" cy="3471196"/>
            <a:chOff x="1104" y="1579"/>
            <a:chExt cx="3936" cy="2475"/>
          </a:xfrm>
        </p:grpSpPr>
        <p:sp>
          <p:nvSpPr>
            <p:cNvPr id="6" name="Text Box 4"/>
            <p:cNvSpPr txBox="1">
              <a:spLocks noChangeArrowheads="1"/>
            </p:cNvSpPr>
            <p:nvPr/>
          </p:nvSpPr>
          <p:spPr bwMode="auto">
            <a:xfrm>
              <a:off x="3105" y="3834"/>
              <a:ext cx="125" cy="22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500">
                  <a:solidFill>
                    <a:schemeClr val="tx1"/>
                  </a:solidFill>
                  <a:latin typeface="Arial" pitchFamily="34" charset="0"/>
                  <a:sym typeface="Symbol" pitchFamily="18" charset="2"/>
                </a:defRPr>
              </a:lvl1pPr>
              <a:lvl2pPr marL="742950" indent="-285750">
                <a:defRPr kumimoji="1" sz="2500">
                  <a:solidFill>
                    <a:schemeClr val="tx1"/>
                  </a:solidFill>
                  <a:latin typeface="Arial" pitchFamily="34" charset="0"/>
                  <a:sym typeface="Symbol" pitchFamily="18" charset="2"/>
                </a:defRPr>
              </a:lvl2pPr>
              <a:lvl3pPr marL="1143000" indent="-228600">
                <a:defRPr kumimoji="1" sz="2500">
                  <a:solidFill>
                    <a:schemeClr val="tx1"/>
                  </a:solidFill>
                  <a:latin typeface="Arial" pitchFamily="34" charset="0"/>
                  <a:sym typeface="Symbol" pitchFamily="18" charset="2"/>
                </a:defRPr>
              </a:lvl3pPr>
              <a:lvl4pPr marL="1600200" indent="-228600">
                <a:defRPr kumimoji="1" sz="2500">
                  <a:solidFill>
                    <a:schemeClr val="tx1"/>
                  </a:solidFill>
                  <a:latin typeface="Arial" pitchFamily="34" charset="0"/>
                  <a:sym typeface="Symbol" pitchFamily="18" charset="2"/>
                </a:defRPr>
              </a:lvl4pPr>
              <a:lvl5pPr marL="2057400" indent="-228600">
                <a:defRPr kumimoji="1" sz="2500">
                  <a:solidFill>
                    <a:schemeClr val="tx1"/>
                  </a:solidFill>
                  <a:latin typeface="Arial" pitchFamily="34" charset="0"/>
                  <a:sym typeface="Symbol" pitchFamily="18" charset="2"/>
                </a:defRPr>
              </a:lvl5pPr>
              <a:lvl6pPr marL="2514600" indent="-228600" eaLnBrk="0" fontAlgn="base" hangingPunct="0">
                <a:spcBef>
                  <a:spcPct val="0"/>
                </a:spcBef>
                <a:spcAft>
                  <a:spcPct val="0"/>
                </a:spcAft>
                <a:defRPr kumimoji="1" sz="2500">
                  <a:solidFill>
                    <a:schemeClr val="tx1"/>
                  </a:solidFill>
                  <a:latin typeface="Arial" pitchFamily="34" charset="0"/>
                  <a:sym typeface="Symbol" pitchFamily="18" charset="2"/>
                </a:defRPr>
              </a:lvl6pPr>
              <a:lvl7pPr marL="2971800" indent="-228600" eaLnBrk="0" fontAlgn="base" hangingPunct="0">
                <a:spcBef>
                  <a:spcPct val="0"/>
                </a:spcBef>
                <a:spcAft>
                  <a:spcPct val="0"/>
                </a:spcAft>
                <a:defRPr kumimoji="1" sz="2500">
                  <a:solidFill>
                    <a:schemeClr val="tx1"/>
                  </a:solidFill>
                  <a:latin typeface="Arial" pitchFamily="34" charset="0"/>
                  <a:sym typeface="Symbol" pitchFamily="18" charset="2"/>
                </a:defRPr>
              </a:lvl7pPr>
              <a:lvl8pPr marL="3429000" indent="-228600" eaLnBrk="0" fontAlgn="base" hangingPunct="0">
                <a:spcBef>
                  <a:spcPct val="0"/>
                </a:spcBef>
                <a:spcAft>
                  <a:spcPct val="0"/>
                </a:spcAft>
                <a:defRPr kumimoji="1" sz="2500">
                  <a:solidFill>
                    <a:schemeClr val="tx1"/>
                  </a:solidFill>
                  <a:latin typeface="Arial" pitchFamily="34" charset="0"/>
                  <a:sym typeface="Symbol" pitchFamily="18" charset="2"/>
                </a:defRPr>
              </a:lvl8pPr>
              <a:lvl9pPr marL="3886200" indent="-228600" eaLnBrk="0" fontAlgn="base" hangingPunct="0">
                <a:spcBef>
                  <a:spcPct val="0"/>
                </a:spcBef>
                <a:spcAft>
                  <a:spcPct val="0"/>
                </a:spcAft>
                <a:defRPr kumimoji="1" sz="2500">
                  <a:solidFill>
                    <a:schemeClr val="tx1"/>
                  </a:solidFill>
                  <a:latin typeface="Arial" pitchFamily="34" charset="0"/>
                  <a:sym typeface="Symbol" pitchFamily="18" charset="2"/>
                </a:defRPr>
              </a:lvl9pPr>
            </a:lstStyle>
            <a:p>
              <a:pPr algn="ctr"/>
              <a:endParaRPr lang="en-US" altLang="en-US" sz="1400" b="1" dirty="0"/>
            </a:p>
          </p:txBody>
        </p:sp>
        <p:grpSp>
          <p:nvGrpSpPr>
            <p:cNvPr id="7" name="Group 7"/>
            <p:cNvGrpSpPr>
              <a:grpSpLocks/>
            </p:cNvGrpSpPr>
            <p:nvPr/>
          </p:nvGrpSpPr>
          <p:grpSpPr bwMode="auto">
            <a:xfrm>
              <a:off x="1104" y="1579"/>
              <a:ext cx="3936" cy="2261"/>
              <a:chOff x="1440" y="1632"/>
              <a:chExt cx="3936" cy="2261"/>
            </a:xfrm>
          </p:grpSpPr>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 y="1632"/>
                <a:ext cx="3936" cy="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p:cNvSpPr txBox="1">
                <a:spLocks noChangeArrowheads="1"/>
              </p:cNvSpPr>
              <p:nvPr/>
            </p:nvSpPr>
            <p:spPr bwMode="auto">
              <a:xfrm>
                <a:off x="1456" y="3720"/>
                <a:ext cx="2846" cy="173"/>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500">
                    <a:solidFill>
                      <a:schemeClr val="tx1"/>
                    </a:solidFill>
                    <a:latin typeface="Arial" pitchFamily="34" charset="0"/>
                    <a:sym typeface="Symbol" pitchFamily="18" charset="2"/>
                  </a:defRPr>
                </a:lvl1pPr>
                <a:lvl2pPr marL="742950" indent="-285750">
                  <a:defRPr kumimoji="1" sz="2500">
                    <a:solidFill>
                      <a:schemeClr val="tx1"/>
                    </a:solidFill>
                    <a:latin typeface="Arial" pitchFamily="34" charset="0"/>
                    <a:sym typeface="Symbol" pitchFamily="18" charset="2"/>
                  </a:defRPr>
                </a:lvl2pPr>
                <a:lvl3pPr marL="1143000" indent="-228600">
                  <a:defRPr kumimoji="1" sz="2500">
                    <a:solidFill>
                      <a:schemeClr val="tx1"/>
                    </a:solidFill>
                    <a:latin typeface="Arial" pitchFamily="34" charset="0"/>
                    <a:sym typeface="Symbol" pitchFamily="18" charset="2"/>
                  </a:defRPr>
                </a:lvl3pPr>
                <a:lvl4pPr marL="1600200" indent="-228600">
                  <a:defRPr kumimoji="1" sz="2500">
                    <a:solidFill>
                      <a:schemeClr val="tx1"/>
                    </a:solidFill>
                    <a:latin typeface="Arial" pitchFamily="34" charset="0"/>
                    <a:sym typeface="Symbol" pitchFamily="18" charset="2"/>
                  </a:defRPr>
                </a:lvl4pPr>
                <a:lvl5pPr marL="2057400" indent="-228600">
                  <a:defRPr kumimoji="1" sz="2500">
                    <a:solidFill>
                      <a:schemeClr val="tx1"/>
                    </a:solidFill>
                    <a:latin typeface="Arial" pitchFamily="34" charset="0"/>
                    <a:sym typeface="Symbol" pitchFamily="18" charset="2"/>
                  </a:defRPr>
                </a:lvl5pPr>
                <a:lvl6pPr marL="2514600" indent="-228600" eaLnBrk="0" fontAlgn="base" hangingPunct="0">
                  <a:spcBef>
                    <a:spcPct val="0"/>
                  </a:spcBef>
                  <a:spcAft>
                    <a:spcPct val="0"/>
                  </a:spcAft>
                  <a:defRPr kumimoji="1" sz="2500">
                    <a:solidFill>
                      <a:schemeClr val="tx1"/>
                    </a:solidFill>
                    <a:latin typeface="Arial" pitchFamily="34" charset="0"/>
                    <a:sym typeface="Symbol" pitchFamily="18" charset="2"/>
                  </a:defRPr>
                </a:lvl6pPr>
                <a:lvl7pPr marL="2971800" indent="-228600" eaLnBrk="0" fontAlgn="base" hangingPunct="0">
                  <a:spcBef>
                    <a:spcPct val="0"/>
                  </a:spcBef>
                  <a:spcAft>
                    <a:spcPct val="0"/>
                  </a:spcAft>
                  <a:defRPr kumimoji="1" sz="2500">
                    <a:solidFill>
                      <a:schemeClr val="tx1"/>
                    </a:solidFill>
                    <a:latin typeface="Arial" pitchFamily="34" charset="0"/>
                    <a:sym typeface="Symbol" pitchFamily="18" charset="2"/>
                  </a:defRPr>
                </a:lvl7pPr>
                <a:lvl8pPr marL="3429000" indent="-228600" eaLnBrk="0" fontAlgn="base" hangingPunct="0">
                  <a:spcBef>
                    <a:spcPct val="0"/>
                  </a:spcBef>
                  <a:spcAft>
                    <a:spcPct val="0"/>
                  </a:spcAft>
                  <a:defRPr kumimoji="1" sz="2500">
                    <a:solidFill>
                      <a:schemeClr val="tx1"/>
                    </a:solidFill>
                    <a:latin typeface="Arial" pitchFamily="34" charset="0"/>
                    <a:sym typeface="Symbol" pitchFamily="18" charset="2"/>
                  </a:defRPr>
                </a:lvl8pPr>
                <a:lvl9pPr marL="3886200" indent="-228600" eaLnBrk="0" fontAlgn="base" hangingPunct="0">
                  <a:spcBef>
                    <a:spcPct val="0"/>
                  </a:spcBef>
                  <a:spcAft>
                    <a:spcPct val="0"/>
                  </a:spcAft>
                  <a:defRPr kumimoji="1" sz="2500">
                    <a:solidFill>
                      <a:schemeClr val="tx1"/>
                    </a:solidFill>
                    <a:latin typeface="Arial" pitchFamily="34" charset="0"/>
                    <a:sym typeface="Symbol" pitchFamily="18" charset="2"/>
                  </a:defRPr>
                </a:lvl9pPr>
              </a:lstStyle>
              <a:p>
                <a:r>
                  <a:rPr lang="en-US" altLang="en-US" sz="1200" b="1"/>
                  <a:t>(a)</a:t>
                </a:r>
                <a:r>
                  <a:rPr lang="en-US" altLang="en-US" sz="1200"/>
                  <a:t> A male three-spined stickleback fish shows its red underside.</a:t>
                </a:r>
              </a:p>
            </p:txBody>
          </p:sp>
        </p:grpSp>
      </p:grpSp>
    </p:spTree>
    <p:extLst>
      <p:ext uri="{BB962C8B-B14F-4D97-AF65-F5344CB8AC3E}">
        <p14:creationId xmlns:p14="http://schemas.microsoft.com/office/powerpoint/2010/main" val="1648290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333375" y="315946"/>
            <a:ext cx="11379200" cy="1773238"/>
          </a:xfrm>
        </p:spPr>
        <p:txBody>
          <a:bodyPr/>
          <a:lstStyle/>
          <a:p>
            <a:pPr eaLnBrk="1" hangingPunct="1"/>
            <a:r>
              <a:rPr lang="en-US" altLang="en-US" dirty="0"/>
              <a:t>When presented with unrealistic models</a:t>
            </a:r>
          </a:p>
          <a:p>
            <a:pPr lvl="1" eaLnBrk="1" hangingPunct="1"/>
            <a:r>
              <a:rPr lang="en-US" altLang="en-US" dirty="0"/>
              <a:t>As long as some red is present, the attack behavior occurs</a:t>
            </a:r>
          </a:p>
        </p:txBody>
      </p:sp>
      <p:grpSp>
        <p:nvGrpSpPr>
          <p:cNvPr id="21508" name="Group 8"/>
          <p:cNvGrpSpPr>
            <a:grpSpLocks/>
          </p:cNvGrpSpPr>
          <p:nvPr/>
        </p:nvGrpSpPr>
        <p:grpSpPr bwMode="auto">
          <a:xfrm>
            <a:off x="2946400" y="2400300"/>
            <a:ext cx="7264400" cy="4078288"/>
            <a:chOff x="1584" y="1512"/>
            <a:chExt cx="3432" cy="2569"/>
          </a:xfrm>
        </p:grpSpPr>
        <p:sp>
          <p:nvSpPr>
            <p:cNvPr id="21509" name="Text Box 4"/>
            <p:cNvSpPr txBox="1">
              <a:spLocks noChangeArrowheads="1"/>
            </p:cNvSpPr>
            <p:nvPr/>
          </p:nvSpPr>
          <p:spPr bwMode="auto">
            <a:xfrm>
              <a:off x="3111" y="3887"/>
              <a:ext cx="88" cy="19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500">
                  <a:solidFill>
                    <a:schemeClr val="tx1"/>
                  </a:solidFill>
                  <a:latin typeface="Arial" pitchFamily="34" charset="0"/>
                  <a:sym typeface="Symbol" pitchFamily="18" charset="2"/>
                </a:defRPr>
              </a:lvl1pPr>
              <a:lvl2pPr marL="742950" indent="-285750">
                <a:defRPr kumimoji="1" sz="2500">
                  <a:solidFill>
                    <a:schemeClr val="tx1"/>
                  </a:solidFill>
                  <a:latin typeface="Arial" pitchFamily="34" charset="0"/>
                  <a:sym typeface="Symbol" pitchFamily="18" charset="2"/>
                </a:defRPr>
              </a:lvl2pPr>
              <a:lvl3pPr marL="1143000" indent="-228600">
                <a:defRPr kumimoji="1" sz="2500">
                  <a:solidFill>
                    <a:schemeClr val="tx1"/>
                  </a:solidFill>
                  <a:latin typeface="Arial" pitchFamily="34" charset="0"/>
                  <a:sym typeface="Symbol" pitchFamily="18" charset="2"/>
                </a:defRPr>
              </a:lvl3pPr>
              <a:lvl4pPr marL="1600200" indent="-228600">
                <a:defRPr kumimoji="1" sz="2500">
                  <a:solidFill>
                    <a:schemeClr val="tx1"/>
                  </a:solidFill>
                  <a:latin typeface="Arial" pitchFamily="34" charset="0"/>
                  <a:sym typeface="Symbol" pitchFamily="18" charset="2"/>
                </a:defRPr>
              </a:lvl4pPr>
              <a:lvl5pPr marL="2057400" indent="-228600">
                <a:defRPr kumimoji="1" sz="2500">
                  <a:solidFill>
                    <a:schemeClr val="tx1"/>
                  </a:solidFill>
                  <a:latin typeface="Arial" pitchFamily="34" charset="0"/>
                  <a:sym typeface="Symbol" pitchFamily="18" charset="2"/>
                </a:defRPr>
              </a:lvl5pPr>
              <a:lvl6pPr marL="2514600" indent="-228600" eaLnBrk="0" fontAlgn="base" hangingPunct="0">
                <a:spcBef>
                  <a:spcPct val="0"/>
                </a:spcBef>
                <a:spcAft>
                  <a:spcPct val="0"/>
                </a:spcAft>
                <a:defRPr kumimoji="1" sz="2500">
                  <a:solidFill>
                    <a:schemeClr val="tx1"/>
                  </a:solidFill>
                  <a:latin typeface="Arial" pitchFamily="34" charset="0"/>
                  <a:sym typeface="Symbol" pitchFamily="18" charset="2"/>
                </a:defRPr>
              </a:lvl6pPr>
              <a:lvl7pPr marL="2971800" indent="-228600" eaLnBrk="0" fontAlgn="base" hangingPunct="0">
                <a:spcBef>
                  <a:spcPct val="0"/>
                </a:spcBef>
                <a:spcAft>
                  <a:spcPct val="0"/>
                </a:spcAft>
                <a:defRPr kumimoji="1" sz="2500">
                  <a:solidFill>
                    <a:schemeClr val="tx1"/>
                  </a:solidFill>
                  <a:latin typeface="Arial" pitchFamily="34" charset="0"/>
                  <a:sym typeface="Symbol" pitchFamily="18" charset="2"/>
                </a:defRPr>
              </a:lvl7pPr>
              <a:lvl8pPr marL="3429000" indent="-228600" eaLnBrk="0" fontAlgn="base" hangingPunct="0">
                <a:spcBef>
                  <a:spcPct val="0"/>
                </a:spcBef>
                <a:spcAft>
                  <a:spcPct val="0"/>
                </a:spcAft>
                <a:defRPr kumimoji="1" sz="2500">
                  <a:solidFill>
                    <a:schemeClr val="tx1"/>
                  </a:solidFill>
                  <a:latin typeface="Arial" pitchFamily="34" charset="0"/>
                  <a:sym typeface="Symbol" pitchFamily="18" charset="2"/>
                </a:defRPr>
              </a:lvl8pPr>
              <a:lvl9pPr marL="3886200" indent="-228600" eaLnBrk="0" fontAlgn="base" hangingPunct="0">
                <a:spcBef>
                  <a:spcPct val="0"/>
                </a:spcBef>
                <a:spcAft>
                  <a:spcPct val="0"/>
                </a:spcAft>
                <a:defRPr kumimoji="1" sz="2500">
                  <a:solidFill>
                    <a:schemeClr val="tx1"/>
                  </a:solidFill>
                  <a:latin typeface="Arial" pitchFamily="34" charset="0"/>
                  <a:sym typeface="Symbol" pitchFamily="18" charset="2"/>
                </a:defRPr>
              </a:lvl9pPr>
            </a:lstStyle>
            <a:p>
              <a:pPr algn="ctr"/>
              <a:endParaRPr lang="en-US" altLang="en-US" sz="1400" b="1" dirty="0"/>
            </a:p>
          </p:txBody>
        </p:sp>
        <p:grpSp>
          <p:nvGrpSpPr>
            <p:cNvPr id="21510" name="Group 7"/>
            <p:cNvGrpSpPr>
              <a:grpSpLocks/>
            </p:cNvGrpSpPr>
            <p:nvPr/>
          </p:nvGrpSpPr>
          <p:grpSpPr bwMode="auto">
            <a:xfrm>
              <a:off x="1584" y="1512"/>
              <a:ext cx="3432" cy="2422"/>
              <a:chOff x="1584" y="1512"/>
              <a:chExt cx="3432" cy="2422"/>
            </a:xfrm>
          </p:grpSpPr>
          <p:pic>
            <p:nvPicPr>
              <p:cNvPr id="215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 y="1512"/>
                <a:ext cx="2907" cy="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910" name="Text Box 6">
                <a:extLst>
                  <a:ext uri="{FF2B5EF4-FFF2-40B4-BE49-F238E27FC236}">
                    <a16:creationId xmlns:a16="http://schemas.microsoft.com/office/drawing/2014/main" id="{4B78B742-08F5-4767-AC7C-48B05A00C957}"/>
                  </a:ext>
                </a:extLst>
              </p:cNvPr>
              <p:cNvSpPr txBox="1">
                <a:spLocks noChangeArrowheads="1"/>
              </p:cNvSpPr>
              <p:nvPr/>
            </p:nvSpPr>
            <p:spPr bwMode="auto">
              <a:xfrm>
                <a:off x="1608" y="3526"/>
                <a:ext cx="3408" cy="408"/>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marL="242888" indent="-242888">
                  <a:defRPr kumimoji="1" sz="2400">
                    <a:solidFill>
                      <a:schemeClr val="tx1"/>
                    </a:solidFill>
                    <a:latin typeface="Times New Roman" pitchFamily="18" charset="0"/>
                  </a:defRPr>
                </a:lvl1pPr>
                <a:lvl2pPr>
                  <a:defRPr kumimoji="1" sz="2400">
                    <a:solidFill>
                      <a:schemeClr val="tx1"/>
                    </a:solidFill>
                    <a:latin typeface="Times New Roman" pitchFamily="18" charset="0"/>
                  </a:defRPr>
                </a:lvl2pPr>
                <a:lvl3pPr>
                  <a:defRPr kumimoji="1" sz="2400">
                    <a:solidFill>
                      <a:schemeClr val="tx1"/>
                    </a:solidFill>
                    <a:latin typeface="Times New Roman" pitchFamily="18" charset="0"/>
                  </a:defRPr>
                </a:lvl3pPr>
                <a:lvl4pPr>
                  <a:defRPr kumimoji="1" sz="2400">
                    <a:solidFill>
                      <a:schemeClr val="tx1"/>
                    </a:solidFill>
                    <a:latin typeface="Times New Roman" pitchFamily="18" charset="0"/>
                  </a:defRPr>
                </a:lvl4pPr>
                <a:lvl5pPr>
                  <a:defRPr kumimoji="1" sz="2400">
                    <a:solidFill>
                      <a:schemeClr val="tx1"/>
                    </a:solidFill>
                    <a:latin typeface="Times New Roman" pitchFamily="18" charset="0"/>
                  </a:defRPr>
                </a:lvl5pPr>
                <a:lvl6pPr eaLnBrk="0" fontAlgn="base" hangingPunct="0">
                  <a:spcBef>
                    <a:spcPct val="0"/>
                  </a:spcBef>
                  <a:spcAft>
                    <a:spcPct val="0"/>
                  </a:spcAft>
                  <a:defRPr kumimoji="1" sz="2400">
                    <a:solidFill>
                      <a:schemeClr val="tx1"/>
                    </a:solidFill>
                    <a:latin typeface="Times New Roman" pitchFamily="18" charset="0"/>
                  </a:defRPr>
                </a:lvl6pPr>
                <a:lvl7pPr eaLnBrk="0" fontAlgn="base" hangingPunct="0">
                  <a:spcBef>
                    <a:spcPct val="0"/>
                  </a:spcBef>
                  <a:spcAft>
                    <a:spcPct val="0"/>
                  </a:spcAft>
                  <a:defRPr kumimoji="1" sz="2400">
                    <a:solidFill>
                      <a:schemeClr val="tx1"/>
                    </a:solidFill>
                    <a:latin typeface="Times New Roman" pitchFamily="18" charset="0"/>
                  </a:defRPr>
                </a:lvl7pPr>
                <a:lvl8pPr eaLnBrk="0" fontAlgn="base" hangingPunct="0">
                  <a:spcBef>
                    <a:spcPct val="0"/>
                  </a:spcBef>
                  <a:spcAft>
                    <a:spcPct val="0"/>
                  </a:spcAft>
                  <a:defRPr kumimoji="1" sz="2400">
                    <a:solidFill>
                      <a:schemeClr val="tx1"/>
                    </a:solidFill>
                    <a:latin typeface="Times New Roman" pitchFamily="18" charset="0"/>
                  </a:defRPr>
                </a:lvl8pPr>
                <a:lvl9pPr eaLnBrk="0" fontAlgn="base" hangingPunct="0">
                  <a:spcBef>
                    <a:spcPct val="0"/>
                  </a:spcBef>
                  <a:spcAft>
                    <a:spcPct val="0"/>
                  </a:spcAft>
                  <a:defRPr kumimoji="1" sz="2400">
                    <a:solidFill>
                      <a:schemeClr val="tx1"/>
                    </a:solidFill>
                    <a:latin typeface="Times New Roman" pitchFamily="18" charset="0"/>
                  </a:defRPr>
                </a:lvl9pPr>
              </a:lstStyle>
              <a:p>
                <a:pPr>
                  <a:defRPr/>
                </a:pPr>
                <a:r>
                  <a:rPr lang="en-US" sz="1200" b="1">
                    <a:latin typeface="Arial" charset="0"/>
                    <a:sym typeface="Symbol" charset="2"/>
                  </a:rPr>
                  <a:t>(b)</a:t>
                </a:r>
                <a:r>
                  <a:rPr lang="en-US" sz="1200">
                    <a:effectLst>
                      <a:outerShdw blurRad="38100" dist="38100" dir="2700000" algn="tl">
                        <a:srgbClr val="C0C0C0"/>
                      </a:outerShdw>
                    </a:effectLst>
                    <a:latin typeface="Arial" charset="0"/>
                    <a:sym typeface="Symbol" charset="2"/>
                  </a:rPr>
                  <a:t> The realistic model at the top, without a red underside, produces no aggressive response in a male three-spined stickleback fish. The</a:t>
                </a:r>
                <a:br>
                  <a:rPr lang="en-US" sz="1200">
                    <a:effectLst>
                      <a:outerShdw blurRad="38100" dist="38100" dir="2700000" algn="tl">
                        <a:srgbClr val="C0C0C0"/>
                      </a:outerShdw>
                    </a:effectLst>
                    <a:latin typeface="Arial" charset="0"/>
                    <a:sym typeface="Symbol" charset="2"/>
                  </a:rPr>
                </a:br>
                <a:r>
                  <a:rPr lang="en-US" sz="1200">
                    <a:effectLst>
                      <a:outerShdw blurRad="38100" dist="38100" dir="2700000" algn="tl">
                        <a:srgbClr val="C0C0C0"/>
                      </a:outerShdw>
                    </a:effectLst>
                    <a:latin typeface="Arial" charset="0"/>
                    <a:sym typeface="Symbol" charset="2"/>
                  </a:rPr>
                  <a:t>other models, with red undersides, produce strong responses.</a:t>
                </a:r>
              </a:p>
            </p:txBody>
          </p:sp>
        </p:grpSp>
      </p:grpSp>
    </p:spTree>
    <p:extLst>
      <p:ext uri="{BB962C8B-B14F-4D97-AF65-F5344CB8AC3E}">
        <p14:creationId xmlns:p14="http://schemas.microsoft.com/office/powerpoint/2010/main" val="3591080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406400" y="685800"/>
            <a:ext cx="11379200" cy="1098550"/>
          </a:xfrm>
        </p:spPr>
        <p:txBody>
          <a:bodyPr/>
          <a:lstStyle/>
          <a:p>
            <a:pPr eaLnBrk="1" hangingPunct="1"/>
            <a:r>
              <a:rPr lang="en-US" altLang="en-US" dirty="0"/>
              <a:t>Proximate and ultimate causes for the FAP attack behavior in male stickleback fish</a:t>
            </a:r>
          </a:p>
        </p:txBody>
      </p:sp>
      <p:grpSp>
        <p:nvGrpSpPr>
          <p:cNvPr id="22531" name="Group 23"/>
          <p:cNvGrpSpPr>
            <a:grpSpLocks/>
          </p:cNvGrpSpPr>
          <p:nvPr/>
        </p:nvGrpSpPr>
        <p:grpSpPr bwMode="auto">
          <a:xfrm>
            <a:off x="941918" y="1970087"/>
            <a:ext cx="9764183" cy="4356100"/>
            <a:chOff x="445" y="1241"/>
            <a:chExt cx="4613" cy="2744"/>
          </a:xfrm>
        </p:grpSpPr>
        <p:sp>
          <p:nvSpPr>
            <p:cNvPr id="22532" name="Text Box 4"/>
            <p:cNvSpPr txBox="1">
              <a:spLocks noChangeArrowheads="1"/>
            </p:cNvSpPr>
            <p:nvPr/>
          </p:nvSpPr>
          <p:spPr bwMode="auto">
            <a:xfrm>
              <a:off x="445" y="3791"/>
              <a:ext cx="88" cy="19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sz="2500">
                  <a:solidFill>
                    <a:schemeClr val="tx1"/>
                  </a:solidFill>
                  <a:latin typeface="Arial" pitchFamily="34" charset="0"/>
                  <a:sym typeface="Symbol" pitchFamily="18" charset="2"/>
                </a:defRPr>
              </a:lvl1pPr>
              <a:lvl2pPr marL="742950" indent="-285750">
                <a:defRPr kumimoji="1" sz="2500">
                  <a:solidFill>
                    <a:schemeClr val="tx1"/>
                  </a:solidFill>
                  <a:latin typeface="Arial" pitchFamily="34" charset="0"/>
                  <a:sym typeface="Symbol" pitchFamily="18" charset="2"/>
                </a:defRPr>
              </a:lvl2pPr>
              <a:lvl3pPr marL="1143000" indent="-228600">
                <a:defRPr kumimoji="1" sz="2500">
                  <a:solidFill>
                    <a:schemeClr val="tx1"/>
                  </a:solidFill>
                  <a:latin typeface="Arial" pitchFamily="34" charset="0"/>
                  <a:sym typeface="Symbol" pitchFamily="18" charset="2"/>
                </a:defRPr>
              </a:lvl3pPr>
              <a:lvl4pPr marL="1600200" indent="-228600">
                <a:defRPr kumimoji="1" sz="2500">
                  <a:solidFill>
                    <a:schemeClr val="tx1"/>
                  </a:solidFill>
                  <a:latin typeface="Arial" pitchFamily="34" charset="0"/>
                  <a:sym typeface="Symbol" pitchFamily="18" charset="2"/>
                </a:defRPr>
              </a:lvl4pPr>
              <a:lvl5pPr marL="2057400" indent="-228600">
                <a:defRPr kumimoji="1" sz="2500">
                  <a:solidFill>
                    <a:schemeClr val="tx1"/>
                  </a:solidFill>
                  <a:latin typeface="Arial" pitchFamily="34" charset="0"/>
                  <a:sym typeface="Symbol" pitchFamily="18" charset="2"/>
                </a:defRPr>
              </a:lvl5pPr>
              <a:lvl6pPr marL="2514600" indent="-228600" eaLnBrk="0" fontAlgn="base" hangingPunct="0">
                <a:spcBef>
                  <a:spcPct val="0"/>
                </a:spcBef>
                <a:spcAft>
                  <a:spcPct val="0"/>
                </a:spcAft>
                <a:defRPr kumimoji="1" sz="2500">
                  <a:solidFill>
                    <a:schemeClr val="tx1"/>
                  </a:solidFill>
                  <a:latin typeface="Arial" pitchFamily="34" charset="0"/>
                  <a:sym typeface="Symbol" pitchFamily="18" charset="2"/>
                </a:defRPr>
              </a:lvl6pPr>
              <a:lvl7pPr marL="2971800" indent="-228600" eaLnBrk="0" fontAlgn="base" hangingPunct="0">
                <a:spcBef>
                  <a:spcPct val="0"/>
                </a:spcBef>
                <a:spcAft>
                  <a:spcPct val="0"/>
                </a:spcAft>
                <a:defRPr kumimoji="1" sz="2500">
                  <a:solidFill>
                    <a:schemeClr val="tx1"/>
                  </a:solidFill>
                  <a:latin typeface="Arial" pitchFamily="34" charset="0"/>
                  <a:sym typeface="Symbol" pitchFamily="18" charset="2"/>
                </a:defRPr>
              </a:lvl7pPr>
              <a:lvl8pPr marL="3429000" indent="-228600" eaLnBrk="0" fontAlgn="base" hangingPunct="0">
                <a:spcBef>
                  <a:spcPct val="0"/>
                </a:spcBef>
                <a:spcAft>
                  <a:spcPct val="0"/>
                </a:spcAft>
                <a:defRPr kumimoji="1" sz="2500">
                  <a:solidFill>
                    <a:schemeClr val="tx1"/>
                  </a:solidFill>
                  <a:latin typeface="Arial" pitchFamily="34" charset="0"/>
                  <a:sym typeface="Symbol" pitchFamily="18" charset="2"/>
                </a:defRPr>
              </a:lvl8pPr>
              <a:lvl9pPr marL="3886200" indent="-228600" eaLnBrk="0" fontAlgn="base" hangingPunct="0">
                <a:spcBef>
                  <a:spcPct val="0"/>
                </a:spcBef>
                <a:spcAft>
                  <a:spcPct val="0"/>
                </a:spcAft>
                <a:defRPr kumimoji="1" sz="2500">
                  <a:solidFill>
                    <a:schemeClr val="tx1"/>
                  </a:solidFill>
                  <a:latin typeface="Arial" pitchFamily="34" charset="0"/>
                  <a:sym typeface="Symbol" pitchFamily="18" charset="2"/>
                </a:defRPr>
              </a:lvl9pPr>
            </a:lstStyle>
            <a:p>
              <a:pPr algn="ctr"/>
              <a:endParaRPr lang="en-US" altLang="en-US" sz="1400" b="1" dirty="0"/>
            </a:p>
          </p:txBody>
        </p:sp>
        <p:grpSp>
          <p:nvGrpSpPr>
            <p:cNvPr id="22533" name="Group 22"/>
            <p:cNvGrpSpPr>
              <a:grpSpLocks/>
            </p:cNvGrpSpPr>
            <p:nvPr/>
          </p:nvGrpSpPr>
          <p:grpSpPr bwMode="auto">
            <a:xfrm>
              <a:off x="864" y="1241"/>
              <a:ext cx="4194" cy="2736"/>
              <a:chOff x="864" y="1241"/>
              <a:chExt cx="4194" cy="2736"/>
            </a:xfrm>
          </p:grpSpPr>
          <p:sp>
            <p:nvSpPr>
              <p:cNvPr id="22534" name="Text Box 8"/>
              <p:cNvSpPr txBox="1">
                <a:spLocks noChangeArrowheads="1"/>
              </p:cNvSpPr>
              <p:nvPr/>
            </p:nvSpPr>
            <p:spPr bwMode="auto">
              <a:xfrm>
                <a:off x="866" y="3686"/>
                <a:ext cx="4139" cy="291"/>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defRPr kumimoji="1" sz="2500">
                    <a:solidFill>
                      <a:schemeClr val="tx1"/>
                    </a:solidFill>
                    <a:latin typeface="Arial" pitchFamily="34" charset="0"/>
                    <a:sym typeface="Symbol" pitchFamily="18" charset="2"/>
                  </a:defRPr>
                </a:lvl1pPr>
                <a:lvl2pPr marL="742950" indent="-285750">
                  <a:defRPr kumimoji="1" sz="2500">
                    <a:solidFill>
                      <a:schemeClr val="tx1"/>
                    </a:solidFill>
                    <a:latin typeface="Arial" pitchFamily="34" charset="0"/>
                    <a:sym typeface="Symbol" pitchFamily="18" charset="2"/>
                  </a:defRPr>
                </a:lvl2pPr>
                <a:lvl3pPr marL="1143000" indent="-228600">
                  <a:defRPr kumimoji="1" sz="2500">
                    <a:solidFill>
                      <a:schemeClr val="tx1"/>
                    </a:solidFill>
                    <a:latin typeface="Arial" pitchFamily="34" charset="0"/>
                    <a:sym typeface="Symbol" pitchFamily="18" charset="2"/>
                  </a:defRPr>
                </a:lvl3pPr>
                <a:lvl4pPr marL="1600200" indent="-228600">
                  <a:defRPr kumimoji="1" sz="2500">
                    <a:solidFill>
                      <a:schemeClr val="tx1"/>
                    </a:solidFill>
                    <a:latin typeface="Arial" pitchFamily="34" charset="0"/>
                    <a:sym typeface="Symbol" pitchFamily="18" charset="2"/>
                  </a:defRPr>
                </a:lvl4pPr>
                <a:lvl5pPr marL="2057400" indent="-228600">
                  <a:defRPr kumimoji="1" sz="2500">
                    <a:solidFill>
                      <a:schemeClr val="tx1"/>
                    </a:solidFill>
                    <a:latin typeface="Arial" pitchFamily="34" charset="0"/>
                    <a:sym typeface="Symbol" pitchFamily="18" charset="2"/>
                  </a:defRPr>
                </a:lvl5pPr>
                <a:lvl6pPr marL="2514600" indent="-228600" eaLnBrk="0" fontAlgn="base" hangingPunct="0">
                  <a:spcBef>
                    <a:spcPct val="0"/>
                  </a:spcBef>
                  <a:spcAft>
                    <a:spcPct val="0"/>
                  </a:spcAft>
                  <a:defRPr kumimoji="1" sz="2500">
                    <a:solidFill>
                      <a:schemeClr val="tx1"/>
                    </a:solidFill>
                    <a:latin typeface="Arial" pitchFamily="34" charset="0"/>
                    <a:sym typeface="Symbol" pitchFamily="18" charset="2"/>
                  </a:defRPr>
                </a:lvl6pPr>
                <a:lvl7pPr marL="2971800" indent="-228600" eaLnBrk="0" fontAlgn="base" hangingPunct="0">
                  <a:spcBef>
                    <a:spcPct val="0"/>
                  </a:spcBef>
                  <a:spcAft>
                    <a:spcPct val="0"/>
                  </a:spcAft>
                  <a:defRPr kumimoji="1" sz="2500">
                    <a:solidFill>
                      <a:schemeClr val="tx1"/>
                    </a:solidFill>
                    <a:latin typeface="Arial" pitchFamily="34" charset="0"/>
                    <a:sym typeface="Symbol" pitchFamily="18" charset="2"/>
                  </a:defRPr>
                </a:lvl7pPr>
                <a:lvl8pPr marL="3429000" indent="-228600" eaLnBrk="0" fontAlgn="base" hangingPunct="0">
                  <a:spcBef>
                    <a:spcPct val="0"/>
                  </a:spcBef>
                  <a:spcAft>
                    <a:spcPct val="0"/>
                  </a:spcAft>
                  <a:defRPr kumimoji="1" sz="2500">
                    <a:solidFill>
                      <a:schemeClr val="tx1"/>
                    </a:solidFill>
                    <a:latin typeface="Arial" pitchFamily="34" charset="0"/>
                    <a:sym typeface="Symbol" pitchFamily="18" charset="2"/>
                  </a:defRPr>
                </a:lvl8pPr>
                <a:lvl9pPr marL="3886200" indent="-228600" eaLnBrk="0" fontAlgn="base" hangingPunct="0">
                  <a:spcBef>
                    <a:spcPct val="0"/>
                  </a:spcBef>
                  <a:spcAft>
                    <a:spcPct val="0"/>
                  </a:spcAft>
                  <a:defRPr kumimoji="1" sz="2500">
                    <a:solidFill>
                      <a:schemeClr val="tx1"/>
                    </a:solidFill>
                    <a:latin typeface="Arial" pitchFamily="34" charset="0"/>
                    <a:sym typeface="Symbol" pitchFamily="18" charset="2"/>
                  </a:defRPr>
                </a:lvl9pPr>
              </a:lstStyle>
              <a:p>
                <a:r>
                  <a:rPr lang="en-US" altLang="en-US" sz="1200" b="1"/>
                  <a:t>ULTIMATE CAUSE:</a:t>
                </a:r>
                <a:r>
                  <a:rPr lang="en-US" altLang="en-US" sz="1200"/>
                  <a:t> By chasing away other male sticklebacks, a male decreases</a:t>
                </a:r>
                <a:br>
                  <a:rPr lang="en-US" altLang="en-US" sz="1200"/>
                </a:br>
                <a:r>
                  <a:rPr lang="en-US" altLang="en-US" sz="1200"/>
                  <a:t>the chance that eggs laid in his nesting territory will be fertilized by another male.</a:t>
                </a:r>
              </a:p>
            </p:txBody>
          </p:sp>
          <p:grpSp>
            <p:nvGrpSpPr>
              <p:cNvPr id="22535" name="Group 21"/>
              <p:cNvGrpSpPr>
                <a:grpSpLocks/>
              </p:cNvGrpSpPr>
              <p:nvPr/>
            </p:nvGrpSpPr>
            <p:grpSpPr bwMode="auto">
              <a:xfrm>
                <a:off x="864" y="1241"/>
                <a:ext cx="4194" cy="2415"/>
                <a:chOff x="864" y="1241"/>
                <a:chExt cx="4194" cy="2415"/>
              </a:xfrm>
            </p:grpSpPr>
            <p:sp>
              <p:nvSpPr>
                <p:cNvPr id="22536" name="Text Box 6"/>
                <p:cNvSpPr txBox="1">
                  <a:spLocks noChangeArrowheads="1"/>
                </p:cNvSpPr>
                <p:nvPr/>
              </p:nvSpPr>
              <p:spPr bwMode="auto">
                <a:xfrm>
                  <a:off x="864" y="1241"/>
                  <a:ext cx="4005" cy="175"/>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defRPr kumimoji="1" sz="2500">
                      <a:solidFill>
                        <a:schemeClr val="tx1"/>
                      </a:solidFill>
                      <a:latin typeface="Arial" pitchFamily="34" charset="0"/>
                      <a:sym typeface="Symbol" pitchFamily="18" charset="2"/>
                    </a:defRPr>
                  </a:lvl1pPr>
                  <a:lvl2pPr marL="742950" indent="-285750">
                    <a:defRPr kumimoji="1" sz="2500">
                      <a:solidFill>
                        <a:schemeClr val="tx1"/>
                      </a:solidFill>
                      <a:latin typeface="Arial" pitchFamily="34" charset="0"/>
                      <a:sym typeface="Symbol" pitchFamily="18" charset="2"/>
                    </a:defRPr>
                  </a:lvl2pPr>
                  <a:lvl3pPr marL="1143000" indent="-228600">
                    <a:defRPr kumimoji="1" sz="2500">
                      <a:solidFill>
                        <a:schemeClr val="tx1"/>
                      </a:solidFill>
                      <a:latin typeface="Arial" pitchFamily="34" charset="0"/>
                      <a:sym typeface="Symbol" pitchFamily="18" charset="2"/>
                    </a:defRPr>
                  </a:lvl3pPr>
                  <a:lvl4pPr marL="1600200" indent="-228600">
                    <a:defRPr kumimoji="1" sz="2500">
                      <a:solidFill>
                        <a:schemeClr val="tx1"/>
                      </a:solidFill>
                      <a:latin typeface="Arial" pitchFamily="34" charset="0"/>
                      <a:sym typeface="Symbol" pitchFamily="18" charset="2"/>
                    </a:defRPr>
                  </a:lvl4pPr>
                  <a:lvl5pPr marL="2057400" indent="-228600">
                    <a:defRPr kumimoji="1" sz="2500">
                      <a:solidFill>
                        <a:schemeClr val="tx1"/>
                      </a:solidFill>
                      <a:latin typeface="Arial" pitchFamily="34" charset="0"/>
                      <a:sym typeface="Symbol" pitchFamily="18" charset="2"/>
                    </a:defRPr>
                  </a:lvl5pPr>
                  <a:lvl6pPr marL="2514600" indent="-228600" eaLnBrk="0" fontAlgn="base" hangingPunct="0">
                    <a:spcBef>
                      <a:spcPct val="0"/>
                    </a:spcBef>
                    <a:spcAft>
                      <a:spcPct val="0"/>
                    </a:spcAft>
                    <a:defRPr kumimoji="1" sz="2500">
                      <a:solidFill>
                        <a:schemeClr val="tx1"/>
                      </a:solidFill>
                      <a:latin typeface="Arial" pitchFamily="34" charset="0"/>
                      <a:sym typeface="Symbol" pitchFamily="18" charset="2"/>
                    </a:defRPr>
                  </a:lvl6pPr>
                  <a:lvl7pPr marL="2971800" indent="-228600" eaLnBrk="0" fontAlgn="base" hangingPunct="0">
                    <a:spcBef>
                      <a:spcPct val="0"/>
                    </a:spcBef>
                    <a:spcAft>
                      <a:spcPct val="0"/>
                    </a:spcAft>
                    <a:defRPr kumimoji="1" sz="2500">
                      <a:solidFill>
                        <a:schemeClr val="tx1"/>
                      </a:solidFill>
                      <a:latin typeface="Arial" pitchFamily="34" charset="0"/>
                      <a:sym typeface="Symbol" pitchFamily="18" charset="2"/>
                    </a:defRPr>
                  </a:lvl7pPr>
                  <a:lvl8pPr marL="3429000" indent="-228600" eaLnBrk="0" fontAlgn="base" hangingPunct="0">
                    <a:spcBef>
                      <a:spcPct val="0"/>
                    </a:spcBef>
                    <a:spcAft>
                      <a:spcPct val="0"/>
                    </a:spcAft>
                    <a:defRPr kumimoji="1" sz="2500">
                      <a:solidFill>
                        <a:schemeClr val="tx1"/>
                      </a:solidFill>
                      <a:latin typeface="Arial" pitchFamily="34" charset="0"/>
                      <a:sym typeface="Symbol" pitchFamily="18" charset="2"/>
                    </a:defRPr>
                  </a:lvl8pPr>
                  <a:lvl9pPr marL="3886200" indent="-228600" eaLnBrk="0" fontAlgn="base" hangingPunct="0">
                    <a:spcBef>
                      <a:spcPct val="0"/>
                    </a:spcBef>
                    <a:spcAft>
                      <a:spcPct val="0"/>
                    </a:spcAft>
                    <a:defRPr kumimoji="1" sz="2500">
                      <a:solidFill>
                        <a:schemeClr val="tx1"/>
                      </a:solidFill>
                      <a:latin typeface="Arial" pitchFamily="34" charset="0"/>
                      <a:sym typeface="Symbol" pitchFamily="18" charset="2"/>
                    </a:defRPr>
                  </a:lvl9pPr>
                </a:lstStyle>
                <a:p>
                  <a:r>
                    <a:rPr lang="en-US" altLang="en-US" sz="1200" b="1"/>
                    <a:t>BEHAVIOR: </a:t>
                  </a:r>
                  <a:r>
                    <a:rPr lang="en-US" altLang="en-US" sz="1200"/>
                    <a:t>A male stickleback fish attacks other male sticklebacks that invade its nesting territory.</a:t>
                  </a:r>
                </a:p>
              </p:txBody>
            </p:sp>
            <p:sp>
              <p:nvSpPr>
                <p:cNvPr id="22537" name="Text Box 7"/>
                <p:cNvSpPr txBox="1">
                  <a:spLocks noChangeArrowheads="1"/>
                </p:cNvSpPr>
                <p:nvPr/>
              </p:nvSpPr>
              <p:spPr bwMode="auto">
                <a:xfrm>
                  <a:off x="866" y="3365"/>
                  <a:ext cx="4192" cy="291"/>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defRPr kumimoji="1" sz="2500">
                      <a:solidFill>
                        <a:schemeClr val="tx1"/>
                      </a:solidFill>
                      <a:latin typeface="Arial" pitchFamily="34" charset="0"/>
                      <a:sym typeface="Symbol" pitchFamily="18" charset="2"/>
                    </a:defRPr>
                  </a:lvl1pPr>
                  <a:lvl2pPr marL="742950" indent="-285750">
                    <a:defRPr kumimoji="1" sz="2500">
                      <a:solidFill>
                        <a:schemeClr val="tx1"/>
                      </a:solidFill>
                      <a:latin typeface="Arial" pitchFamily="34" charset="0"/>
                      <a:sym typeface="Symbol" pitchFamily="18" charset="2"/>
                    </a:defRPr>
                  </a:lvl2pPr>
                  <a:lvl3pPr marL="1143000" indent="-228600">
                    <a:defRPr kumimoji="1" sz="2500">
                      <a:solidFill>
                        <a:schemeClr val="tx1"/>
                      </a:solidFill>
                      <a:latin typeface="Arial" pitchFamily="34" charset="0"/>
                      <a:sym typeface="Symbol" pitchFamily="18" charset="2"/>
                    </a:defRPr>
                  </a:lvl3pPr>
                  <a:lvl4pPr marL="1600200" indent="-228600">
                    <a:defRPr kumimoji="1" sz="2500">
                      <a:solidFill>
                        <a:schemeClr val="tx1"/>
                      </a:solidFill>
                      <a:latin typeface="Arial" pitchFamily="34" charset="0"/>
                      <a:sym typeface="Symbol" pitchFamily="18" charset="2"/>
                    </a:defRPr>
                  </a:lvl4pPr>
                  <a:lvl5pPr marL="2057400" indent="-228600">
                    <a:defRPr kumimoji="1" sz="2500">
                      <a:solidFill>
                        <a:schemeClr val="tx1"/>
                      </a:solidFill>
                      <a:latin typeface="Arial" pitchFamily="34" charset="0"/>
                      <a:sym typeface="Symbol" pitchFamily="18" charset="2"/>
                    </a:defRPr>
                  </a:lvl5pPr>
                  <a:lvl6pPr marL="2514600" indent="-228600" eaLnBrk="0" fontAlgn="base" hangingPunct="0">
                    <a:spcBef>
                      <a:spcPct val="0"/>
                    </a:spcBef>
                    <a:spcAft>
                      <a:spcPct val="0"/>
                    </a:spcAft>
                    <a:defRPr kumimoji="1" sz="2500">
                      <a:solidFill>
                        <a:schemeClr val="tx1"/>
                      </a:solidFill>
                      <a:latin typeface="Arial" pitchFamily="34" charset="0"/>
                      <a:sym typeface="Symbol" pitchFamily="18" charset="2"/>
                    </a:defRPr>
                  </a:lvl6pPr>
                  <a:lvl7pPr marL="2971800" indent="-228600" eaLnBrk="0" fontAlgn="base" hangingPunct="0">
                    <a:spcBef>
                      <a:spcPct val="0"/>
                    </a:spcBef>
                    <a:spcAft>
                      <a:spcPct val="0"/>
                    </a:spcAft>
                    <a:defRPr kumimoji="1" sz="2500">
                      <a:solidFill>
                        <a:schemeClr val="tx1"/>
                      </a:solidFill>
                      <a:latin typeface="Arial" pitchFamily="34" charset="0"/>
                      <a:sym typeface="Symbol" pitchFamily="18" charset="2"/>
                    </a:defRPr>
                  </a:lvl7pPr>
                  <a:lvl8pPr marL="3429000" indent="-228600" eaLnBrk="0" fontAlgn="base" hangingPunct="0">
                    <a:spcBef>
                      <a:spcPct val="0"/>
                    </a:spcBef>
                    <a:spcAft>
                      <a:spcPct val="0"/>
                    </a:spcAft>
                    <a:defRPr kumimoji="1" sz="2500">
                      <a:solidFill>
                        <a:schemeClr val="tx1"/>
                      </a:solidFill>
                      <a:latin typeface="Arial" pitchFamily="34" charset="0"/>
                      <a:sym typeface="Symbol" pitchFamily="18" charset="2"/>
                    </a:defRPr>
                  </a:lvl8pPr>
                  <a:lvl9pPr marL="3886200" indent="-228600" eaLnBrk="0" fontAlgn="base" hangingPunct="0">
                    <a:spcBef>
                      <a:spcPct val="0"/>
                    </a:spcBef>
                    <a:spcAft>
                      <a:spcPct val="0"/>
                    </a:spcAft>
                    <a:defRPr kumimoji="1" sz="2500">
                      <a:solidFill>
                        <a:schemeClr val="tx1"/>
                      </a:solidFill>
                      <a:latin typeface="Arial" pitchFamily="34" charset="0"/>
                      <a:sym typeface="Symbol" pitchFamily="18" charset="2"/>
                    </a:defRPr>
                  </a:lvl9pPr>
                </a:lstStyle>
                <a:p>
                  <a:r>
                    <a:rPr lang="en-US" altLang="en-US" sz="1200" b="1"/>
                    <a:t>PROXIMATE CAUSE:</a:t>
                  </a:r>
                  <a:r>
                    <a:rPr lang="en-US" altLang="en-US" sz="1200"/>
                    <a:t> The red belly of the intruding male acts as a sign stimulus</a:t>
                  </a:r>
                </a:p>
                <a:p>
                  <a:r>
                    <a:rPr lang="en-US" altLang="en-US" sz="1200"/>
                    <a:t>that releases aggression in a male stickleback.</a:t>
                  </a:r>
                </a:p>
              </p:txBody>
            </p:sp>
            <p:pic>
              <p:nvPicPr>
                <p:cNvPr id="2253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2" y="1530"/>
                  <a:ext cx="3360" cy="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3584183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eaLnBrk="1" hangingPunct="1"/>
            <a:r>
              <a:rPr lang="en-US" altLang="en-US" sz="2400" b="1" dirty="0">
                <a:latin typeface="+mn-lt"/>
              </a:rPr>
              <a:t>Imprinting</a:t>
            </a:r>
            <a:endParaRPr lang="en-US" altLang="en-US" sz="2400" b="1" dirty="0">
              <a:solidFill>
                <a:schemeClr val="tx1"/>
              </a:solidFill>
              <a:latin typeface="+mn-lt"/>
            </a:endParaRPr>
          </a:p>
        </p:txBody>
      </p:sp>
      <p:sp>
        <p:nvSpPr>
          <p:cNvPr id="23555" name="Rectangle 3"/>
          <p:cNvSpPr>
            <a:spLocks noGrp="1" noChangeArrowheads="1"/>
          </p:cNvSpPr>
          <p:nvPr>
            <p:ph type="body" idx="1"/>
          </p:nvPr>
        </p:nvSpPr>
        <p:spPr>
          <a:xfrm>
            <a:off x="535189" y="1471411"/>
            <a:ext cx="11379200" cy="1773238"/>
          </a:xfrm>
        </p:spPr>
        <p:txBody>
          <a:bodyPr/>
          <a:lstStyle/>
          <a:p>
            <a:pPr eaLnBrk="1" hangingPunct="1"/>
            <a:r>
              <a:rPr lang="en-US" altLang="en-US" dirty="0"/>
              <a:t>Imprinting is a type of behavior</a:t>
            </a:r>
          </a:p>
          <a:p>
            <a:pPr lvl="1" eaLnBrk="1" hangingPunct="1"/>
            <a:r>
              <a:rPr lang="en-US" altLang="en-US" dirty="0"/>
              <a:t>That includes both learning and innate components and is generally irreversible</a:t>
            </a:r>
          </a:p>
        </p:txBody>
      </p:sp>
    </p:spTree>
    <p:extLst>
      <p:ext uri="{BB962C8B-B14F-4D97-AF65-F5344CB8AC3E}">
        <p14:creationId xmlns:p14="http://schemas.microsoft.com/office/powerpoint/2010/main" val="1210318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426" y="245154"/>
            <a:ext cx="3425780" cy="4031873"/>
          </a:xfrm>
          <a:prstGeom prst="rect">
            <a:avLst/>
          </a:prstGeom>
        </p:spPr>
        <p:txBody>
          <a:bodyPr wrap="square">
            <a:spAutoFit/>
          </a:bodyPr>
          <a:lstStyle/>
          <a:p>
            <a:r>
              <a:rPr lang="en-US" sz="2000" b="1" dirty="0"/>
              <a:t>Fixed action pattern</a:t>
            </a:r>
          </a:p>
          <a:p>
            <a:endParaRPr lang="en-US" sz="2000" b="1" dirty="0"/>
          </a:p>
          <a:p>
            <a:r>
              <a:rPr lang="en-US" dirty="0"/>
              <a:t>• Sequence of behavioral acts that is unchangeable and usually carried to completion once initiated.</a:t>
            </a:r>
          </a:p>
          <a:p>
            <a:endParaRPr lang="en-US" dirty="0"/>
          </a:p>
          <a:p>
            <a:r>
              <a:rPr lang="en-US" dirty="0"/>
              <a:t>• Fixed action pattern is stimulated by a </a:t>
            </a:r>
            <a:r>
              <a:rPr lang="en-US" b="1" dirty="0"/>
              <a:t>sign stimulus</a:t>
            </a:r>
            <a:r>
              <a:rPr lang="en-US" dirty="0"/>
              <a:t>.</a:t>
            </a:r>
          </a:p>
          <a:p>
            <a:endParaRPr lang="en-US" b="1" dirty="0"/>
          </a:p>
          <a:p>
            <a:r>
              <a:rPr lang="en-US" dirty="0"/>
              <a:t>• many animals only use a relatively small subset of sensory information to trigger behavior, humans are more complex.</a:t>
            </a:r>
            <a:endParaRPr lang="th-TH"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3334" y="1377825"/>
            <a:ext cx="3644316" cy="5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902298" y="61172"/>
            <a:ext cx="4675031" cy="1477328"/>
          </a:xfrm>
          <a:prstGeom prst="rect">
            <a:avLst/>
          </a:prstGeom>
        </p:spPr>
        <p:txBody>
          <a:bodyPr wrap="square">
            <a:spAutoFit/>
          </a:bodyPr>
          <a:lstStyle/>
          <a:p>
            <a:r>
              <a:rPr lang="en-US" b="1" dirty="0"/>
              <a:t>Digger wasp study</a:t>
            </a:r>
          </a:p>
          <a:p>
            <a:r>
              <a:rPr lang="en-US" dirty="0"/>
              <a:t>• Fixed action pattern is cueing on visual landmarks to locate nest.</a:t>
            </a:r>
          </a:p>
          <a:p>
            <a:r>
              <a:rPr lang="en-US" dirty="0"/>
              <a:t>• sign stimulus is pattern of </a:t>
            </a:r>
          </a:p>
          <a:p>
            <a:r>
              <a:rPr lang="en-US" dirty="0"/>
              <a:t>landmarks around nest.</a:t>
            </a:r>
            <a:endParaRPr lang="th-TH"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0046" y="1237612"/>
            <a:ext cx="3510137" cy="3052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302123" y="4701869"/>
            <a:ext cx="3545982" cy="1200329"/>
          </a:xfrm>
          <a:prstGeom prst="rect">
            <a:avLst/>
          </a:prstGeom>
        </p:spPr>
        <p:txBody>
          <a:bodyPr wrap="square">
            <a:spAutoFit/>
          </a:bodyPr>
          <a:lstStyle/>
          <a:p>
            <a:r>
              <a:rPr lang="en-US" b="1" dirty="0"/>
              <a:t>Stickleback study</a:t>
            </a:r>
          </a:p>
          <a:p>
            <a:r>
              <a:rPr lang="en-US" dirty="0"/>
              <a:t>• Fixed action pattern = aggression towards other “males”</a:t>
            </a:r>
          </a:p>
          <a:p>
            <a:r>
              <a:rPr lang="en-US" dirty="0"/>
              <a:t>• sign stimulus = red belly</a:t>
            </a:r>
            <a:endParaRPr lang="th-TH" dirty="0"/>
          </a:p>
        </p:txBody>
      </p:sp>
    </p:spTree>
    <p:extLst>
      <p:ext uri="{BB962C8B-B14F-4D97-AF65-F5344CB8AC3E}">
        <p14:creationId xmlns:p14="http://schemas.microsoft.com/office/powerpoint/2010/main" val="2007188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1404</Words>
  <Application>Microsoft Office PowerPoint</Application>
  <PresentationFormat>Widescreen</PresentationFormat>
  <Paragraphs>197</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Imprinting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Tukta</dc:creator>
  <cp:lastModifiedBy>ajcharataa@outlook.com</cp:lastModifiedBy>
  <cp:revision>24</cp:revision>
  <dcterms:created xsi:type="dcterms:W3CDTF">2017-11-02T15:42:24Z</dcterms:created>
  <dcterms:modified xsi:type="dcterms:W3CDTF">2023-03-30T13:09:26Z</dcterms:modified>
</cp:coreProperties>
</file>