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61" r:id="rId2"/>
    <p:sldId id="263" r:id="rId3"/>
    <p:sldId id="262" r:id="rId4"/>
    <p:sldId id="281" r:id="rId5"/>
    <p:sldId id="276" r:id="rId6"/>
    <p:sldId id="266" r:id="rId7"/>
    <p:sldId id="278" r:id="rId8"/>
    <p:sldId id="267" r:id="rId9"/>
    <p:sldId id="293" r:id="rId10"/>
    <p:sldId id="294" r:id="rId11"/>
    <p:sldId id="295" r:id="rId12"/>
    <p:sldId id="296" r:id="rId13"/>
    <p:sldId id="297" r:id="rId14"/>
    <p:sldId id="299" r:id="rId15"/>
    <p:sldId id="300" r:id="rId16"/>
    <p:sldId id="268" r:id="rId17"/>
    <p:sldId id="279" r:id="rId18"/>
    <p:sldId id="260" r:id="rId19"/>
    <p:sldId id="280" r:id="rId20"/>
    <p:sldId id="258" r:id="rId21"/>
    <p:sldId id="286" r:id="rId22"/>
    <p:sldId id="292" r:id="rId23"/>
    <p:sldId id="298" r:id="rId24"/>
    <p:sldId id="271" r:id="rId25"/>
    <p:sldId id="272" r:id="rId26"/>
    <p:sldId id="275" r:id="rId27"/>
    <p:sldId id="265" r:id="rId28"/>
    <p:sldId id="274" r:id="rId29"/>
    <p:sldId id="269" r:id="rId30"/>
    <p:sldId id="287" r:id="rId31"/>
    <p:sldId id="288" r:id="rId32"/>
    <p:sldId id="289" r:id="rId33"/>
    <p:sldId id="290" r:id="rId34"/>
    <p:sldId id="285" r:id="rId35"/>
    <p:sldId id="291" r:id="rId36"/>
    <p:sldId id="270" r:id="rId37"/>
    <p:sldId id="282" r:id="rId38"/>
    <p:sldId id="283" r:id="rId39"/>
    <p:sldId id="284" r:id="rId40"/>
  </p:sldIdLst>
  <p:sldSz cx="9144000" cy="6858000" type="screen4x3"/>
  <p:notesSz cx="6797675" cy="9926638"/>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5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F6B73A-F713-4F0A-ADF3-A9687750E735}" type="datetimeFigureOut">
              <a:rPr lang="th-TH" smtClean="0"/>
              <a:t>30/03/66</a:t>
            </a:fld>
            <a:endParaRPr lang="th-TH"/>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D4E85FA-4C5D-42F5-B474-2781F70C0C93}" type="slidenum">
              <a:rPr lang="th-TH" smtClean="0"/>
              <a:t>‹#›</a:t>
            </a:fld>
            <a:endParaRPr lang="th-TH"/>
          </a:p>
        </p:txBody>
      </p:sp>
    </p:spTree>
    <p:extLst>
      <p:ext uri="{BB962C8B-B14F-4D97-AF65-F5344CB8AC3E}">
        <p14:creationId xmlns:p14="http://schemas.microsoft.com/office/powerpoint/2010/main" val="69733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39B0D7DE-C477-4DA1-B11C-C91DC96A6687}" type="datetimeFigureOut">
              <a:rPr lang="en-US" smtClean="0"/>
              <a:t>3/30/2023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CFFE0F8D-D7BA-4AD3-806B-3DA07A712BC2}" type="slidenum">
              <a:rPr lang="en-US" smtClean="0"/>
              <a:t>‹#›</a:t>
            </a:fld>
            <a:endParaRPr lang="en-US"/>
          </a:p>
        </p:txBody>
      </p:sp>
    </p:spTree>
    <p:extLst>
      <p:ext uri="{BB962C8B-B14F-4D97-AF65-F5344CB8AC3E}">
        <p14:creationId xmlns:p14="http://schemas.microsoft.com/office/powerpoint/2010/main" val="235395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E0F8D-D7BA-4AD3-806B-3DA07A712BC2}" type="slidenum">
              <a:rPr lang="en-US" smtClean="0"/>
              <a:t>2</a:t>
            </a:fld>
            <a:endParaRPr lang="en-US"/>
          </a:p>
        </p:txBody>
      </p:sp>
    </p:spTree>
    <p:extLst>
      <p:ext uri="{BB962C8B-B14F-4D97-AF65-F5344CB8AC3E}">
        <p14:creationId xmlns:p14="http://schemas.microsoft.com/office/powerpoint/2010/main" val="104372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E0F8D-D7BA-4AD3-806B-3DA07A712BC2}" type="slidenum">
              <a:rPr lang="en-US" smtClean="0"/>
              <a:t>5</a:t>
            </a:fld>
            <a:endParaRPr lang="en-US"/>
          </a:p>
        </p:txBody>
      </p:sp>
    </p:spTree>
    <p:extLst>
      <p:ext uri="{BB962C8B-B14F-4D97-AF65-F5344CB8AC3E}">
        <p14:creationId xmlns:p14="http://schemas.microsoft.com/office/powerpoint/2010/main" val="318575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E0F8D-D7BA-4AD3-806B-3DA07A712BC2}" type="slidenum">
              <a:rPr lang="en-US" smtClean="0"/>
              <a:t>6</a:t>
            </a:fld>
            <a:endParaRPr lang="en-US"/>
          </a:p>
        </p:txBody>
      </p:sp>
    </p:spTree>
    <p:extLst>
      <p:ext uri="{BB962C8B-B14F-4D97-AF65-F5344CB8AC3E}">
        <p14:creationId xmlns:p14="http://schemas.microsoft.com/office/powerpoint/2010/main" val="344426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CFFE0F8D-D7BA-4AD3-806B-3DA07A712BC2}" type="slidenum">
              <a:rPr lang="en-US" smtClean="0"/>
              <a:t>14</a:t>
            </a:fld>
            <a:endParaRPr lang="en-US"/>
          </a:p>
        </p:txBody>
      </p:sp>
    </p:spTree>
    <p:extLst>
      <p:ext uri="{BB962C8B-B14F-4D97-AF65-F5344CB8AC3E}">
        <p14:creationId xmlns:p14="http://schemas.microsoft.com/office/powerpoint/2010/main" val="151514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E0F8D-D7BA-4AD3-806B-3DA07A712BC2}" type="slidenum">
              <a:rPr lang="en-US" smtClean="0"/>
              <a:t>28</a:t>
            </a:fld>
            <a:endParaRPr lang="en-US"/>
          </a:p>
        </p:txBody>
      </p:sp>
    </p:spTree>
    <p:extLst>
      <p:ext uri="{BB962C8B-B14F-4D97-AF65-F5344CB8AC3E}">
        <p14:creationId xmlns:p14="http://schemas.microsoft.com/office/powerpoint/2010/main" val="68597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E0F8D-D7BA-4AD3-806B-3DA07A712BC2}" type="slidenum">
              <a:rPr lang="en-US" smtClean="0"/>
              <a:t>37</a:t>
            </a:fld>
            <a:endParaRPr lang="en-US"/>
          </a:p>
        </p:txBody>
      </p:sp>
    </p:spTree>
    <p:extLst>
      <p:ext uri="{BB962C8B-B14F-4D97-AF65-F5344CB8AC3E}">
        <p14:creationId xmlns:p14="http://schemas.microsoft.com/office/powerpoint/2010/main" val="282013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3E99C99F-DE56-4517-9CA4-33E71B86AB2A}"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44149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E99C99F-DE56-4517-9CA4-33E71B86AB2A}"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88366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E99C99F-DE56-4517-9CA4-33E71B86AB2A}"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125746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E99C99F-DE56-4517-9CA4-33E71B86AB2A}"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7432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9C99F-DE56-4517-9CA4-33E71B86AB2A}"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154023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3E99C99F-DE56-4517-9CA4-33E71B86AB2A}"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10445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3E99C99F-DE56-4517-9CA4-33E71B86AB2A}" type="datetimeFigureOut">
              <a:rPr lang="th-TH" smtClean="0"/>
              <a:t>30/03/66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30957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3E99C99F-DE56-4517-9CA4-33E71B86AB2A}" type="datetimeFigureOut">
              <a:rPr lang="th-TH" smtClean="0"/>
              <a:t>30/03/66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263871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C99F-DE56-4517-9CA4-33E71B86AB2A}" type="datetimeFigureOut">
              <a:rPr lang="th-TH" smtClean="0"/>
              <a:t>30/03/66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25187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9C99F-DE56-4517-9CA4-33E71B86AB2A}"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390756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9C99F-DE56-4517-9CA4-33E71B86AB2A}"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39070DB-1E58-4D20-8A18-1136AF197E19}" type="slidenum">
              <a:rPr lang="th-TH" smtClean="0"/>
              <a:t>‹#›</a:t>
            </a:fld>
            <a:endParaRPr lang="th-TH"/>
          </a:p>
        </p:txBody>
      </p:sp>
    </p:spTree>
    <p:extLst>
      <p:ext uri="{BB962C8B-B14F-4D97-AF65-F5344CB8AC3E}">
        <p14:creationId xmlns:p14="http://schemas.microsoft.com/office/powerpoint/2010/main" val="296585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9C99F-DE56-4517-9CA4-33E71B86AB2A}" type="datetimeFigureOut">
              <a:rPr lang="th-TH" smtClean="0"/>
              <a:t>30/03/66</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070DB-1E58-4D20-8A18-1136AF197E19}" type="slidenum">
              <a:rPr lang="th-TH" smtClean="0"/>
              <a:t>‹#›</a:t>
            </a:fld>
            <a:endParaRPr lang="th-TH"/>
          </a:p>
        </p:txBody>
      </p:sp>
    </p:spTree>
    <p:extLst>
      <p:ext uri="{BB962C8B-B14F-4D97-AF65-F5344CB8AC3E}">
        <p14:creationId xmlns:p14="http://schemas.microsoft.com/office/powerpoint/2010/main" val="302892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vivo.colostate.edu/hbooks/pathphys/endocrine/hypopit/sagpitbig.jpg"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boundless.com/biology/definition/solute/" TargetMode="External"/><Relationship Id="rId2" Type="http://schemas.openxmlformats.org/officeDocument/2006/relationships/hyperlink" Target="https://www.boundless.com/biology/definition/electrolyte/" TargetMode="External"/><Relationship Id="rId1" Type="http://schemas.openxmlformats.org/officeDocument/2006/relationships/slideLayout" Target="../slideLayouts/slideLayout7.xml"/><Relationship Id="rId4" Type="http://schemas.openxmlformats.org/officeDocument/2006/relationships/hyperlink" Target="https://www.boundless.com/biology/definition/nutrien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opentextbc.ca/biology/wp-content/uploads/sites/96/2015/03/Figure_41_03_04.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opentextbc.ca/biology/wp-content/uploads/sites/96/2015/03/Figure_41_03_04.jpg"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http://opentextbc.ca/biology/wp-content/uploads/sites/96/2015/03/Figure_41_03_04.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webmd.com/diabetes/ss/slideshow-conditions-affect-kidney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webmd.com/a-to-z-guides/chronic-kidney-disease-topic-overview" TargetMode="External"/><Relationship Id="rId2" Type="http://schemas.openxmlformats.org/officeDocument/2006/relationships/hyperlink" Target="http://www.webmd.com/a-to-z-guides/kidney-infections-symptoms-and-treatments" TargetMode="External"/><Relationship Id="rId1" Type="http://schemas.openxmlformats.org/officeDocument/2006/relationships/slideLayout" Target="../slideLayouts/slideLayout7.xml"/><Relationship Id="rId4" Type="http://schemas.openxmlformats.org/officeDocument/2006/relationships/hyperlink" Target="http://www.webmd.com/kidney-stones/understanding-kidney-stones-basic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webmd.com/a-to-z-guides/nephrotic-syndrome-treatment-overvie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webmd.com/a-to-z-guides/chronic-kidney-disease-topic-overview" TargetMode="External"/><Relationship Id="rId5" Type="http://schemas.openxmlformats.org/officeDocument/2006/relationships/hyperlink" Target="http://www.webmd.com/a-to-z-guides/acute-renal-failure-topic-overview" TargetMode="External"/><Relationship Id="rId4" Type="http://schemas.openxmlformats.org/officeDocument/2006/relationships/hyperlink" Target="http://www.webmd.com/a-to-z-guides/polycystic-kidney-diseas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webmd.com/cancer/understanding-kidney-cancer" TargetMode="External"/><Relationship Id="rId2" Type="http://schemas.openxmlformats.org/officeDocument/2006/relationships/hyperlink" Target="http://diabetes.webmd.com/tc/diabetic-nephropathy-topic-overview"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webmd.com/a-to-z-guides/kidney-cyst-causes-symptoms-treatments" TargetMode="External"/><Relationship Id="rId2" Type="http://schemas.openxmlformats.org/officeDocument/2006/relationships/hyperlink" Target="http://diabetes.webmd.com/nephrogenic-diabetes-insipidus-symptoms-causes-and-treatmen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opentextbc.ca/biology/wp-content/uploads/sites/96/2015/03/Figure_41_03_03.p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opentextbc.ca/biology/wp-content/uploads/sites/96/2015/03/Figure_41_03_03.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pentextbc.ca/biology/wp-content/uploads/sites/96/2015/03/Figure_41_03_03.p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F38EF8-62CD-4096-A406-1241B3C497DB}"/>
              </a:ext>
            </a:extLst>
          </p:cNvPr>
          <p:cNvSpPr/>
          <p:nvPr/>
        </p:nvSpPr>
        <p:spPr>
          <a:xfrm>
            <a:off x="0" y="1452655"/>
            <a:ext cx="2906525" cy="3489353"/>
          </a:xfrm>
          <a:prstGeom prst="rect">
            <a:avLst/>
          </a:prstGeom>
        </p:spPr>
        <p:txBody>
          <a:bodyPr wrap="square">
            <a:spAutoFit/>
          </a:bodyPr>
          <a:lstStyle/>
          <a:p>
            <a:pPr marL="228600" marR="0">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Topics: </a:t>
            </a:r>
          </a:p>
          <a:p>
            <a:pPr marL="571500" marR="0" indent="-342900">
              <a:lnSpc>
                <a:spcPct val="107000"/>
              </a:lnSpc>
              <a:spcBef>
                <a:spcPts val="0"/>
              </a:spcBef>
              <a:spcAft>
                <a:spcPts val="800"/>
              </a:spcAft>
              <a:buFont typeface="Arial"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Kidney Location</a:t>
            </a:r>
          </a:p>
          <a:p>
            <a:pPr marL="571500" indent="-342900">
              <a:lnSpc>
                <a:spcPct val="107000"/>
              </a:lnSpc>
              <a:spcAft>
                <a:spcPts val="800"/>
              </a:spcAft>
              <a:buFont typeface="Arial" pitchFamily="34" charset="0"/>
              <a:buChar char="•"/>
            </a:pPr>
            <a:r>
              <a:rPr lang="en-US" sz="2000" dirty="0">
                <a:latin typeface="Arial" pitchFamily="34" charset="0"/>
                <a:cs typeface="Arial" pitchFamily="34" charset="0"/>
              </a:rPr>
              <a:t>The internal structure of the kidney </a:t>
            </a:r>
          </a:p>
          <a:p>
            <a:pPr marL="571500" indent="-342900">
              <a:lnSpc>
                <a:spcPct val="107000"/>
              </a:lnSpc>
              <a:spcAft>
                <a:spcPts val="800"/>
              </a:spcAft>
              <a:buFont typeface="Arial"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Important Functions</a:t>
            </a:r>
          </a:p>
          <a:p>
            <a:pPr marL="571500" indent="-342900">
              <a:buFont typeface="Arial"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Failure in Kidney Function</a:t>
            </a:r>
          </a:p>
        </p:txBody>
      </p:sp>
      <p:pic>
        <p:nvPicPr>
          <p:cNvPr id="4" name="Picture 3" descr="Picture of the Human Kidney">
            <a:extLst>
              <a:ext uri="{FF2B5EF4-FFF2-40B4-BE49-F238E27FC236}">
                <a16:creationId xmlns:a16="http://schemas.microsoft.com/office/drawing/2014/main" id="{0070AE59-A735-4E1E-8E2F-C2704F7E29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78292"/>
            <a:ext cx="6191672" cy="3789040"/>
          </a:xfrm>
          <a:prstGeom prst="rect">
            <a:avLst/>
          </a:prstGeom>
          <a:noFill/>
          <a:ln>
            <a:noFill/>
          </a:ln>
        </p:spPr>
      </p:pic>
    </p:spTree>
    <p:extLst>
      <p:ext uri="{BB962C8B-B14F-4D97-AF65-F5344CB8AC3E}">
        <p14:creationId xmlns:p14="http://schemas.microsoft.com/office/powerpoint/2010/main" val="209811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890" y="980728"/>
            <a:ext cx="7992888" cy="4708981"/>
          </a:xfrm>
          <a:prstGeom prst="rect">
            <a:avLst/>
          </a:prstGeom>
        </p:spPr>
        <p:txBody>
          <a:bodyPr wrap="square">
            <a:spAutoFit/>
          </a:bodyPr>
          <a:lstStyle/>
          <a:p>
            <a:pPr marL="342900" indent="-342900">
              <a:buSzPct val="125000"/>
              <a:buFont typeface="Arial" pitchFamily="34" charset="0"/>
              <a:buChar char="•"/>
            </a:pPr>
            <a:r>
              <a:rPr lang="en-US" sz="2000" dirty="0">
                <a:latin typeface="Arial" pitchFamily="34" charset="0"/>
                <a:cs typeface="Arial" pitchFamily="34" charset="0"/>
              </a:rPr>
              <a:t>In humans the </a:t>
            </a:r>
            <a:r>
              <a:rPr lang="en-US" sz="2000" b="1" dirty="0">
                <a:latin typeface="Arial" pitchFamily="34" charset="0"/>
                <a:cs typeface="Arial" pitchFamily="34" charset="0"/>
              </a:rPr>
              <a:t>kidney</a:t>
            </a:r>
            <a:r>
              <a:rPr lang="en-US" sz="2000" dirty="0">
                <a:latin typeface="Arial" pitchFamily="34" charset="0"/>
                <a:cs typeface="Arial" pitchFamily="34" charset="0"/>
              </a:rPr>
              <a:t> plays a huge part in the osmoregulation of the body’s internal environment.</a:t>
            </a:r>
          </a:p>
          <a:p>
            <a:pPr>
              <a:buSzPct val="125000"/>
            </a:pPr>
            <a:r>
              <a:rPr lang="en-US" sz="2000" dirty="0">
                <a:latin typeface="Arial" pitchFamily="34" charset="0"/>
                <a:cs typeface="Arial" pitchFamily="34" charset="0"/>
              </a:rPr>
              <a:t> </a:t>
            </a:r>
          </a:p>
          <a:p>
            <a:pPr marL="342900" indent="-342900">
              <a:buSzPct val="125000"/>
              <a:buFont typeface="Arial" pitchFamily="34" charset="0"/>
              <a:buChar char="•"/>
            </a:pPr>
            <a:r>
              <a:rPr lang="en-US" sz="2000" dirty="0">
                <a:latin typeface="Arial" pitchFamily="34" charset="0"/>
                <a:cs typeface="Arial" pitchFamily="34" charset="0"/>
              </a:rPr>
              <a:t>Regulation of water in the human body is carried out through the excretion of waste urine from the body.</a:t>
            </a:r>
          </a:p>
          <a:p>
            <a:pPr>
              <a:buSzPct val="125000"/>
            </a:pPr>
            <a:r>
              <a:rPr lang="en-US" sz="2000" dirty="0">
                <a:latin typeface="Arial" pitchFamily="34" charset="0"/>
                <a:cs typeface="Arial" pitchFamily="34" charset="0"/>
              </a:rPr>
              <a:t> </a:t>
            </a:r>
          </a:p>
          <a:p>
            <a:pPr marL="342900" indent="-342900">
              <a:buSzPct val="125000"/>
              <a:buFont typeface="Arial" pitchFamily="34" charset="0"/>
              <a:buChar char="•"/>
            </a:pPr>
            <a:r>
              <a:rPr lang="en-US" sz="2000" dirty="0">
                <a:latin typeface="Arial" pitchFamily="34" charset="0"/>
                <a:cs typeface="Arial" pitchFamily="34" charset="0"/>
              </a:rPr>
              <a:t>Hormones which include: the antidiuretic hormone, aldosterone and angiotensin II are used in the body to help to increase the permeability of the collecting ducts found in the kidney. This further allows diffusing to occur easily, it also allows the kidney to be able to reabsorb water and prevent it from being excreted.</a:t>
            </a:r>
          </a:p>
          <a:p>
            <a:pPr>
              <a:buSzPct val="125000"/>
            </a:pPr>
            <a:r>
              <a:rPr lang="en-US" sz="2000" dirty="0">
                <a:latin typeface="Arial" pitchFamily="34" charset="0"/>
                <a:cs typeface="Arial" pitchFamily="34" charset="0"/>
              </a:rPr>
              <a:t> </a:t>
            </a:r>
          </a:p>
          <a:p>
            <a:pPr marL="342900" indent="-342900">
              <a:buSzPct val="125000"/>
              <a:buFont typeface="Arial" pitchFamily="34" charset="0"/>
              <a:buChar char="•"/>
            </a:pPr>
            <a:r>
              <a:rPr lang="en-US" sz="2000" dirty="0">
                <a:latin typeface="Arial" pitchFamily="34" charset="0"/>
                <a:cs typeface="Arial" pitchFamily="34" charset="0"/>
              </a:rPr>
              <a:t>Humans are also able to regulate by controlling the total amount of water that is passed out of the body through urine waste or sweat, this is carried out with the help of the excretory system. </a:t>
            </a:r>
            <a:endParaRPr lang="th-TH" sz="2000" dirty="0">
              <a:latin typeface="Arial" pitchFamily="34" charset="0"/>
            </a:endParaRPr>
          </a:p>
        </p:txBody>
      </p:sp>
      <p:sp>
        <p:nvSpPr>
          <p:cNvPr id="3" name="Rectangle 2"/>
          <p:cNvSpPr/>
          <p:nvPr/>
        </p:nvSpPr>
        <p:spPr>
          <a:xfrm>
            <a:off x="636890" y="385434"/>
            <a:ext cx="2542684" cy="461665"/>
          </a:xfrm>
          <a:prstGeom prst="rect">
            <a:avLst/>
          </a:prstGeom>
        </p:spPr>
        <p:txBody>
          <a:bodyPr wrap="none">
            <a:spAutoFit/>
          </a:bodyPr>
          <a:lstStyle/>
          <a:p>
            <a:r>
              <a:rPr lang="en-US" sz="2400" b="1" dirty="0">
                <a:latin typeface="Arial" pitchFamily="34" charset="0"/>
                <a:cs typeface="Arial" pitchFamily="34" charset="0"/>
              </a:rPr>
              <a:t>Osmoregulation</a:t>
            </a:r>
            <a:endParaRPr lang="th-TH" sz="2400" b="1" dirty="0"/>
          </a:p>
        </p:txBody>
      </p:sp>
    </p:spTree>
    <p:extLst>
      <p:ext uri="{BB962C8B-B14F-4D97-AF65-F5344CB8AC3E}">
        <p14:creationId xmlns:p14="http://schemas.microsoft.com/office/powerpoint/2010/main" val="284129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
            <a:ext cx="5076056" cy="6186309"/>
          </a:xfrm>
          <a:prstGeom prst="rect">
            <a:avLst/>
          </a:prstGeom>
        </p:spPr>
        <p:txBody>
          <a:bodyPr wrap="square">
            <a:spAutoFit/>
          </a:bodyPr>
          <a:lstStyle/>
          <a:p>
            <a:pPr marL="285750" indent="-285750">
              <a:buSzPct val="125000"/>
              <a:buFont typeface="Arial" pitchFamily="34" charset="0"/>
              <a:buChar char="•"/>
            </a:pPr>
            <a:r>
              <a:rPr lang="en-US" sz="1800" dirty="0">
                <a:latin typeface="Arial" pitchFamily="34" charset="0"/>
                <a:cs typeface="Arial" pitchFamily="34" charset="0"/>
              </a:rPr>
              <a:t>To prevent the loss or the gain of water from cell in the body, the water potential of the blood is regulated to suit the individual; this is controlled by the </a:t>
            </a:r>
            <a:r>
              <a:rPr lang="en-US" sz="1800" b="1" dirty="0">
                <a:latin typeface="Arial" pitchFamily="34" charset="0"/>
                <a:cs typeface="Arial" pitchFamily="34" charset="0"/>
              </a:rPr>
              <a:t>hypothalamus</a:t>
            </a:r>
            <a:r>
              <a:rPr lang="en-US" sz="1800" dirty="0">
                <a:latin typeface="Arial" pitchFamily="34" charset="0"/>
                <a:cs typeface="Arial" pitchFamily="34" charset="0"/>
              </a:rPr>
              <a:t>. </a:t>
            </a:r>
          </a:p>
          <a:p>
            <a:pPr marL="285750" indent="-285750">
              <a:buSzPct val="125000"/>
              <a:buFont typeface="Arial" pitchFamily="34" charset="0"/>
              <a:buChar char="•"/>
            </a:pPr>
            <a:r>
              <a:rPr lang="en-US" sz="1800" dirty="0">
                <a:latin typeface="Arial" pitchFamily="34" charset="0"/>
                <a:cs typeface="Arial" pitchFamily="34" charset="0"/>
              </a:rPr>
              <a:t>The hypothalamus is able to notice changes in the water potential off the blood that passes through the brain. This is process is carried out by the </a:t>
            </a:r>
            <a:r>
              <a:rPr lang="en-US" sz="1800" dirty="0" err="1">
                <a:latin typeface="Arial" pitchFamily="34" charset="0"/>
                <a:cs typeface="Arial" pitchFamily="34" charset="0"/>
              </a:rPr>
              <a:t>osmoreceptors</a:t>
            </a:r>
            <a:r>
              <a:rPr lang="en-US" sz="1800" dirty="0">
                <a:latin typeface="Arial" pitchFamily="34" charset="0"/>
                <a:cs typeface="Arial" pitchFamily="34" charset="0"/>
              </a:rPr>
              <a:t> cells in the hypothalamus.</a:t>
            </a:r>
          </a:p>
          <a:p>
            <a:pPr marL="285750" indent="-285750">
              <a:buSzPct val="125000"/>
              <a:buFont typeface="Arial" pitchFamily="34" charset="0"/>
              <a:buChar char="•"/>
            </a:pPr>
            <a:r>
              <a:rPr lang="en-US" sz="1800" dirty="0">
                <a:latin typeface="Arial" pitchFamily="34" charset="0"/>
                <a:cs typeface="Arial" pitchFamily="34" charset="0"/>
              </a:rPr>
              <a:t>As a response to the change in water potential the hypothalamus controls the urge for thirds and further secrets a hormone called the </a:t>
            </a:r>
            <a:r>
              <a:rPr lang="en-US" sz="1800" b="1" dirty="0">
                <a:latin typeface="Arial" pitchFamily="34" charset="0"/>
                <a:cs typeface="Arial" pitchFamily="34" charset="0"/>
              </a:rPr>
              <a:t>antidiuretic hormone</a:t>
            </a:r>
            <a:r>
              <a:rPr lang="en-US" sz="1800" dirty="0">
                <a:latin typeface="Arial" pitchFamily="34" charset="0"/>
                <a:cs typeface="Arial" pitchFamily="34" charset="0"/>
              </a:rPr>
              <a:t>. </a:t>
            </a:r>
          </a:p>
          <a:p>
            <a:pPr marL="285750" indent="-285750">
              <a:buSzPct val="125000"/>
              <a:buFont typeface="Arial" pitchFamily="34" charset="0"/>
              <a:buChar char="•"/>
            </a:pPr>
            <a:r>
              <a:rPr lang="en-US" sz="1800" dirty="0">
                <a:latin typeface="Arial" pitchFamily="34" charset="0"/>
                <a:cs typeface="Arial" pitchFamily="34" charset="0"/>
              </a:rPr>
              <a:t>The antidiuretic hormone which is stored in the </a:t>
            </a:r>
            <a:r>
              <a:rPr lang="en-US" sz="1800" b="1" dirty="0">
                <a:latin typeface="Arial" pitchFamily="34" charset="0"/>
                <a:cs typeface="Arial" pitchFamily="34" charset="0"/>
              </a:rPr>
              <a:t>pituitary gland</a:t>
            </a:r>
            <a:r>
              <a:rPr lang="en-US" sz="1800" dirty="0">
                <a:latin typeface="Arial" pitchFamily="34" charset="0"/>
                <a:cs typeface="Arial" pitchFamily="34" charset="0"/>
              </a:rPr>
              <a:t> mainly targets cells that are </a:t>
            </a:r>
            <a:r>
              <a:rPr lang="en-US" sz="1800" b="1" dirty="0">
                <a:latin typeface="Arial" pitchFamily="34" charset="0"/>
                <a:cs typeface="Arial" pitchFamily="34" charset="0"/>
              </a:rPr>
              <a:t>endothelial cells</a:t>
            </a:r>
            <a:r>
              <a:rPr lang="en-US" sz="1800" dirty="0">
                <a:latin typeface="Arial" pitchFamily="34" charset="0"/>
                <a:cs typeface="Arial" pitchFamily="34" charset="0"/>
              </a:rPr>
              <a:t> of the collecting ducts in the </a:t>
            </a:r>
            <a:r>
              <a:rPr lang="en-US" sz="1800" b="1" dirty="0">
                <a:latin typeface="Arial" pitchFamily="34" charset="0"/>
                <a:cs typeface="Arial" pitchFamily="34" charset="0"/>
              </a:rPr>
              <a:t>kidney nephrons</a:t>
            </a:r>
            <a:r>
              <a:rPr lang="en-US" sz="1800" dirty="0">
                <a:latin typeface="Arial" pitchFamily="34" charset="0"/>
                <a:cs typeface="Arial" pitchFamily="34" charset="0"/>
              </a:rPr>
              <a:t>. </a:t>
            </a:r>
          </a:p>
          <a:p>
            <a:pPr marL="285750" indent="-285750">
              <a:buSzPct val="125000"/>
              <a:buFont typeface="Arial" pitchFamily="34" charset="0"/>
              <a:buChar char="•"/>
            </a:pPr>
            <a:r>
              <a:rPr lang="en-US" sz="1800" dirty="0">
                <a:latin typeface="Arial" pitchFamily="34" charset="0"/>
                <a:cs typeface="Arial" pitchFamily="34" charset="0"/>
              </a:rPr>
              <a:t>These cells are unlike normal cells because they only allow water molecules to pass through their cell membrane through the </a:t>
            </a:r>
            <a:r>
              <a:rPr lang="en-US" sz="1800" b="1" dirty="0">
                <a:latin typeface="Arial" pitchFamily="34" charset="0"/>
                <a:cs typeface="Arial" pitchFamily="34" charset="0"/>
              </a:rPr>
              <a:t>water </a:t>
            </a:r>
            <a:r>
              <a:rPr lang="en-US" sz="1800" b="1" dirty="0" err="1">
                <a:latin typeface="Arial" pitchFamily="34" charset="0"/>
                <a:cs typeface="Arial" pitchFamily="34" charset="0"/>
              </a:rPr>
              <a:t>aquaporins</a:t>
            </a:r>
            <a:r>
              <a:rPr lang="en-US" sz="1800" b="1" dirty="0">
                <a:latin typeface="Arial" pitchFamily="34" charset="0"/>
                <a:cs typeface="Arial" pitchFamily="34" charset="0"/>
              </a:rPr>
              <a:t> </a:t>
            </a:r>
            <a:r>
              <a:rPr lang="en-US" sz="1800" dirty="0">
                <a:latin typeface="Arial" pitchFamily="34" charset="0"/>
                <a:cs typeface="Arial" pitchFamily="34" charset="0"/>
              </a:rPr>
              <a:t>rather than through the lipid bilayer like normal cells would. </a:t>
            </a:r>
          </a:p>
        </p:txBody>
      </p:sp>
      <p:pic>
        <p:nvPicPr>
          <p:cNvPr id="1026" name="Picture 2" descr="Hypo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549" y="14"/>
            <a:ext cx="3638416" cy="2420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75865" y="2383338"/>
            <a:ext cx="3820451" cy="1384995"/>
          </a:xfrm>
          <a:prstGeom prst="rect">
            <a:avLst/>
          </a:prstGeom>
        </p:spPr>
        <p:txBody>
          <a:bodyPr wrap="square">
            <a:spAutoFit/>
          </a:bodyPr>
          <a:lstStyle/>
          <a:p>
            <a:r>
              <a:rPr lang="en-US" sz="1400" dirty="0">
                <a:latin typeface="Arial" pitchFamily="34" charset="0"/>
                <a:cs typeface="Arial" pitchFamily="34" charset="0"/>
              </a:rPr>
              <a:t>The highlighted area shows the hypothalamus. The hypothalamus is a complex area of the brain with a number of important functions. One of the most important is to link the nervous system to the endocrine system via the pituitary gland</a:t>
            </a:r>
            <a:endParaRPr lang="th-TH" sz="1400" dirty="0">
              <a:latin typeface="Arial" pitchFamily="34" charset="0"/>
            </a:endParaRPr>
          </a:p>
        </p:txBody>
      </p:sp>
      <p:sp>
        <p:nvSpPr>
          <p:cNvPr id="4" name="Rectangle 3"/>
          <p:cNvSpPr/>
          <p:nvPr/>
        </p:nvSpPr>
        <p:spPr>
          <a:xfrm>
            <a:off x="19680" y="6109072"/>
            <a:ext cx="5303870" cy="646331"/>
          </a:xfrm>
          <a:prstGeom prst="rect">
            <a:avLst/>
          </a:prstGeom>
        </p:spPr>
        <p:txBody>
          <a:bodyPr wrap="square">
            <a:spAutoFit/>
          </a:bodyPr>
          <a:lstStyle/>
          <a:p>
            <a:r>
              <a:rPr lang="en-US" sz="1800" dirty="0">
                <a:solidFill>
                  <a:srgbClr val="C00000"/>
                </a:solidFill>
                <a:latin typeface="Arial" pitchFamily="34" charset="0"/>
                <a:cs typeface="Arial" pitchFamily="34" charset="0"/>
              </a:rPr>
              <a:t>The antidiuretic hormone makes the water </a:t>
            </a:r>
          </a:p>
          <a:p>
            <a:r>
              <a:rPr lang="en-US" sz="1800" dirty="0">
                <a:solidFill>
                  <a:srgbClr val="C00000"/>
                </a:solidFill>
                <a:latin typeface="Arial" pitchFamily="34" charset="0"/>
                <a:cs typeface="Arial" pitchFamily="34" charset="0"/>
              </a:rPr>
              <a:t>channels to open and allow water molecules flow</a:t>
            </a:r>
            <a:r>
              <a:rPr lang="en-US" sz="1800" dirty="0">
                <a:latin typeface="Arial" pitchFamily="34" charset="0"/>
                <a:cs typeface="Arial" pitchFamily="34" charset="0"/>
              </a:rPr>
              <a:t>. </a:t>
            </a:r>
            <a:endParaRPr lang="th-TH" sz="1800" dirty="0">
              <a:latin typeface="Arial" pitchFamily="34" charset="0"/>
            </a:endParaRPr>
          </a:p>
        </p:txBody>
      </p:sp>
      <p:pic>
        <p:nvPicPr>
          <p:cNvPr id="1028" name="Picture 4" descr="This illustration shows the hypothalamus-pituitary complex, which is located at the base of the brain and shown here from a lateral view. The hypothalamus lies inferior and anterior to the thalamus, which is sits atop the brainstem. The hypothalamus connects to the pituitary gland by the stalk-like infundibulum. The pituitary gland looks like a sac containing two balls hanging from the infundibulum. The “balls” are the anterior and posterior lobes of the pituitary. Each lobe secretes different hormones in response to signals from the hypothala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468" y="3861048"/>
            <a:ext cx="4048532" cy="289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1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92696"/>
            <a:ext cx="4572000" cy="5632311"/>
          </a:xfrm>
          <a:prstGeom prst="rect">
            <a:avLst/>
          </a:prstGeom>
        </p:spPr>
        <p:txBody>
          <a:bodyPr>
            <a:spAutoFit/>
          </a:bodyPr>
          <a:lstStyle/>
          <a:p>
            <a:pPr marL="342900" indent="-342900">
              <a:buSzPct val="125000"/>
              <a:buFont typeface="Arial" pitchFamily="34" charset="0"/>
              <a:buChar char="•"/>
            </a:pPr>
            <a:r>
              <a:rPr lang="en-US" sz="2000" dirty="0">
                <a:latin typeface="Arial" pitchFamily="34" charset="0"/>
                <a:cs typeface="Arial" pitchFamily="34" charset="0"/>
              </a:rPr>
              <a:t>The hypothalamus directs a multitude of important functions in the body.</a:t>
            </a:r>
          </a:p>
          <a:p>
            <a:pPr>
              <a:buSzPct val="125000"/>
            </a:pPr>
            <a:r>
              <a:rPr lang="en-US" sz="2000" dirty="0">
                <a:latin typeface="Arial" pitchFamily="34" charset="0"/>
                <a:cs typeface="Arial" pitchFamily="34" charset="0"/>
              </a:rPr>
              <a:t> </a:t>
            </a:r>
          </a:p>
          <a:p>
            <a:pPr marL="342900" indent="-342900">
              <a:buSzPct val="125000"/>
              <a:buFont typeface="Arial" pitchFamily="34" charset="0"/>
              <a:buChar char="•"/>
            </a:pPr>
            <a:r>
              <a:rPr lang="en-US" sz="2000" dirty="0">
                <a:latin typeface="Arial" pitchFamily="34" charset="0"/>
                <a:cs typeface="Arial" pitchFamily="34" charset="0"/>
              </a:rPr>
              <a:t>It is the control center for many autonomic functions of the peripheral nervous system.</a:t>
            </a:r>
          </a:p>
          <a:p>
            <a:pPr marL="342900" indent="-342900">
              <a:buSzPct val="125000"/>
              <a:buFont typeface="Arial" pitchFamily="34" charset="0"/>
              <a:buChar char="•"/>
            </a:pPr>
            <a:endParaRPr lang="en-US" sz="2000" dirty="0">
              <a:latin typeface="Arial" pitchFamily="34" charset="0"/>
              <a:cs typeface="Arial" pitchFamily="34" charset="0"/>
            </a:endParaRPr>
          </a:p>
          <a:p>
            <a:pPr marL="342900" indent="-342900">
              <a:buSzPct val="125000"/>
              <a:buFont typeface="Arial" pitchFamily="34" charset="0"/>
              <a:buChar char="•"/>
            </a:pPr>
            <a:r>
              <a:rPr lang="en-US" sz="2000" dirty="0">
                <a:latin typeface="Arial" pitchFamily="34" charset="0"/>
                <a:cs typeface="Arial" pitchFamily="34" charset="0"/>
              </a:rPr>
              <a:t>Connections with structures of the endocrine and nervous systems enable the </a:t>
            </a:r>
            <a:r>
              <a:rPr lang="en-US" sz="2000" dirty="0">
                <a:solidFill>
                  <a:srgbClr val="FF0000"/>
                </a:solidFill>
                <a:latin typeface="Arial" pitchFamily="34" charset="0"/>
                <a:cs typeface="Arial" pitchFamily="34" charset="0"/>
              </a:rPr>
              <a:t>hypothalamus</a:t>
            </a:r>
            <a:r>
              <a:rPr lang="en-US" sz="2000" dirty="0">
                <a:latin typeface="Arial" pitchFamily="34" charset="0"/>
                <a:cs typeface="Arial" pitchFamily="34" charset="0"/>
              </a:rPr>
              <a:t> to play a vital role in maintaining </a:t>
            </a:r>
            <a:r>
              <a:rPr lang="en-US" sz="2000" dirty="0">
                <a:solidFill>
                  <a:srgbClr val="FF0000"/>
                </a:solidFill>
                <a:latin typeface="Arial" pitchFamily="34" charset="0"/>
                <a:cs typeface="Arial" pitchFamily="34" charset="0"/>
              </a:rPr>
              <a:t>homeostasis</a:t>
            </a:r>
            <a:r>
              <a:rPr lang="en-US" sz="2000" dirty="0">
                <a:latin typeface="Arial" pitchFamily="34" charset="0"/>
                <a:cs typeface="Arial" pitchFamily="34" charset="0"/>
              </a:rPr>
              <a:t>.</a:t>
            </a:r>
          </a:p>
          <a:p>
            <a:pPr marL="342900" indent="-342900">
              <a:buSzPct val="125000"/>
              <a:buFont typeface="Arial" pitchFamily="34" charset="0"/>
              <a:buChar char="•"/>
            </a:pPr>
            <a:endParaRPr lang="en-US" sz="2000" dirty="0">
              <a:latin typeface="Arial" pitchFamily="34" charset="0"/>
              <a:cs typeface="Arial" pitchFamily="34" charset="0"/>
            </a:endParaRPr>
          </a:p>
          <a:p>
            <a:pPr marL="342900" indent="-342900">
              <a:buSzPct val="125000"/>
              <a:buFont typeface="Arial" pitchFamily="34" charset="0"/>
              <a:buChar char="•"/>
            </a:pPr>
            <a:r>
              <a:rPr lang="en-US" sz="2000" dirty="0">
                <a:latin typeface="Arial" pitchFamily="34" charset="0"/>
                <a:cs typeface="Arial" pitchFamily="34" charset="0"/>
              </a:rPr>
              <a:t>Homeostasis is the process of </a:t>
            </a:r>
            <a:r>
              <a:rPr lang="en-US" sz="2000" dirty="0">
                <a:solidFill>
                  <a:srgbClr val="FF0000"/>
                </a:solidFill>
                <a:latin typeface="Arial" pitchFamily="34" charset="0"/>
                <a:cs typeface="Arial" pitchFamily="34" charset="0"/>
              </a:rPr>
              <a:t>maintaining bodily equilibrium </a:t>
            </a:r>
            <a:r>
              <a:rPr lang="en-US" sz="2000" dirty="0">
                <a:latin typeface="Arial" pitchFamily="34" charset="0"/>
                <a:cs typeface="Arial" pitchFamily="34" charset="0"/>
              </a:rPr>
              <a:t>by monitoring and adjusting physiological processes.</a:t>
            </a:r>
            <a:endParaRPr lang="th-TH" sz="2000" dirty="0">
              <a:latin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48" y="332656"/>
            <a:ext cx="3248025" cy="234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vivo.colostate.edu/hbooks/pathphys/endocrine/hypopit/sagpi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46" y="3763993"/>
            <a:ext cx="333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91148" y="2809886"/>
            <a:ext cx="3852852" cy="954107"/>
          </a:xfrm>
          <a:prstGeom prst="rect">
            <a:avLst/>
          </a:prstGeom>
        </p:spPr>
        <p:txBody>
          <a:bodyPr wrap="square">
            <a:spAutoFit/>
          </a:bodyPr>
          <a:lstStyle/>
          <a:p>
            <a:r>
              <a:rPr lang="en-US" sz="1400" dirty="0">
                <a:latin typeface="Arial" pitchFamily="34" charset="0"/>
                <a:cs typeface="Arial" pitchFamily="34" charset="0"/>
              </a:rPr>
              <a:t>The hypothalamus is a region of the brain that controls an immense number of bodily functions. It is located in the middle of the base of the brain</a:t>
            </a:r>
            <a:endParaRPr lang="th-TH" sz="1400" dirty="0">
              <a:latin typeface="Arial" pitchFamily="34" charset="0"/>
            </a:endParaRPr>
          </a:p>
        </p:txBody>
      </p:sp>
    </p:spTree>
    <p:extLst>
      <p:ext uri="{BB962C8B-B14F-4D97-AF65-F5344CB8AC3E}">
        <p14:creationId xmlns:p14="http://schemas.microsoft.com/office/powerpoint/2010/main" val="86614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064896" cy="4154984"/>
          </a:xfrm>
          <a:prstGeom prst="rect">
            <a:avLst/>
          </a:prstGeom>
        </p:spPr>
        <p:txBody>
          <a:bodyPr wrap="square">
            <a:spAutoFit/>
          </a:bodyPr>
          <a:lstStyle/>
          <a:p>
            <a:r>
              <a:rPr lang="en-US" sz="2500" b="1" dirty="0">
                <a:solidFill>
                  <a:schemeClr val="accent6">
                    <a:lumMod val="75000"/>
                  </a:schemeClr>
                </a:solidFill>
                <a:latin typeface="Arial" pitchFamily="34" charset="0"/>
                <a:cs typeface="Arial" pitchFamily="34" charset="0"/>
              </a:rPr>
              <a:t>Hypothalamus Function</a:t>
            </a:r>
          </a:p>
          <a:p>
            <a:endParaRPr lang="en-US" sz="2400" b="1" dirty="0">
              <a:latin typeface="Arial" pitchFamily="34" charset="0"/>
              <a:cs typeface="Arial" pitchFamily="34" charset="0"/>
            </a:endParaRPr>
          </a:p>
          <a:p>
            <a:r>
              <a:rPr lang="en-US" sz="2400" dirty="0">
                <a:latin typeface="Arial" pitchFamily="34" charset="0"/>
                <a:cs typeface="Arial" pitchFamily="34" charset="0"/>
              </a:rPr>
              <a:t>The hypothalamus is involved in several functions of the body including:</a:t>
            </a:r>
          </a:p>
          <a:p>
            <a:endParaRPr lang="en-US" sz="2400" dirty="0">
              <a:latin typeface="Arial" pitchFamily="34" charset="0"/>
              <a:cs typeface="Arial" pitchFamily="34" charset="0"/>
            </a:endParaRPr>
          </a:p>
          <a:p>
            <a:pPr marL="342900" indent="-342900">
              <a:buSzPct val="125000"/>
              <a:buFont typeface="Arial" pitchFamily="34" charset="0"/>
              <a:buChar char="•"/>
            </a:pPr>
            <a:r>
              <a:rPr lang="en-US" sz="2400" dirty="0">
                <a:latin typeface="Arial" pitchFamily="34" charset="0"/>
                <a:cs typeface="Arial" pitchFamily="34" charset="0"/>
              </a:rPr>
              <a:t>Autonomic Function Control</a:t>
            </a:r>
          </a:p>
          <a:p>
            <a:pPr marL="342900" indent="-342900">
              <a:buSzPct val="125000"/>
              <a:buFont typeface="Arial" pitchFamily="34" charset="0"/>
              <a:buChar char="•"/>
            </a:pPr>
            <a:r>
              <a:rPr lang="en-US" sz="2400" dirty="0">
                <a:latin typeface="Arial" pitchFamily="34" charset="0"/>
                <a:cs typeface="Arial" pitchFamily="34" charset="0"/>
              </a:rPr>
              <a:t>Endocrine Function Control</a:t>
            </a:r>
          </a:p>
          <a:p>
            <a:pPr marL="342900" indent="-342900">
              <a:buSzPct val="125000"/>
              <a:buFont typeface="Arial" pitchFamily="34" charset="0"/>
              <a:buChar char="•"/>
            </a:pPr>
            <a:r>
              <a:rPr lang="en-US" sz="2400" b="1" dirty="0">
                <a:latin typeface="Arial" pitchFamily="34" charset="0"/>
                <a:cs typeface="Arial" pitchFamily="34" charset="0"/>
              </a:rPr>
              <a:t>Homeostasis</a:t>
            </a:r>
          </a:p>
          <a:p>
            <a:pPr marL="342900" indent="-342900">
              <a:buSzPct val="125000"/>
              <a:buFont typeface="Arial" pitchFamily="34" charset="0"/>
              <a:buChar char="•"/>
            </a:pPr>
            <a:r>
              <a:rPr lang="en-US" sz="2400" dirty="0">
                <a:latin typeface="Arial" pitchFamily="34" charset="0"/>
                <a:cs typeface="Arial" pitchFamily="34" charset="0"/>
              </a:rPr>
              <a:t>Motor Function Control</a:t>
            </a:r>
          </a:p>
          <a:p>
            <a:pPr marL="342900" indent="-342900">
              <a:buSzPct val="125000"/>
              <a:buFont typeface="Arial" pitchFamily="34" charset="0"/>
              <a:buChar char="•"/>
            </a:pPr>
            <a:r>
              <a:rPr lang="en-US" sz="2400" dirty="0">
                <a:latin typeface="Arial" pitchFamily="34" charset="0"/>
                <a:cs typeface="Arial" pitchFamily="34" charset="0"/>
              </a:rPr>
              <a:t>Food and Water Intake Regulation</a:t>
            </a:r>
          </a:p>
          <a:p>
            <a:pPr marL="342900" indent="-342900">
              <a:buSzPct val="125000"/>
              <a:buFont typeface="Arial" pitchFamily="34" charset="0"/>
              <a:buChar char="•"/>
            </a:pPr>
            <a:r>
              <a:rPr lang="en-US" sz="2400" dirty="0">
                <a:latin typeface="Arial" pitchFamily="34" charset="0"/>
                <a:cs typeface="Arial" pitchFamily="34" charset="0"/>
              </a:rPr>
              <a:t>Sleep-Wake Cycle Regulation</a:t>
            </a:r>
          </a:p>
        </p:txBody>
      </p:sp>
    </p:spTree>
    <p:extLst>
      <p:ext uri="{BB962C8B-B14F-4D97-AF65-F5344CB8AC3E}">
        <p14:creationId xmlns:p14="http://schemas.microsoft.com/office/powerpoint/2010/main" val="192760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5940088"/>
          </a:xfrm>
          <a:prstGeom prst="rect">
            <a:avLst/>
          </a:prstGeom>
        </p:spPr>
        <p:txBody>
          <a:bodyPr wrap="square">
            <a:spAutoFit/>
          </a:bodyPr>
          <a:lstStyle/>
          <a:p>
            <a:pPr>
              <a:buSzPct val="125000"/>
            </a:pPr>
            <a:r>
              <a:rPr lang="en-US" sz="2000" b="1" dirty="0">
                <a:latin typeface="Arial" pitchFamily="34" charset="0"/>
                <a:cs typeface="Arial" pitchFamily="34" charset="0"/>
              </a:rPr>
              <a:t>There are two common ways in which the human body constantly shows osmoregulation in the body, this is through dehydration and waterlogging. </a:t>
            </a:r>
          </a:p>
          <a:p>
            <a:pPr>
              <a:buSzPct val="125000"/>
            </a:pPr>
            <a:endParaRPr lang="en-US" sz="2000" b="1" dirty="0">
              <a:latin typeface="Arial" pitchFamily="34" charset="0"/>
              <a:cs typeface="Arial" pitchFamily="34" charset="0"/>
            </a:endParaRPr>
          </a:p>
          <a:p>
            <a:pPr marL="342900" indent="-342900">
              <a:buSzPct val="125000"/>
              <a:buFont typeface="Arial" pitchFamily="34" charset="0"/>
              <a:buChar char="•"/>
            </a:pPr>
            <a:r>
              <a:rPr lang="en-US" sz="2000" dirty="0">
                <a:latin typeface="Arial" pitchFamily="34" charset="0"/>
                <a:cs typeface="Arial" pitchFamily="34" charset="0"/>
              </a:rPr>
              <a:t>In the </a:t>
            </a:r>
            <a:r>
              <a:rPr lang="en-US" sz="2000" b="1" dirty="0">
                <a:latin typeface="Arial" pitchFamily="34" charset="0"/>
                <a:cs typeface="Arial" pitchFamily="34" charset="0"/>
              </a:rPr>
              <a:t>process of dehydration </a:t>
            </a:r>
            <a:r>
              <a:rPr lang="en-US" sz="2000" dirty="0">
                <a:latin typeface="Arial" pitchFamily="34" charset="0"/>
                <a:cs typeface="Arial" pitchFamily="34" charset="0"/>
              </a:rPr>
              <a:t>the hypothalamus is sent a signal that the water level in the body are critically low, the hypothalamus then sends a signal to pituitary glands where the </a:t>
            </a:r>
            <a:r>
              <a:rPr lang="en-US" sz="2000" b="1" dirty="0">
                <a:latin typeface="Arial" pitchFamily="34" charset="0"/>
                <a:cs typeface="Arial" pitchFamily="34" charset="0"/>
              </a:rPr>
              <a:t>antidiuretic hormone</a:t>
            </a:r>
            <a:r>
              <a:rPr lang="en-US" sz="2000" dirty="0">
                <a:latin typeface="Arial" pitchFamily="34" charset="0"/>
                <a:cs typeface="Arial" pitchFamily="34" charset="0"/>
              </a:rPr>
              <a:t> is secreted for further use. </a:t>
            </a:r>
          </a:p>
          <a:p>
            <a:pPr marL="342900" indent="-342900">
              <a:buSzPct val="125000"/>
              <a:buFont typeface="Arial" pitchFamily="34" charset="0"/>
              <a:buChar char="•"/>
            </a:pPr>
            <a:r>
              <a:rPr lang="en-US" sz="2000" dirty="0">
                <a:latin typeface="Arial" pitchFamily="34" charset="0"/>
                <a:cs typeface="Arial" pitchFamily="34" charset="0"/>
              </a:rPr>
              <a:t>This hormone is the sent to the kidney and causes it to reabsorb water from the body, where the </a:t>
            </a:r>
            <a:r>
              <a:rPr lang="en-US" sz="2000" b="1" dirty="0">
                <a:latin typeface="Arial" pitchFamily="34" charset="0"/>
                <a:cs typeface="Arial" pitchFamily="34" charset="0"/>
              </a:rPr>
              <a:t>net amount of antidiuretic hormone</a:t>
            </a:r>
            <a:r>
              <a:rPr lang="en-US" sz="2000" dirty="0">
                <a:latin typeface="Arial" pitchFamily="34" charset="0"/>
                <a:cs typeface="Arial" pitchFamily="34" charset="0"/>
              </a:rPr>
              <a:t> determines the amount of water absorbed by the kidneys. </a:t>
            </a:r>
          </a:p>
          <a:p>
            <a:pPr marL="342900" indent="-342900">
              <a:buSzPct val="125000"/>
              <a:buFont typeface="Arial" pitchFamily="34" charset="0"/>
              <a:buChar char="•"/>
            </a:pPr>
            <a:r>
              <a:rPr lang="en-US" sz="2000" dirty="0">
                <a:latin typeface="Arial" pitchFamily="34" charset="0"/>
                <a:cs typeface="Arial" pitchFamily="34" charset="0"/>
              </a:rPr>
              <a:t>As the fluid in the body become concentrated it would be noticed in the color of the urine passed by the individual, the kidneys however do not stop absorbing water until the </a:t>
            </a:r>
            <a:r>
              <a:rPr lang="en-US" sz="2000" b="1" dirty="0">
                <a:latin typeface="Arial" pitchFamily="34" charset="0"/>
                <a:cs typeface="Arial" pitchFamily="34" charset="0"/>
              </a:rPr>
              <a:t>pituitary glands </a:t>
            </a:r>
            <a:r>
              <a:rPr lang="en-US" sz="2000" dirty="0">
                <a:latin typeface="Arial" pitchFamily="34" charset="0"/>
                <a:cs typeface="Arial" pitchFamily="34" charset="0"/>
              </a:rPr>
              <a:t>send a signal to </a:t>
            </a:r>
            <a:r>
              <a:rPr lang="en-US" sz="2000" b="1" dirty="0">
                <a:latin typeface="Arial" pitchFamily="34" charset="0"/>
                <a:cs typeface="Arial" pitchFamily="34" charset="0"/>
              </a:rPr>
              <a:t>reduce the production of the hormone</a:t>
            </a:r>
            <a:r>
              <a:rPr lang="en-US" sz="2000" dirty="0">
                <a:latin typeface="Arial" pitchFamily="34" charset="0"/>
                <a:cs typeface="Arial" pitchFamily="34" charset="0"/>
              </a:rPr>
              <a:t>. </a:t>
            </a:r>
          </a:p>
          <a:p>
            <a:pPr marL="342900" indent="-342900">
              <a:buSzPct val="125000"/>
              <a:buFont typeface="Arial" pitchFamily="34" charset="0"/>
              <a:buChar char="•"/>
            </a:pPr>
            <a:r>
              <a:rPr lang="en-US" sz="2000" dirty="0">
                <a:latin typeface="Arial" pitchFamily="34" charset="0"/>
                <a:cs typeface="Arial" pitchFamily="34" charset="0"/>
              </a:rPr>
              <a:t>When the reduction is sensed in the body, </a:t>
            </a:r>
            <a:r>
              <a:rPr lang="en-US" sz="2000" b="1" dirty="0">
                <a:latin typeface="Arial" pitchFamily="34" charset="0"/>
                <a:cs typeface="Arial" pitchFamily="34" charset="0"/>
              </a:rPr>
              <a:t>another form of homeostasis called the negative feedback system occurs </a:t>
            </a:r>
            <a:r>
              <a:rPr lang="en-US" sz="2000" dirty="0">
                <a:latin typeface="Arial" pitchFamily="34" charset="0"/>
                <a:cs typeface="Arial" pitchFamily="34" charset="0"/>
              </a:rPr>
              <a:t>to take the body back to the desired </a:t>
            </a:r>
            <a:br>
              <a:rPr lang="en-US" sz="2000" dirty="0">
                <a:latin typeface="Arial" pitchFamily="34" charset="0"/>
                <a:cs typeface="Arial" pitchFamily="34" charset="0"/>
              </a:rPr>
            </a:br>
            <a:r>
              <a:rPr lang="en-US" sz="2000" dirty="0">
                <a:latin typeface="Arial" pitchFamily="34" charset="0"/>
                <a:cs typeface="Arial" pitchFamily="34" charset="0"/>
              </a:rPr>
              <a:t>set point. </a:t>
            </a:r>
            <a:endParaRPr lang="th-TH" sz="2000" dirty="0">
              <a:latin typeface="Arial" pitchFamily="34" charset="0"/>
            </a:endParaRPr>
          </a:p>
        </p:txBody>
      </p:sp>
    </p:spTree>
    <p:extLst>
      <p:ext uri="{BB962C8B-B14F-4D97-AF65-F5344CB8AC3E}">
        <p14:creationId xmlns:p14="http://schemas.microsoft.com/office/powerpoint/2010/main" val="219342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40960" cy="3293209"/>
          </a:xfrm>
          <a:prstGeom prst="rect">
            <a:avLst/>
          </a:prstGeom>
        </p:spPr>
        <p:txBody>
          <a:bodyPr wrap="square">
            <a:spAutoFit/>
          </a:bodyPr>
          <a:lstStyle/>
          <a:p>
            <a:pPr marL="342900" indent="-342900">
              <a:buSzPct val="125000"/>
              <a:buFont typeface="Arial" pitchFamily="34" charset="0"/>
              <a:buChar char="•"/>
            </a:pPr>
            <a:r>
              <a:rPr lang="en-US" sz="2000" b="1" dirty="0">
                <a:latin typeface="Arial" pitchFamily="34" charset="0"/>
                <a:cs typeface="Arial" pitchFamily="34" charset="0"/>
              </a:rPr>
              <a:t>Waterlogging</a:t>
            </a:r>
            <a:r>
              <a:rPr lang="en-US" sz="2000" dirty="0">
                <a:latin typeface="Arial" pitchFamily="34" charset="0"/>
                <a:cs typeface="Arial" pitchFamily="34" charset="0"/>
              </a:rPr>
              <a:t> on the other hand is the exact opposite of dehydration, in this case, the hypothalamus is signaled the level of water in the bodily fluids is too high, a signal is then sent to the pituitary gland, which stops the production and secretion of antidiuretic hormones making the kidney cease the reabsorption of water from the blood. </a:t>
            </a:r>
          </a:p>
          <a:p>
            <a:pPr marL="342900" indent="-342900">
              <a:buSzPct val="125000"/>
              <a:buFont typeface="Arial" pitchFamily="34" charset="0"/>
              <a:buChar char="•"/>
            </a:pPr>
            <a:r>
              <a:rPr lang="en-US" sz="2000" dirty="0">
                <a:latin typeface="Arial" pitchFamily="34" charset="0"/>
                <a:cs typeface="Arial" pitchFamily="34" charset="0"/>
              </a:rPr>
              <a:t>The cells in the body become waterlogged causing them to burst increasing the concentration of the blood. </a:t>
            </a:r>
          </a:p>
          <a:p>
            <a:pPr marL="342900" indent="-342900">
              <a:buSzPct val="125000"/>
              <a:buFont typeface="Arial" pitchFamily="34" charset="0"/>
              <a:buChar char="•"/>
            </a:pPr>
            <a:r>
              <a:rPr lang="en-US" sz="2000" dirty="0">
                <a:latin typeface="Arial" pitchFamily="34" charset="0"/>
                <a:cs typeface="Arial" pitchFamily="34" charset="0"/>
              </a:rPr>
              <a:t>The hypothalamus signals the pituitary gland to end to secretion of the hormone, this is also carried out by the </a:t>
            </a:r>
            <a:r>
              <a:rPr lang="en-US" sz="2000" b="1" dirty="0">
                <a:latin typeface="Arial" pitchFamily="34" charset="0"/>
                <a:cs typeface="Arial" pitchFamily="34" charset="0"/>
              </a:rPr>
              <a:t>negative feedback mechanism</a:t>
            </a:r>
            <a:r>
              <a:rPr lang="en-US" sz="2000" dirty="0">
                <a:latin typeface="Arial" pitchFamily="34" charset="0"/>
                <a:cs typeface="Arial" pitchFamily="34" charset="0"/>
              </a:rPr>
              <a:t>. </a:t>
            </a:r>
            <a:r>
              <a:rPr lang="en-US" dirty="0"/>
              <a:t> </a:t>
            </a:r>
            <a:endParaRPr lang="th-TH" dirty="0"/>
          </a:p>
        </p:txBody>
      </p:sp>
      <p:sp>
        <p:nvSpPr>
          <p:cNvPr id="3" name="Rectangle 2"/>
          <p:cNvSpPr/>
          <p:nvPr/>
        </p:nvSpPr>
        <p:spPr>
          <a:xfrm>
            <a:off x="323528" y="4202685"/>
            <a:ext cx="8640960" cy="1938992"/>
          </a:xfrm>
          <a:prstGeom prst="rect">
            <a:avLst/>
          </a:prstGeom>
        </p:spPr>
        <p:txBody>
          <a:bodyPr wrap="square">
            <a:spAutoFit/>
          </a:bodyPr>
          <a:lstStyle/>
          <a:p>
            <a:r>
              <a:rPr lang="en-US" sz="2000" dirty="0">
                <a:latin typeface="Arial" pitchFamily="34" charset="0"/>
                <a:cs typeface="Arial" pitchFamily="34" charset="0"/>
              </a:rPr>
              <a:t>As humans consume water into the body, it is used to regulate the concentration of bodily fluid, this therefore dilutes the bodily fluids, or the body excretes the unneeded and less useful fluids from the body. </a:t>
            </a:r>
          </a:p>
          <a:p>
            <a:r>
              <a:rPr lang="en-US" sz="2000" dirty="0">
                <a:latin typeface="Arial" pitchFamily="34" charset="0"/>
                <a:cs typeface="Arial" pitchFamily="34" charset="0"/>
              </a:rPr>
              <a:t>Fluids like alcohol create hypertonic solutions in the body, making the cells full of water, </a:t>
            </a:r>
            <a:r>
              <a:rPr lang="en-US" sz="2000" b="1" dirty="0">
                <a:latin typeface="Arial" pitchFamily="34" charset="0"/>
                <a:cs typeface="Arial" pitchFamily="34" charset="0"/>
              </a:rPr>
              <a:t>osmoregulation then works to reduce the diuretic fluid in the cells, in order to maintain a constant osmotic pressure</a:t>
            </a:r>
            <a:r>
              <a:rPr lang="en-US" sz="2000" dirty="0">
                <a:latin typeface="Arial" pitchFamily="34" charset="0"/>
                <a:cs typeface="Arial" pitchFamily="34" charset="0"/>
              </a:rPr>
              <a:t>.</a:t>
            </a:r>
            <a:endParaRPr lang="th-TH" sz="2000" dirty="0">
              <a:latin typeface="Arial" pitchFamily="34" charset="0"/>
            </a:endParaRPr>
          </a:p>
        </p:txBody>
      </p:sp>
    </p:spTree>
    <p:extLst>
      <p:ext uri="{BB962C8B-B14F-4D97-AF65-F5344CB8AC3E}">
        <p14:creationId xmlns:p14="http://schemas.microsoft.com/office/powerpoint/2010/main" val="111142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erckmanuals.com/Content/Images/no-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212725"/>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113" y="908720"/>
            <a:ext cx="8938071" cy="5078313"/>
          </a:xfrm>
          <a:prstGeom prst="rect">
            <a:avLst/>
          </a:prstGeom>
        </p:spPr>
        <p:txBody>
          <a:bodyPr wrap="square">
            <a:spAutoFit/>
          </a:bodyPr>
          <a:lstStyle/>
          <a:p>
            <a:r>
              <a:rPr lang="en-US" sz="2200" b="1" dirty="0">
                <a:effectLst/>
                <a:latin typeface="Arial" pitchFamily="34" charset="0"/>
                <a:cs typeface="Arial" pitchFamily="34" charset="0"/>
              </a:rPr>
              <a:t>Water and electrolyte balance</a:t>
            </a:r>
          </a:p>
          <a:p>
            <a:endParaRPr lang="en-US" sz="2200" b="1" dirty="0">
              <a:effectLst/>
              <a:latin typeface="Arial" pitchFamily="34" charset="0"/>
              <a:cs typeface="Arial" pitchFamily="34" charset="0"/>
            </a:endParaRPr>
          </a:p>
          <a:p>
            <a:pPr marL="342900" indent="-342900">
              <a:buFont typeface="Arial" panose="020B0604020202020204" pitchFamily="34" charset="0"/>
              <a:buChar char="•"/>
            </a:pPr>
            <a:r>
              <a:rPr lang="en-US" sz="2200" dirty="0">
                <a:effectLst/>
                <a:latin typeface="Arial" pitchFamily="34" charset="0"/>
                <a:cs typeface="Arial" pitchFamily="34" charset="0"/>
              </a:rPr>
              <a:t>People consume water regularly in order to maintain life. </a:t>
            </a:r>
          </a:p>
          <a:p>
            <a:pPr marL="342900" indent="-342900">
              <a:buFont typeface="Arial" panose="020B0604020202020204" pitchFamily="34" charset="0"/>
              <a:buChar char="•"/>
            </a:pPr>
            <a:r>
              <a:rPr lang="en-US" sz="2200" dirty="0">
                <a:effectLst/>
                <a:latin typeface="Arial" pitchFamily="34" charset="0"/>
                <a:cs typeface="Arial" pitchFamily="34" charset="0"/>
              </a:rPr>
              <a:t>More water is produced by the processing (metabolism) of food. </a:t>
            </a:r>
          </a:p>
          <a:p>
            <a:pPr marL="342900" indent="-342900">
              <a:buFont typeface="Arial" panose="020B0604020202020204" pitchFamily="34" charset="0"/>
              <a:buChar char="•"/>
            </a:pPr>
            <a:r>
              <a:rPr lang="en-US" sz="2200" dirty="0">
                <a:effectLst/>
                <a:latin typeface="Arial" pitchFamily="34" charset="0"/>
                <a:cs typeface="Arial" pitchFamily="34" charset="0"/>
              </a:rPr>
              <a:t>If the amount of water added to the body is not matched by an equal amount going out, water accumulates rapidly and the person becomes ill and may even die. </a:t>
            </a:r>
          </a:p>
          <a:p>
            <a:pPr marL="342900" indent="-342900">
              <a:buFont typeface="Arial" panose="020B0604020202020204" pitchFamily="34" charset="0"/>
              <a:buChar char="•"/>
            </a:pPr>
            <a:r>
              <a:rPr lang="en-US" sz="2200" dirty="0">
                <a:effectLst/>
                <a:latin typeface="Arial" pitchFamily="34" charset="0"/>
                <a:cs typeface="Arial" pitchFamily="34" charset="0"/>
              </a:rPr>
              <a:t>Excess water dilutes the body's electrolytes, whereas water restriction concentrates them. </a:t>
            </a:r>
          </a:p>
          <a:p>
            <a:pPr marL="342900" indent="-342900">
              <a:buFont typeface="Arial" panose="020B0604020202020204" pitchFamily="34" charset="0"/>
              <a:buChar char="•"/>
            </a:pPr>
            <a:r>
              <a:rPr lang="en-US" sz="2200" dirty="0">
                <a:effectLst/>
                <a:latin typeface="Arial" pitchFamily="34" charset="0"/>
                <a:cs typeface="Arial" pitchFamily="34" charset="0"/>
              </a:rPr>
              <a:t>The body's electrolytes must be maintained at very precise concentrations. </a:t>
            </a:r>
          </a:p>
          <a:p>
            <a:endParaRPr lang="en-US" sz="2200" dirty="0">
              <a:effectLst/>
              <a:latin typeface="Arial" pitchFamily="34" charset="0"/>
              <a:cs typeface="Arial" pitchFamily="34" charset="0"/>
            </a:endParaRPr>
          </a:p>
          <a:p>
            <a:r>
              <a:rPr lang="en-US" sz="2200" b="1" dirty="0">
                <a:effectLst/>
                <a:latin typeface="Arial" pitchFamily="34" charset="0"/>
                <a:cs typeface="Arial" pitchFamily="34" charset="0"/>
              </a:rPr>
              <a:t>The kidneys regulate and help maintain the proper balance of water and electrolytes.</a:t>
            </a:r>
          </a:p>
          <a:p>
            <a:endParaRPr lang="en-US" sz="1600" dirty="0">
              <a:effectLst/>
              <a:latin typeface="Arial" pitchFamily="34" charset="0"/>
              <a:cs typeface="Arial" pitchFamily="34" charset="0"/>
            </a:endParaRPr>
          </a:p>
        </p:txBody>
      </p:sp>
    </p:spTree>
    <p:extLst>
      <p:ext uri="{BB962C8B-B14F-4D97-AF65-F5344CB8AC3E}">
        <p14:creationId xmlns:p14="http://schemas.microsoft.com/office/powerpoint/2010/main" val="58060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4AB57-3028-4135-87E4-1199B22B1D51}"/>
              </a:ext>
            </a:extLst>
          </p:cNvPr>
          <p:cNvSpPr/>
          <p:nvPr/>
        </p:nvSpPr>
        <p:spPr>
          <a:xfrm>
            <a:off x="0" y="262632"/>
            <a:ext cx="2339752" cy="4001095"/>
          </a:xfrm>
          <a:prstGeom prst="rect">
            <a:avLst/>
          </a:prstGeom>
        </p:spPr>
        <p:txBody>
          <a:bodyPr wrap="square">
            <a:spAutoFit/>
          </a:bodyPr>
          <a:lstStyle/>
          <a:p>
            <a:r>
              <a:rPr lang="en-US" sz="1800" b="1" dirty="0">
                <a:latin typeface="Arial" pitchFamily="34" charset="0"/>
                <a:cs typeface="Arial" pitchFamily="34" charset="0"/>
              </a:rPr>
              <a:t>Water and electrolyte balance</a:t>
            </a:r>
          </a:p>
          <a:p>
            <a:endParaRPr lang="en-US" sz="2000" dirty="0">
              <a:latin typeface="Arial" pitchFamily="34" charset="0"/>
              <a:cs typeface="Arial" pitchFamily="34" charset="0"/>
            </a:endParaRPr>
          </a:p>
          <a:p>
            <a:r>
              <a:rPr lang="en-US" sz="1800" dirty="0">
                <a:latin typeface="Arial" pitchFamily="34" charset="0"/>
                <a:cs typeface="Arial" pitchFamily="34" charset="0"/>
              </a:rPr>
              <a:t>Blood enters a </a:t>
            </a:r>
            <a:r>
              <a:rPr lang="en-US" sz="1800" b="1" dirty="0">
                <a:latin typeface="Arial" pitchFamily="34" charset="0"/>
                <a:cs typeface="Arial" pitchFamily="34" charset="0"/>
              </a:rPr>
              <a:t>glomerulus</a:t>
            </a:r>
            <a:r>
              <a:rPr lang="en-US" sz="1800" dirty="0">
                <a:latin typeface="Arial" pitchFamily="34" charset="0"/>
                <a:cs typeface="Arial" pitchFamily="34" charset="0"/>
              </a:rPr>
              <a:t> at high pressure. </a:t>
            </a:r>
          </a:p>
          <a:p>
            <a:r>
              <a:rPr lang="en-US" sz="1800" dirty="0">
                <a:latin typeface="Arial" pitchFamily="34" charset="0"/>
                <a:cs typeface="Arial" pitchFamily="34" charset="0"/>
              </a:rPr>
              <a:t>Much of the fluid part of blood is filtered through small pores in the glomerulus, leaving behind blood cells and most large molecules, such as proteins. </a:t>
            </a:r>
          </a:p>
        </p:txBody>
      </p:sp>
      <p:pic>
        <p:nvPicPr>
          <p:cNvPr id="3" name="Picture 2" descr="http://www.nature.com/nri/journal/v13/n10/images/nri3523-i1.jpg">
            <a:extLst>
              <a:ext uri="{FF2B5EF4-FFF2-40B4-BE49-F238E27FC236}">
                <a16:creationId xmlns:a16="http://schemas.microsoft.com/office/drawing/2014/main" id="{C03AF37C-E4BC-4BDB-951A-5E5591E05D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6632"/>
            <a:ext cx="6755769" cy="4293096"/>
          </a:xfrm>
          <a:prstGeom prst="rect">
            <a:avLst/>
          </a:prstGeom>
          <a:noFill/>
          <a:ln>
            <a:noFill/>
          </a:ln>
        </p:spPr>
      </p:pic>
      <p:sp>
        <p:nvSpPr>
          <p:cNvPr id="4" name="Rectangle 3">
            <a:extLst>
              <a:ext uri="{FF2B5EF4-FFF2-40B4-BE49-F238E27FC236}">
                <a16:creationId xmlns:a16="http://schemas.microsoft.com/office/drawing/2014/main" id="{57500265-8231-4822-B8AD-87973BE0FB62}"/>
              </a:ext>
            </a:extLst>
          </p:cNvPr>
          <p:cNvSpPr/>
          <p:nvPr/>
        </p:nvSpPr>
        <p:spPr>
          <a:xfrm>
            <a:off x="-30021" y="4293096"/>
            <a:ext cx="9125542" cy="2308324"/>
          </a:xfrm>
          <a:prstGeom prst="rect">
            <a:avLst/>
          </a:prstGeom>
        </p:spPr>
        <p:txBody>
          <a:bodyPr wrap="square">
            <a:spAutoFit/>
          </a:bodyPr>
          <a:lstStyle/>
          <a:p>
            <a:r>
              <a:rPr lang="en-US" sz="1800" dirty="0">
                <a:latin typeface="Arial" pitchFamily="34" charset="0"/>
                <a:cs typeface="Arial" pitchFamily="34" charset="0"/>
              </a:rPr>
              <a:t>The clear, filtered fluid enters Bowman space and passes into the tubule leading from Bowman capsule. In healthy adults, about 47 gallons (180 liters) of fluid is filtered into the kidney tubules each day. </a:t>
            </a:r>
          </a:p>
          <a:p>
            <a:r>
              <a:rPr lang="en-US" sz="1800" dirty="0">
                <a:latin typeface="Arial" pitchFamily="34" charset="0"/>
                <a:cs typeface="Arial" pitchFamily="34" charset="0"/>
              </a:rPr>
              <a:t>Nearly all this fluid (and the electrolytes contained in it) is reabsorbed by the kidney. </a:t>
            </a:r>
          </a:p>
          <a:p>
            <a:r>
              <a:rPr lang="en-US" sz="1800" dirty="0">
                <a:latin typeface="Arial" pitchFamily="34" charset="0"/>
                <a:cs typeface="Arial" pitchFamily="34" charset="0"/>
              </a:rPr>
              <a:t>Only about 1.5 to 2% of the fluid is excreted as urine. For this reabsorption to occur, different parts of the nephron actively secrete and reabsorb different electrolytes, which pull the water along, and other parts of the nephron vary their permeability to water, allowing more or less water to return to the circulation. </a:t>
            </a:r>
          </a:p>
        </p:txBody>
      </p:sp>
    </p:spTree>
    <p:extLst>
      <p:ext uri="{BB962C8B-B14F-4D97-AF65-F5344CB8AC3E}">
        <p14:creationId xmlns:p14="http://schemas.microsoft.com/office/powerpoint/2010/main" val="349644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ature.com/nri/journal/v13/n10/images/nri3523-i1.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741368"/>
          </a:xfrm>
          <a:prstGeom prst="rect">
            <a:avLst/>
          </a:prstGeom>
          <a:noFill/>
          <a:ln>
            <a:noFill/>
          </a:ln>
        </p:spPr>
      </p:pic>
    </p:spTree>
    <p:extLst>
      <p:ext uri="{BB962C8B-B14F-4D97-AF65-F5344CB8AC3E}">
        <p14:creationId xmlns:p14="http://schemas.microsoft.com/office/powerpoint/2010/main" val="427081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EDE998-86DA-4721-96E9-1A1EA9544D52}"/>
              </a:ext>
            </a:extLst>
          </p:cNvPr>
          <p:cNvSpPr/>
          <p:nvPr/>
        </p:nvSpPr>
        <p:spPr>
          <a:xfrm>
            <a:off x="0" y="44624"/>
            <a:ext cx="8964488" cy="5940088"/>
          </a:xfrm>
          <a:prstGeom prst="rect">
            <a:avLst/>
          </a:prstGeom>
        </p:spPr>
        <p:txBody>
          <a:bodyPr wrap="square">
            <a:spAutoFit/>
          </a:bodyPr>
          <a:lstStyle/>
          <a:p>
            <a:r>
              <a:rPr lang="en-US" sz="2000" b="1" dirty="0">
                <a:latin typeface="Arial" pitchFamily="34" charset="0"/>
                <a:cs typeface="Arial" pitchFamily="34" charset="0"/>
              </a:rPr>
              <a:t>Water and electrolyte balance</a:t>
            </a:r>
          </a:p>
          <a:p>
            <a:endParaRPr lang="en-US" sz="2000" dirty="0">
              <a:latin typeface="Arial" pitchFamily="34" charset="0"/>
              <a:cs typeface="Arial" pitchFamily="34" charset="0"/>
            </a:endParaRPr>
          </a:p>
          <a:p>
            <a:r>
              <a:rPr lang="en-US" sz="2000" dirty="0">
                <a:latin typeface="Arial" pitchFamily="34" charset="0"/>
                <a:cs typeface="Arial" pitchFamily="34" charset="0"/>
              </a:rPr>
              <a:t>In the first part of the </a:t>
            </a:r>
            <a:r>
              <a:rPr lang="en-US" sz="2000" b="1" dirty="0">
                <a:latin typeface="Arial" pitchFamily="34" charset="0"/>
                <a:cs typeface="Arial" pitchFamily="34" charset="0"/>
              </a:rPr>
              <a:t>tubule</a:t>
            </a:r>
            <a:r>
              <a:rPr lang="en-US" sz="2000" dirty="0">
                <a:latin typeface="Arial" pitchFamily="34" charset="0"/>
                <a:cs typeface="Arial" pitchFamily="34" charset="0"/>
              </a:rPr>
              <a:t> (the proximal convoluted tubule) most of the sodium, water, glucose, and other filtered substances are reabsorbed and ultimately returned to the blood. </a:t>
            </a:r>
          </a:p>
          <a:p>
            <a:r>
              <a:rPr lang="en-US" sz="2000" dirty="0">
                <a:latin typeface="Arial" pitchFamily="34" charset="0"/>
                <a:cs typeface="Arial" pitchFamily="34" charset="0"/>
              </a:rPr>
              <a:t>In the next part of the tubule (the loop of Henle), sodium, potassium, and chloride are pumped out (reabsorbed). Thus, the remaining fluid becomes increasingly dilute. </a:t>
            </a:r>
          </a:p>
          <a:p>
            <a:r>
              <a:rPr lang="en-US" sz="2000" dirty="0">
                <a:latin typeface="Arial" pitchFamily="34" charset="0"/>
                <a:cs typeface="Arial" pitchFamily="34" charset="0"/>
              </a:rPr>
              <a:t>The dilute fluid passes through the next part of the tubule (the distal convoluted tubule), where most of the remaining sodium is pumped out in exchange for potassium and acid, which are pumped in.</a:t>
            </a:r>
          </a:p>
          <a:p>
            <a:r>
              <a:rPr lang="en-US" sz="2000" dirty="0">
                <a:latin typeface="Arial" pitchFamily="34" charset="0"/>
                <a:cs typeface="Arial" pitchFamily="34" charset="0"/>
              </a:rPr>
              <a:t>Fluid from the tubules of several nephrons enters a </a:t>
            </a:r>
            <a:r>
              <a:rPr lang="en-US" sz="2000" b="1" dirty="0">
                <a:latin typeface="Arial" pitchFamily="34" charset="0"/>
                <a:cs typeface="Arial" pitchFamily="34" charset="0"/>
              </a:rPr>
              <a:t>collecting duct</a:t>
            </a:r>
            <a:r>
              <a:rPr lang="en-US" sz="2000" dirty="0">
                <a:latin typeface="Arial" pitchFamily="34" charset="0"/>
                <a:cs typeface="Arial" pitchFamily="34" charset="0"/>
              </a:rPr>
              <a:t>. In the collecting ducts, the fluid may remain dilute, or water can be absorbed from the fluid and returned to the blood, making the urine more concentrated. Water reabsorption is regulated by </a:t>
            </a:r>
            <a:r>
              <a:rPr lang="en-US" sz="2000" b="1" dirty="0">
                <a:latin typeface="Arial" pitchFamily="34" charset="0"/>
                <a:cs typeface="Arial" pitchFamily="34" charset="0"/>
              </a:rPr>
              <a:t>antidiuretic hormone</a:t>
            </a:r>
            <a:r>
              <a:rPr lang="en-US" sz="2000" dirty="0">
                <a:latin typeface="Arial" pitchFamily="34" charset="0"/>
                <a:cs typeface="Arial" pitchFamily="34" charset="0"/>
              </a:rPr>
              <a:t> (produced by the </a:t>
            </a:r>
            <a:r>
              <a:rPr lang="en-US" sz="2000" b="1" dirty="0">
                <a:latin typeface="Arial" pitchFamily="34" charset="0"/>
                <a:cs typeface="Arial" pitchFamily="34" charset="0"/>
              </a:rPr>
              <a:t>pituitary gland</a:t>
            </a:r>
            <a:r>
              <a:rPr lang="en-US" sz="2000" dirty="0">
                <a:latin typeface="Arial" pitchFamily="34" charset="0"/>
                <a:cs typeface="Arial" pitchFamily="34" charset="0"/>
              </a:rPr>
              <a:t>) and other hormones.</a:t>
            </a:r>
          </a:p>
          <a:p>
            <a:r>
              <a:rPr lang="en-US" sz="2000" dirty="0">
                <a:latin typeface="Arial" pitchFamily="34" charset="0"/>
                <a:cs typeface="Arial" pitchFamily="34" charset="0"/>
              </a:rPr>
              <a:t> </a:t>
            </a:r>
          </a:p>
          <a:p>
            <a:r>
              <a:rPr lang="en-US" sz="2000" b="1" dirty="0">
                <a:latin typeface="Arial" pitchFamily="34" charset="0"/>
                <a:cs typeface="Arial" pitchFamily="34" charset="0"/>
              </a:rPr>
              <a:t>These hormones help to regulate kidney function and control urine composition to maintain body water and electrolyte balance.</a:t>
            </a:r>
          </a:p>
        </p:txBody>
      </p:sp>
    </p:spTree>
    <p:extLst>
      <p:ext uri="{BB962C8B-B14F-4D97-AF65-F5344CB8AC3E}">
        <p14:creationId xmlns:p14="http://schemas.microsoft.com/office/powerpoint/2010/main" val="42366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5148064" cy="5386090"/>
          </a:xfrm>
          <a:prstGeom prst="rect">
            <a:avLst/>
          </a:prstGeom>
        </p:spPr>
        <p:txBody>
          <a:bodyPr wrap="square">
            <a:spAutoFit/>
          </a:bodyPr>
          <a:lstStyle/>
          <a:p>
            <a:r>
              <a:rPr lang="en-US" sz="2400" b="1" dirty="0">
                <a:latin typeface="Arial" pitchFamily="34" charset="0"/>
                <a:cs typeface="Arial" pitchFamily="34" charset="0"/>
              </a:rPr>
              <a:t>Location and Anatomy</a:t>
            </a: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The two kidneys are located to the rear of the abdominal cavity on either side of the spine.</a:t>
            </a:r>
          </a:p>
          <a:p>
            <a:r>
              <a:rPr lang="en-US" sz="2000" dirty="0">
                <a:latin typeface="Arial" pitchFamily="34" charset="0"/>
                <a:cs typeface="Arial" pitchFamily="34" charset="0"/>
              </a:rPr>
              <a:t> </a:t>
            </a:r>
          </a:p>
          <a:p>
            <a:pPr marL="342900" indent="-342900">
              <a:buFont typeface="Arial" panose="020B0604020202020204" pitchFamily="34" charset="0"/>
              <a:buChar char="•"/>
            </a:pPr>
            <a:r>
              <a:rPr lang="en-US" sz="2000" dirty="0">
                <a:latin typeface="Arial" pitchFamily="34" charset="0"/>
                <a:cs typeface="Arial" pitchFamily="34" charset="0"/>
              </a:rPr>
              <a:t>They normally weigh about 5 ounces each, but receive about 20% of the blood flow coming from the heart. </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The urine produced by each kidney drains through a separate ureter into the </a:t>
            </a:r>
            <a:r>
              <a:rPr lang="en-US" sz="2000" b="1" dirty="0">
                <a:latin typeface="Arial" pitchFamily="34" charset="0"/>
                <a:cs typeface="Arial" pitchFamily="34" charset="0"/>
              </a:rPr>
              <a:t>urinary bladder</a:t>
            </a:r>
            <a:r>
              <a:rPr lang="en-US" sz="2000" dirty="0">
                <a:latin typeface="Arial" pitchFamily="34" charset="0"/>
                <a:cs typeface="Arial" pitchFamily="34" charset="0"/>
              </a:rPr>
              <a:t>, located in the pelvic region. </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The bladder is emptied in turn by a single </a:t>
            </a:r>
            <a:r>
              <a:rPr lang="en-US" sz="2000" b="1" dirty="0">
                <a:latin typeface="Arial" pitchFamily="34" charset="0"/>
                <a:cs typeface="Arial" pitchFamily="34" charset="0"/>
              </a:rPr>
              <a:t>urethra</a:t>
            </a:r>
            <a:r>
              <a:rPr lang="en-US" sz="2000" dirty="0">
                <a:latin typeface="Arial" pitchFamily="34" charset="0"/>
                <a:cs typeface="Arial" pitchFamily="34" charset="0"/>
              </a:rPr>
              <a:t>, which exits the body. </a:t>
            </a:r>
          </a:p>
        </p:txBody>
      </p:sp>
      <p:pic>
        <p:nvPicPr>
          <p:cNvPr id="3" name="Picture 2" descr="Anatomical drawing of the kidneys, ureters, bladder, and urethra within the outline of a male figure."/>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4664"/>
            <a:ext cx="3816424" cy="4680520"/>
          </a:xfrm>
          <a:prstGeom prst="rect">
            <a:avLst/>
          </a:prstGeom>
          <a:noFill/>
          <a:ln>
            <a:noFill/>
          </a:ln>
        </p:spPr>
      </p:pic>
    </p:spTree>
    <p:extLst>
      <p:ext uri="{BB962C8B-B14F-4D97-AF65-F5344CB8AC3E}">
        <p14:creationId xmlns:p14="http://schemas.microsoft.com/office/powerpoint/2010/main" val="86269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igures.boundless-cdn.com/19688/large/figure-41-03-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1" y="116632"/>
            <a:ext cx="4443651"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0"/>
            <a:ext cx="4248472" cy="6740307"/>
          </a:xfrm>
          <a:prstGeom prst="rect">
            <a:avLst/>
          </a:prstGeom>
        </p:spPr>
        <p:txBody>
          <a:bodyPr wrap="square">
            <a:spAutoFit/>
          </a:bodyPr>
          <a:lstStyle/>
          <a:p>
            <a:r>
              <a:rPr lang="en-US" sz="1800" b="1" dirty="0">
                <a:effectLst/>
                <a:latin typeface="Arial" pitchFamily="34" charset="0"/>
                <a:cs typeface="Arial" pitchFamily="34" charset="0"/>
              </a:rPr>
              <a:t>The loop of Henle </a:t>
            </a:r>
            <a:r>
              <a:rPr lang="en-US" sz="1800" dirty="0">
                <a:effectLst/>
                <a:latin typeface="Arial" pitchFamily="34" charset="0"/>
                <a:cs typeface="Arial" pitchFamily="34" charset="0"/>
              </a:rPr>
              <a:t>acts as a countercurrent multiplier that uses energy to create concentration gradients. </a:t>
            </a:r>
          </a:p>
          <a:p>
            <a:endParaRPr lang="en-US" sz="1800" dirty="0">
              <a:effectLst/>
              <a:latin typeface="Arial" pitchFamily="34" charset="0"/>
              <a:cs typeface="Arial" pitchFamily="34" charset="0"/>
            </a:endParaRPr>
          </a:p>
          <a:p>
            <a:r>
              <a:rPr lang="en-US" sz="1800" dirty="0">
                <a:effectLst/>
                <a:latin typeface="Arial" pitchFamily="34" charset="0"/>
                <a:cs typeface="Arial" pitchFamily="34" charset="0"/>
              </a:rPr>
              <a:t>The descending limb is water permeable. Water flows from the filtrate to the interstitial fluid, so osmolality inside the limb increases as it descends into the renal medulla. </a:t>
            </a:r>
          </a:p>
          <a:p>
            <a:endParaRPr lang="en-US" sz="1800" dirty="0">
              <a:effectLst/>
              <a:latin typeface="Arial" pitchFamily="34" charset="0"/>
              <a:cs typeface="Arial" pitchFamily="34" charset="0"/>
            </a:endParaRPr>
          </a:p>
          <a:p>
            <a:r>
              <a:rPr lang="en-US" sz="1800" dirty="0">
                <a:effectLst/>
                <a:latin typeface="Arial" pitchFamily="34" charset="0"/>
                <a:cs typeface="Arial" pitchFamily="34" charset="0"/>
              </a:rPr>
              <a:t>At the bottom, the osmolality is higher inside the loop than in the interstitial fluid. </a:t>
            </a:r>
          </a:p>
          <a:p>
            <a:endParaRPr lang="en-US" sz="1800" dirty="0">
              <a:latin typeface="Arial" pitchFamily="34" charset="0"/>
              <a:cs typeface="Arial" pitchFamily="34" charset="0"/>
            </a:endParaRPr>
          </a:p>
          <a:p>
            <a:r>
              <a:rPr lang="en-US" sz="1800" dirty="0">
                <a:effectLst/>
                <a:latin typeface="Arial" pitchFamily="34" charset="0"/>
                <a:cs typeface="Arial" pitchFamily="34" charset="0"/>
              </a:rPr>
              <a:t>Thus, as filtrate enters the ascending limb, Na+ and Cl- ions exit through ion channels present in the cell membrane. </a:t>
            </a:r>
          </a:p>
          <a:p>
            <a:endParaRPr lang="en-US" sz="1800" dirty="0">
              <a:latin typeface="Arial" pitchFamily="34" charset="0"/>
              <a:cs typeface="Arial" pitchFamily="34" charset="0"/>
            </a:endParaRPr>
          </a:p>
          <a:p>
            <a:r>
              <a:rPr lang="en-US" sz="1800" dirty="0">
                <a:effectLst/>
                <a:latin typeface="Arial" pitchFamily="34" charset="0"/>
                <a:cs typeface="Arial" pitchFamily="34" charset="0"/>
              </a:rPr>
              <a:t>Further up, Na+ is actively transported out of the filtrate and Cl- follows. </a:t>
            </a:r>
          </a:p>
          <a:p>
            <a:endParaRPr lang="en-US" sz="1800" dirty="0">
              <a:latin typeface="Arial" pitchFamily="34" charset="0"/>
              <a:cs typeface="Arial" pitchFamily="34" charset="0"/>
            </a:endParaRPr>
          </a:p>
          <a:p>
            <a:r>
              <a:rPr lang="en-US" sz="1800" dirty="0">
                <a:effectLst/>
                <a:latin typeface="Arial" pitchFamily="34" charset="0"/>
                <a:cs typeface="Arial" pitchFamily="34" charset="0"/>
              </a:rPr>
              <a:t>Osmolarity is given in units of milliosmoles per liter (</a:t>
            </a:r>
            <a:r>
              <a:rPr lang="en-US" sz="1800" dirty="0" err="1">
                <a:effectLst/>
                <a:latin typeface="Arial" pitchFamily="34" charset="0"/>
                <a:cs typeface="Arial" pitchFamily="34" charset="0"/>
              </a:rPr>
              <a:t>mOsm</a:t>
            </a:r>
            <a:r>
              <a:rPr lang="en-US" sz="1800" dirty="0">
                <a:effectLst/>
                <a:latin typeface="Arial" pitchFamily="34" charset="0"/>
                <a:cs typeface="Arial" pitchFamily="34" charset="0"/>
              </a:rPr>
              <a:t>/L).</a:t>
            </a:r>
            <a:endParaRPr lang="th-TH" sz="1800" dirty="0">
              <a:latin typeface="Arial" pitchFamily="34" charset="0"/>
            </a:endParaRPr>
          </a:p>
        </p:txBody>
      </p:sp>
    </p:spTree>
    <p:extLst>
      <p:ext uri="{BB962C8B-B14F-4D97-AF65-F5344CB8AC3E}">
        <p14:creationId xmlns:p14="http://schemas.microsoft.com/office/powerpoint/2010/main" val="388787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6E7CA-9B17-4E1C-B443-19B104CF6DFF}"/>
              </a:ext>
            </a:extLst>
          </p:cNvPr>
          <p:cNvSpPr/>
          <p:nvPr/>
        </p:nvSpPr>
        <p:spPr>
          <a:xfrm>
            <a:off x="0" y="116632"/>
            <a:ext cx="9144000" cy="6599755"/>
          </a:xfrm>
          <a:prstGeom prst="rect">
            <a:avLst/>
          </a:prstGeom>
        </p:spPr>
        <p:txBody>
          <a:bodyPr wrap="square">
            <a:spAutoFit/>
          </a:bodyPr>
          <a:lstStyle/>
          <a:p>
            <a:pPr>
              <a:lnSpc>
                <a:spcPct val="115000"/>
              </a:lnSpc>
              <a:spcAft>
                <a:spcPts val="1000"/>
              </a:spcAft>
            </a:pP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Key Points</a:t>
            </a:r>
            <a:endParaRPr lang="en-US" sz="2400" dirty="0">
              <a:latin typeface="Arial" panose="020B0604020202020204" pitchFamily="34" charset="0"/>
              <a:ea typeface="SimSun" panose="02010600030101010101" pitchFamily="2" charset="-122"/>
              <a:cs typeface="Arial" panose="020B0604020202020204" pitchFamily="34" charset="0"/>
            </a:endParaRPr>
          </a:p>
          <a:p>
            <a:pPr marL="800100" marR="0" lvl="1" indent="-342900">
              <a:lnSpc>
                <a:spcPct val="115000"/>
              </a:lnSpc>
              <a:spcBef>
                <a:spcPts val="0"/>
              </a:spcBef>
              <a:spcAft>
                <a:spcPts val="675"/>
              </a:spcAft>
              <a:buSzPct val="100000"/>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Arial" panose="020B0604020202020204" pitchFamily="34" charset="0"/>
              </a:rPr>
              <a:t>Glomerular filtration, tubular reabsorption, and tubular secretion are the three primary steps in which kidneys filter blood and maintain proper </a:t>
            </a:r>
            <a:r>
              <a:rPr lang="en-US" sz="2400" dirty="0">
                <a:solidFill>
                  <a:srgbClr val="279FC9"/>
                </a:solidFill>
                <a:latin typeface="Arial" panose="020B0604020202020204" pitchFamily="34" charset="0"/>
                <a:ea typeface="Times New Roman" panose="02020603050405020304" pitchFamily="18" charset="0"/>
                <a:cs typeface="Arial" panose="020B0604020202020204" pitchFamily="34" charset="0"/>
                <a:hlinkClick r:id="rId2"/>
              </a:rPr>
              <a:t>electrolyte</a:t>
            </a:r>
            <a:r>
              <a:rPr lang="en-US" sz="2400" dirty="0">
                <a:latin typeface="Arial" panose="020B0604020202020204" pitchFamily="34" charset="0"/>
                <a:ea typeface="Times New Roman" panose="02020603050405020304" pitchFamily="18" charset="0"/>
                <a:cs typeface="Arial" panose="020B0604020202020204" pitchFamily="34" charset="0"/>
              </a:rPr>
              <a:t> balance.</a:t>
            </a:r>
            <a:endParaRPr lang="en-US" sz="2400" dirty="0">
              <a:latin typeface="Arial" panose="020B0604020202020204" pitchFamily="34" charset="0"/>
              <a:ea typeface="SimSun" panose="02010600030101010101" pitchFamily="2" charset="-122"/>
              <a:cs typeface="Arial" panose="020B0604020202020204" pitchFamily="34" charset="0"/>
            </a:endParaRPr>
          </a:p>
          <a:p>
            <a:pPr marL="800100" marR="0" lvl="1" indent="-342900">
              <a:lnSpc>
                <a:spcPct val="115000"/>
              </a:lnSpc>
              <a:spcBef>
                <a:spcPts val="0"/>
              </a:spcBef>
              <a:spcAft>
                <a:spcPts val="675"/>
              </a:spcAft>
              <a:buSzPct val="100000"/>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Arial" panose="020B0604020202020204" pitchFamily="34" charset="0"/>
              </a:rPr>
              <a:t>Glomerular filtration removes </a:t>
            </a:r>
            <a:r>
              <a:rPr lang="en-US" sz="2400" dirty="0">
                <a:solidFill>
                  <a:srgbClr val="279FC9"/>
                </a:solidFill>
                <a:latin typeface="Arial" panose="020B0604020202020204" pitchFamily="34" charset="0"/>
                <a:ea typeface="Times New Roman" panose="02020603050405020304" pitchFamily="18" charset="0"/>
                <a:cs typeface="Arial" panose="020B0604020202020204" pitchFamily="34" charset="0"/>
                <a:hlinkClick r:id="rId3"/>
              </a:rPr>
              <a:t>solutes</a:t>
            </a:r>
            <a:r>
              <a:rPr lang="en-US" sz="2400" dirty="0">
                <a:latin typeface="Arial" panose="020B0604020202020204" pitchFamily="34" charset="0"/>
                <a:ea typeface="Times New Roman" panose="02020603050405020304" pitchFamily="18" charset="0"/>
                <a:cs typeface="Arial" panose="020B0604020202020204" pitchFamily="34" charset="0"/>
              </a:rPr>
              <a:t> from the blood; it is the first step of urine formation.</a:t>
            </a:r>
            <a:endParaRPr lang="en-US" sz="2400" dirty="0">
              <a:latin typeface="Arial" panose="020B0604020202020204" pitchFamily="34" charset="0"/>
              <a:ea typeface="SimSun" panose="02010600030101010101" pitchFamily="2" charset="-122"/>
              <a:cs typeface="Arial" panose="020B0604020202020204" pitchFamily="34" charset="0"/>
            </a:endParaRPr>
          </a:p>
          <a:p>
            <a:pPr marL="800100" marR="0" lvl="1" indent="-342900">
              <a:lnSpc>
                <a:spcPct val="115000"/>
              </a:lnSpc>
              <a:spcBef>
                <a:spcPts val="0"/>
              </a:spcBef>
              <a:spcAft>
                <a:spcPts val="675"/>
              </a:spcAft>
              <a:buSzPct val="100000"/>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Arial" panose="020B0604020202020204" pitchFamily="34" charset="0"/>
              </a:rPr>
              <a:t>In tubular reabsorption, the second step of urine formation, almost all </a:t>
            </a:r>
            <a:r>
              <a:rPr lang="en-US" sz="2400" dirty="0">
                <a:solidFill>
                  <a:srgbClr val="279FC9"/>
                </a:solidFill>
                <a:latin typeface="Arial" panose="020B0604020202020204" pitchFamily="34" charset="0"/>
                <a:ea typeface="Times New Roman" panose="02020603050405020304" pitchFamily="18" charset="0"/>
                <a:cs typeface="Arial" panose="020B0604020202020204" pitchFamily="34" charset="0"/>
                <a:hlinkClick r:id="rId4"/>
              </a:rPr>
              <a:t>nutrients</a:t>
            </a:r>
            <a:r>
              <a:rPr lang="en-US" sz="2400" dirty="0">
                <a:latin typeface="Arial" panose="020B0604020202020204" pitchFamily="34" charset="0"/>
                <a:ea typeface="Times New Roman" panose="02020603050405020304" pitchFamily="18" charset="0"/>
                <a:cs typeface="Arial" panose="020B0604020202020204" pitchFamily="34" charset="0"/>
              </a:rPr>
              <a:t> are reabsorbed in the renal tubule by active or passive transport.</a:t>
            </a:r>
            <a:endParaRPr lang="en-US" sz="2400" dirty="0">
              <a:latin typeface="Arial" panose="020B0604020202020204" pitchFamily="34" charset="0"/>
              <a:ea typeface="SimSun" panose="02010600030101010101" pitchFamily="2" charset="-122"/>
              <a:cs typeface="Arial" panose="020B0604020202020204" pitchFamily="34" charset="0"/>
            </a:endParaRPr>
          </a:p>
          <a:p>
            <a:pPr marL="800100" marR="0" lvl="1" indent="-342900">
              <a:lnSpc>
                <a:spcPct val="115000"/>
              </a:lnSpc>
              <a:spcBef>
                <a:spcPts val="0"/>
              </a:spcBef>
              <a:spcAft>
                <a:spcPts val="675"/>
              </a:spcAft>
              <a:buSzPct val="100000"/>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Arial" panose="020B0604020202020204" pitchFamily="34" charset="0"/>
              </a:rPr>
              <a:t>Tubular secretion is the last step of urine formation, where solutes and waste are secreted into the collecting ducts, ultimately flowing to the bladder in the form of urine.</a:t>
            </a:r>
          </a:p>
          <a:p>
            <a:pPr marR="0" lvl="1">
              <a:spcBef>
                <a:spcPts val="0"/>
              </a:spcBef>
              <a:buSzPts val="1000"/>
              <a:tabLst>
                <a:tab pos="914400" algn="l"/>
              </a:tabLst>
            </a:pPr>
            <a:endParaRPr lang="en-US" sz="2000" b="1" dirty="0">
              <a:latin typeface="Arial" panose="020B0604020202020204" pitchFamily="34" charset="0"/>
              <a:cs typeface="Arial" panose="020B0604020202020204" pitchFamily="34" charset="0"/>
            </a:endParaRPr>
          </a:p>
          <a:p>
            <a:pPr marR="0" lvl="1">
              <a:spcBef>
                <a:spcPts val="0"/>
              </a:spcBef>
              <a:buSzPts val="1000"/>
              <a:tabLst>
                <a:tab pos="914400" algn="l"/>
              </a:tabLst>
            </a:pPr>
            <a:r>
              <a:rPr lang="en-US" sz="2000" b="1" dirty="0">
                <a:latin typeface="Arial" panose="020B0604020202020204" pitchFamily="34" charset="0"/>
                <a:cs typeface="Arial" panose="020B0604020202020204" pitchFamily="34" charset="0"/>
              </a:rPr>
              <a:t>Urine is a byproduct of the osmoregulatory function of kidneys, which filter blood, reabsorb water and nutrients, and secrete wastes.</a:t>
            </a:r>
            <a:endParaRPr lang="en-US" sz="2000" b="1"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5130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37990"/>
            <a:ext cx="4692438" cy="400110"/>
          </a:xfrm>
          <a:prstGeom prst="rect">
            <a:avLst/>
          </a:prstGeom>
        </p:spPr>
        <p:txBody>
          <a:bodyPr wrap="none">
            <a:spAutoFit/>
          </a:bodyPr>
          <a:lstStyle/>
          <a:p>
            <a:r>
              <a:rPr lang="en-US" sz="2000" b="1" dirty="0">
                <a:latin typeface="Arial" pitchFamily="34" charset="0"/>
                <a:cs typeface="Arial" pitchFamily="34" charset="0"/>
              </a:rPr>
              <a:t>Aquaporin Water Channels in Kidney</a:t>
            </a:r>
            <a:endParaRPr lang="th-TH" sz="2000" dirty="0">
              <a:latin typeface="Arial" pitchFamily="34" charset="0"/>
            </a:endParaRPr>
          </a:p>
        </p:txBody>
      </p:sp>
      <p:sp>
        <p:nvSpPr>
          <p:cNvPr id="3" name="Rectangle 2"/>
          <p:cNvSpPr/>
          <p:nvPr/>
        </p:nvSpPr>
        <p:spPr>
          <a:xfrm>
            <a:off x="115710" y="404664"/>
            <a:ext cx="9028290" cy="2554545"/>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Seven aquaporin water channels are expressed in human kidneys</a:t>
            </a:r>
            <a:r>
              <a:rPr lang="en-US" sz="2000" dirty="0">
                <a:latin typeface="Times New Roman" pitchFamily="18" charset="0"/>
                <a:cs typeface="Times New Roman" pitchFamily="18" charset="0"/>
              </a:rPr>
              <a:t>, and they have key roles in maintaining body water homeostasis. </a:t>
            </a:r>
          </a:p>
          <a:p>
            <a:pPr marL="342900" indent="-342900">
              <a:buFont typeface="Arial" pitchFamily="34" charset="0"/>
              <a:buChar char="•"/>
            </a:pPr>
            <a:r>
              <a:rPr lang="en-US" sz="2000" dirty="0">
                <a:latin typeface="Times New Roman" pitchFamily="18" charset="0"/>
                <a:cs typeface="Times New Roman" pitchFamily="18" charset="0"/>
              </a:rPr>
              <a:t>Impairment of their function can result in </a:t>
            </a:r>
            <a:r>
              <a:rPr lang="en-US" sz="2000" dirty="0" err="1">
                <a:latin typeface="Times New Roman" pitchFamily="18" charset="0"/>
                <a:cs typeface="Times New Roman" pitchFamily="18" charset="0"/>
              </a:rPr>
              <a:t>nephrogenic</a:t>
            </a:r>
            <a:r>
              <a:rPr lang="en-US" sz="2000" dirty="0">
                <a:latin typeface="Times New Roman" pitchFamily="18" charset="0"/>
                <a:cs typeface="Times New Roman" pitchFamily="18" charset="0"/>
              </a:rPr>
              <a:t> diabetes </a:t>
            </a:r>
            <a:r>
              <a:rPr lang="en-US" sz="2000" dirty="0" err="1">
                <a:latin typeface="Times New Roman" pitchFamily="18" charset="0"/>
                <a:cs typeface="Times New Roman" pitchFamily="18" charset="0"/>
              </a:rPr>
              <a:t>insipidus</a:t>
            </a:r>
            <a:r>
              <a:rPr lang="en-US" sz="2000" dirty="0">
                <a:latin typeface="Times New Roman" pitchFamily="18" charset="0"/>
                <a:cs typeface="Times New Roman" pitchFamily="18" charset="0"/>
              </a:rPr>
              <a:t> and other water-balance disorders. </a:t>
            </a:r>
          </a:p>
          <a:p>
            <a:pPr marL="342900" indent="-342900">
              <a:buFont typeface="Arial" pitchFamily="34" charset="0"/>
              <a:buChar char="•"/>
            </a:pPr>
            <a:r>
              <a:rPr lang="en-US" sz="2000" dirty="0">
                <a:latin typeface="Times New Roman" pitchFamily="18" charset="0"/>
                <a:cs typeface="Times New Roman" pitchFamily="18" charset="0"/>
              </a:rPr>
              <a:t>A lot of data have increased understanding of the functions and mechanisms of regulation of </a:t>
            </a:r>
            <a:r>
              <a:rPr lang="en-US" sz="2000" dirty="0" err="1">
                <a:latin typeface="Times New Roman" pitchFamily="18" charset="0"/>
                <a:cs typeface="Times New Roman" pitchFamily="18" charset="0"/>
              </a:rPr>
              <a:t>aquaporins</a:t>
            </a:r>
            <a:r>
              <a:rPr lang="en-US" sz="2000" dirty="0">
                <a:latin typeface="Times New Roman" pitchFamily="18" charset="0"/>
                <a:cs typeface="Times New Roman" pitchFamily="18" charset="0"/>
              </a:rPr>
              <a:t> both at the molecular and the clinical level. </a:t>
            </a:r>
          </a:p>
          <a:p>
            <a:pPr marL="342900" indent="-342900">
              <a:buFont typeface="Arial" pitchFamily="34" charset="0"/>
              <a:buChar char="•"/>
            </a:pPr>
            <a:r>
              <a:rPr lang="en-US" sz="2000" dirty="0">
                <a:latin typeface="Times New Roman" pitchFamily="18" charset="0"/>
                <a:cs typeface="Times New Roman" pitchFamily="18" charset="0"/>
              </a:rPr>
              <a:t>Research has also focused on </a:t>
            </a:r>
            <a:r>
              <a:rPr lang="en-US" sz="2000" dirty="0" err="1">
                <a:latin typeface="Times New Roman" pitchFamily="18" charset="0"/>
                <a:cs typeface="Times New Roman" pitchFamily="18" charset="0"/>
              </a:rPr>
              <a:t>aquaporins</a:t>
            </a:r>
            <a:r>
              <a:rPr lang="en-US" sz="2000" dirty="0">
                <a:latin typeface="Times New Roman" pitchFamily="18" charset="0"/>
                <a:cs typeface="Times New Roman" pitchFamily="18" charset="0"/>
              </a:rPr>
              <a:t> as therapeutic targets. </a:t>
            </a:r>
          </a:p>
          <a:p>
            <a:r>
              <a:rPr lang="en-US" sz="2000" dirty="0">
                <a:latin typeface="Times New Roman" pitchFamily="18" charset="0"/>
                <a:cs typeface="Times New Roman" pitchFamily="18" charset="0"/>
              </a:rPr>
              <a:t>				                    </a:t>
            </a:r>
            <a:r>
              <a:rPr lang="en-US" sz="1400" dirty="0">
                <a:latin typeface="Times New Roman" pitchFamily="18" charset="0"/>
                <a:cs typeface="Times New Roman" pitchFamily="18" charset="0"/>
              </a:rPr>
              <a:t>Nature Reviews Nephrology 6, 168-178 (March 2010)  </a:t>
            </a:r>
            <a:endParaRPr lang="th-TH" sz="1400" dirty="0">
              <a:latin typeface="Times New Roman" pitchFamily="18" charset="0"/>
            </a:endParaRPr>
          </a:p>
        </p:txBody>
      </p:sp>
      <p:sp>
        <p:nvSpPr>
          <p:cNvPr id="6" name="Rectangle 5"/>
          <p:cNvSpPr/>
          <p:nvPr/>
        </p:nvSpPr>
        <p:spPr>
          <a:xfrm>
            <a:off x="0" y="4888230"/>
            <a:ext cx="9028290" cy="1969770"/>
          </a:xfrm>
          <a:prstGeom prst="rect">
            <a:avLst/>
          </a:prstGeom>
        </p:spPr>
        <p:txBody>
          <a:bodyPr wrap="square">
            <a:spAutoFit/>
          </a:bodyPr>
          <a:lstStyle/>
          <a:p>
            <a:pPr marL="285750" indent="-285750">
              <a:buFont typeface="Arial" pitchFamily="34" charset="0"/>
              <a:buChar char="•"/>
            </a:pPr>
            <a:r>
              <a:rPr lang="en-US" sz="1800" b="1" dirty="0" err="1">
                <a:latin typeface="Times New Roman" pitchFamily="18" charset="0"/>
                <a:cs typeface="Times New Roman" pitchFamily="18" charset="0"/>
              </a:rPr>
              <a:t>Aquaporins</a:t>
            </a:r>
            <a:r>
              <a:rPr lang="en-US" sz="1800" dirty="0">
                <a:latin typeface="Times New Roman" pitchFamily="18" charset="0"/>
                <a:cs typeface="Times New Roman" pitchFamily="18" charset="0"/>
              </a:rPr>
              <a:t> are a group of </a:t>
            </a:r>
            <a:r>
              <a:rPr lang="en-US" sz="1800" dirty="0" err="1">
                <a:latin typeface="Times New Roman" pitchFamily="18" charset="0"/>
                <a:cs typeface="Times New Roman" pitchFamily="18" charset="0"/>
              </a:rPr>
              <a:t>Transmembrane</a:t>
            </a:r>
            <a:r>
              <a:rPr lang="en-US" sz="1800" dirty="0">
                <a:latin typeface="Times New Roman" pitchFamily="18" charset="0"/>
                <a:cs typeface="Times New Roman" pitchFamily="18" charset="0"/>
              </a:rPr>
              <a:t> proteins, which function as </a:t>
            </a:r>
            <a:r>
              <a:rPr lang="en-US" sz="1800" b="1" dirty="0">
                <a:latin typeface="Times New Roman" pitchFamily="18" charset="0"/>
                <a:cs typeface="Times New Roman" pitchFamily="18" charset="0"/>
              </a:rPr>
              <a:t>molecular water channels</a:t>
            </a:r>
            <a:r>
              <a:rPr lang="en-US" sz="1800" dirty="0">
                <a:latin typeface="Times New Roman" pitchFamily="18" charset="0"/>
                <a:cs typeface="Times New Roman" pitchFamily="18" charset="0"/>
              </a:rPr>
              <a:t>. </a:t>
            </a:r>
          </a:p>
          <a:p>
            <a:pPr marL="285750" indent="-285750">
              <a:buFont typeface="Arial" pitchFamily="34" charset="0"/>
              <a:buChar char="•"/>
            </a:pPr>
            <a:r>
              <a:rPr lang="en-US" sz="1800" dirty="0">
                <a:latin typeface="Times New Roman" pitchFamily="18" charset="0"/>
                <a:cs typeface="Times New Roman" pitchFamily="18" charset="0"/>
              </a:rPr>
              <a:t>They were discovered by </a:t>
            </a:r>
            <a:r>
              <a:rPr lang="en-US" sz="1800" dirty="0" err="1">
                <a:latin typeface="Times New Roman" pitchFamily="18" charset="0"/>
                <a:cs typeface="Times New Roman" pitchFamily="18" charset="0"/>
              </a:rPr>
              <a:t>Agre</a:t>
            </a:r>
            <a:r>
              <a:rPr lang="en-US" sz="1800" dirty="0">
                <a:latin typeface="Times New Roman" pitchFamily="18" charset="0"/>
                <a:cs typeface="Times New Roman" pitchFamily="18" charset="0"/>
              </a:rPr>
              <a:t> and co-workers. </a:t>
            </a:r>
          </a:p>
          <a:p>
            <a:pPr marL="285750" indent="-285750">
              <a:buFont typeface="Arial" pitchFamily="34" charset="0"/>
              <a:buChar char="•"/>
            </a:pPr>
            <a:r>
              <a:rPr lang="en-US" sz="1800" dirty="0">
                <a:latin typeface="Times New Roman" pitchFamily="18" charset="0"/>
                <a:cs typeface="Times New Roman" pitchFamily="18" charset="0"/>
              </a:rPr>
              <a:t>The research on </a:t>
            </a:r>
            <a:r>
              <a:rPr lang="en-US" sz="1800" dirty="0" err="1">
                <a:latin typeface="Times New Roman" pitchFamily="18" charset="0"/>
                <a:cs typeface="Times New Roman" pitchFamily="18" charset="0"/>
              </a:rPr>
              <a:t>Aquaporins</a:t>
            </a:r>
            <a:r>
              <a:rPr lang="en-US" sz="1800" dirty="0">
                <a:latin typeface="Times New Roman" pitchFamily="18" charset="0"/>
                <a:cs typeface="Times New Roman" pitchFamily="18" charset="0"/>
              </a:rPr>
              <a:t> is providing molecular insight into the understanding of fundamental aspects of water balance in health and disease states.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400" dirty="0">
                <a:latin typeface="Times New Roman" pitchFamily="18" charset="0"/>
                <a:cs typeface="Times New Roman" pitchFamily="18" charset="0"/>
              </a:rPr>
              <a:t>https://www.researchgate.net/publication </a:t>
            </a:r>
            <a:endParaRPr lang="th-TH" sz="1400" dirty="0">
              <a:latin typeface="Times New Roman" pitchFamily="18" charset="0"/>
            </a:endParaRPr>
          </a:p>
        </p:txBody>
      </p:sp>
      <p:pic>
        <p:nvPicPr>
          <p:cNvPr id="4098" name="Picture 2" descr="Aquapori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727633"/>
            <a:ext cx="3240360" cy="215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6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30" y="19472"/>
            <a:ext cx="5989030" cy="6740307"/>
          </a:xfrm>
          <a:prstGeom prst="rect">
            <a:avLst/>
          </a:prstGeom>
        </p:spPr>
        <p:txBody>
          <a:bodyPr wrap="square">
            <a:spAutoFit/>
          </a:bodyPr>
          <a:lstStyle/>
          <a:p>
            <a:r>
              <a:rPr lang="en-US" sz="1800" b="1" dirty="0">
                <a:latin typeface="Arial" pitchFamily="34" charset="0"/>
                <a:cs typeface="Arial" pitchFamily="34" charset="0"/>
              </a:rPr>
              <a:t>Gating of Water Channels</a:t>
            </a:r>
          </a:p>
          <a:p>
            <a:r>
              <a:rPr lang="en-US" sz="1600" dirty="0">
                <a:latin typeface="Arial" pitchFamily="34" charset="0"/>
                <a:cs typeface="Arial" pitchFamily="34" charset="0"/>
              </a:rPr>
              <a:t>Water permeation through </a:t>
            </a:r>
            <a:r>
              <a:rPr lang="en-US" sz="1600" b="1" dirty="0" err="1">
                <a:latin typeface="Arial" pitchFamily="34" charset="0"/>
                <a:cs typeface="Arial" pitchFamily="34" charset="0"/>
              </a:rPr>
              <a:t>aquaporins</a:t>
            </a:r>
            <a:r>
              <a:rPr lang="en-US" sz="1600" b="1" dirty="0">
                <a:latin typeface="Arial" pitchFamily="34" charset="0"/>
                <a:cs typeface="Arial" pitchFamily="34" charset="0"/>
              </a:rPr>
              <a:t> is a passive process </a:t>
            </a:r>
            <a:r>
              <a:rPr lang="en-US" sz="1600" dirty="0">
                <a:latin typeface="Arial" pitchFamily="34" charset="0"/>
                <a:cs typeface="Arial" pitchFamily="34" charset="0"/>
              </a:rPr>
              <a:t>that </a:t>
            </a:r>
            <a:r>
              <a:rPr lang="en-US" sz="1600" b="1" dirty="0">
                <a:latin typeface="Arial" pitchFamily="34" charset="0"/>
                <a:cs typeface="Arial" pitchFamily="34" charset="0"/>
              </a:rPr>
              <a:t>follows the direction of osmotic pressure across the membrane</a:t>
            </a:r>
            <a:r>
              <a:rPr lang="en-US" sz="1600" dirty="0">
                <a:latin typeface="Arial" pitchFamily="34" charset="0"/>
                <a:cs typeface="Arial" pitchFamily="34" charset="0"/>
              </a:rPr>
              <a:t>. Although many </a:t>
            </a:r>
            <a:r>
              <a:rPr lang="en-US" sz="1600" dirty="0" err="1">
                <a:latin typeface="Arial" pitchFamily="34" charset="0"/>
                <a:cs typeface="Arial" pitchFamily="34" charset="0"/>
              </a:rPr>
              <a:t>aquaporins</a:t>
            </a:r>
            <a:r>
              <a:rPr lang="en-US" sz="1600" dirty="0">
                <a:latin typeface="Arial" pitchFamily="34" charset="0"/>
                <a:cs typeface="Arial" pitchFamily="34" charset="0"/>
              </a:rPr>
              <a:t> function as always-open channels, a subgroup of </a:t>
            </a:r>
            <a:r>
              <a:rPr lang="en-US" sz="1600" dirty="0" err="1">
                <a:latin typeface="Arial" pitchFamily="34" charset="0"/>
                <a:cs typeface="Arial" pitchFamily="34" charset="0"/>
              </a:rPr>
              <a:t>aquaporins</a:t>
            </a:r>
            <a:r>
              <a:rPr lang="en-US" sz="1600" dirty="0">
                <a:latin typeface="Arial" pitchFamily="34" charset="0"/>
                <a:cs typeface="Arial" pitchFamily="34" charset="0"/>
              </a:rPr>
              <a:t>, particularly in plants have evolved a sophisticated molecular mechanism through which the channel can be closed in response to harsh conditions of the environment, under which exchange of water can be harmful for the organism. Examples of such conditions are drought stress and flooding, which trigger certain cellular signals (</a:t>
            </a:r>
            <a:r>
              <a:rPr lang="en-US" sz="1600" dirty="0" err="1">
                <a:latin typeface="Arial" pitchFamily="34" charset="0"/>
                <a:cs typeface="Arial" pitchFamily="34" charset="0"/>
              </a:rPr>
              <a:t>dephosphorylation</a:t>
            </a:r>
            <a:r>
              <a:rPr lang="en-US" sz="1600" dirty="0">
                <a:latin typeface="Arial" pitchFamily="34" charset="0"/>
                <a:cs typeface="Arial" pitchFamily="34" charset="0"/>
              </a:rPr>
              <a:t> and change of pH) that result in closure of the channel. </a:t>
            </a:r>
          </a:p>
          <a:p>
            <a:r>
              <a:rPr lang="en-US" sz="1600" dirty="0">
                <a:latin typeface="Arial" pitchFamily="34" charset="0"/>
                <a:cs typeface="Arial" pitchFamily="34" charset="0"/>
              </a:rPr>
              <a:t>A recently solved structure of an aquaporin from spinach was simulated under different conditions to investigate the </a:t>
            </a:r>
            <a:r>
              <a:rPr lang="en-US" sz="1600" b="1" dirty="0">
                <a:latin typeface="Arial" pitchFamily="34" charset="0"/>
                <a:cs typeface="Arial" pitchFamily="34" charset="0"/>
              </a:rPr>
              <a:t>molecular </a:t>
            </a:r>
            <a:r>
              <a:rPr lang="en-US" sz="1600" b="1" dirty="0" err="1">
                <a:latin typeface="Arial" pitchFamily="34" charset="0"/>
                <a:cs typeface="Arial" pitchFamily="34" charset="0"/>
              </a:rPr>
              <a:t>mechansim</a:t>
            </a:r>
            <a:r>
              <a:rPr lang="en-US" sz="1600" b="1" dirty="0">
                <a:latin typeface="Arial" pitchFamily="34" charset="0"/>
                <a:cs typeface="Arial" pitchFamily="34" charset="0"/>
              </a:rPr>
              <a:t> of gating in these membrane channels</a:t>
            </a:r>
            <a:r>
              <a:rPr lang="en-US" sz="1600" dirty="0">
                <a:latin typeface="Arial" pitchFamily="34" charset="0"/>
                <a:cs typeface="Arial" pitchFamily="34" charset="0"/>
              </a:rPr>
              <a:t>. It was found that an elongated cytoplasmic loop in gating-competent </a:t>
            </a:r>
            <a:r>
              <a:rPr lang="en-US" sz="1600" dirty="0" err="1">
                <a:latin typeface="Arial" pitchFamily="34" charset="0"/>
                <a:cs typeface="Arial" pitchFamily="34" charset="0"/>
              </a:rPr>
              <a:t>aquaporins</a:t>
            </a:r>
            <a:r>
              <a:rPr lang="en-US" sz="1600" dirty="0">
                <a:latin typeface="Arial" pitchFamily="34" charset="0"/>
                <a:cs typeface="Arial" pitchFamily="34" charset="0"/>
              </a:rPr>
              <a:t> physically occludes the entrance of the water pore in the closed channel and blocks the access of water molecules to the pore. Displacement of this loop in response to phosphorylation, as observed in simulations, removes the loop from the cytoplasmic entrance of the pore. Furthermore, a </a:t>
            </a:r>
            <a:r>
              <a:rPr lang="en-US" sz="1600" b="1" dirty="0">
                <a:latin typeface="Arial" pitchFamily="34" charset="0"/>
                <a:cs typeface="Arial" pitchFamily="34" charset="0"/>
              </a:rPr>
              <a:t>hydrophobic amino acid </a:t>
            </a:r>
            <a:r>
              <a:rPr lang="en-US" sz="1600" dirty="0">
                <a:latin typeface="Arial" pitchFamily="34" charset="0"/>
                <a:cs typeface="Arial" pitchFamily="34" charset="0"/>
              </a:rPr>
              <a:t>which is </a:t>
            </a:r>
            <a:r>
              <a:rPr lang="en-US" sz="1600" dirty="0" err="1">
                <a:latin typeface="Arial" pitchFamily="34" charset="0"/>
                <a:cs typeface="Arial" pitchFamily="34" charset="0"/>
              </a:rPr>
              <a:t>conformationally</a:t>
            </a:r>
            <a:r>
              <a:rPr lang="en-US" sz="1600" dirty="0">
                <a:latin typeface="Arial" pitchFamily="34" charset="0"/>
                <a:cs typeface="Arial" pitchFamily="34" charset="0"/>
              </a:rPr>
              <a:t> closely coupled to this loop will be pulled back from the channel as a result of the movement of the loop. </a:t>
            </a:r>
            <a:r>
              <a:rPr lang="en-US" sz="1600" b="1" dirty="0">
                <a:latin typeface="Arial" pitchFamily="34" charset="0"/>
                <a:cs typeface="Arial" pitchFamily="34" charset="0"/>
              </a:rPr>
              <a:t>Together, these molecular events result in an open channel that is permeable by water molecules. </a:t>
            </a:r>
          </a:p>
          <a:p>
            <a:r>
              <a:rPr lang="en-US" sz="1400" dirty="0">
                <a:latin typeface="Arial" pitchFamily="34" charset="0"/>
                <a:cs typeface="Arial" pitchFamily="34" charset="0"/>
              </a:rPr>
              <a:t>					</a:t>
            </a:r>
            <a:r>
              <a:rPr lang="en-US" sz="1400" b="1" dirty="0">
                <a:latin typeface="Arial" pitchFamily="34" charset="0"/>
                <a:cs typeface="Arial" pitchFamily="34" charset="0"/>
              </a:rPr>
              <a:t>Nature 2006</a:t>
            </a:r>
            <a:r>
              <a:rPr lang="en-US" sz="1400" dirty="0">
                <a:latin typeface="Arial" pitchFamily="34" charset="0"/>
                <a:cs typeface="Arial" pitchFamily="34" charset="0"/>
              </a:rPr>
              <a:t>.</a:t>
            </a:r>
          </a:p>
        </p:txBody>
      </p:sp>
      <p:pic>
        <p:nvPicPr>
          <p:cNvPr id="5122" name="Picture 2" descr="http://www.ks.uiuc.edu/Research/aquaporins/gating-lar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033" y="19472"/>
            <a:ext cx="2651967" cy="24429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2160" y="2508847"/>
            <a:ext cx="3161215" cy="954107"/>
          </a:xfrm>
          <a:prstGeom prst="rect">
            <a:avLst/>
          </a:prstGeom>
        </p:spPr>
        <p:txBody>
          <a:bodyPr wrap="square">
            <a:spAutoFit/>
          </a:bodyPr>
          <a:lstStyle/>
          <a:p>
            <a:r>
              <a:rPr lang="en-US" sz="1400" b="1" dirty="0" err="1">
                <a:latin typeface="Arial" pitchFamily="34" charset="0"/>
                <a:cs typeface="Arial" pitchFamily="34" charset="0"/>
              </a:rPr>
              <a:t>Tetramerization</a:t>
            </a:r>
            <a:r>
              <a:rPr lang="en-US" sz="1400" b="1" dirty="0">
                <a:latin typeface="Arial" pitchFamily="34" charset="0"/>
                <a:cs typeface="Arial" pitchFamily="34" charset="0"/>
              </a:rPr>
              <a:t> is a common structural feature of AQPs</a:t>
            </a:r>
            <a:r>
              <a:rPr lang="en-US" sz="1400" dirty="0">
                <a:latin typeface="Arial" pitchFamily="34" charset="0"/>
                <a:cs typeface="Arial" pitchFamily="34" charset="0"/>
              </a:rPr>
              <a:t>. The fact that the four monomers each form a functionally independent water pore</a:t>
            </a:r>
            <a:endParaRPr lang="th-TH" sz="1400" dirty="0">
              <a:latin typeface="Arial" pitchFamily="34" charset="0"/>
            </a:endParaRPr>
          </a:p>
        </p:txBody>
      </p:sp>
      <p:pic>
        <p:nvPicPr>
          <p:cNvPr id="5124" name="Picture 4" descr="http://www.ks.uiuc.edu/Research/aquaporins/centralpo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092" y="3462954"/>
            <a:ext cx="2036388" cy="331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0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58" y="764704"/>
            <a:ext cx="9036496" cy="5016758"/>
          </a:xfrm>
          <a:prstGeom prst="rect">
            <a:avLst/>
          </a:prstGeom>
        </p:spPr>
        <p:txBody>
          <a:bodyPr wrap="square">
            <a:spAutoFit/>
          </a:bodyPr>
          <a:lstStyle/>
          <a:p>
            <a:r>
              <a:rPr lang="en-US" sz="2000" b="1" dirty="0">
                <a:effectLst/>
                <a:latin typeface="Arial" pitchFamily="34" charset="0"/>
                <a:cs typeface="Arial" pitchFamily="34" charset="0"/>
              </a:rPr>
              <a:t>Regulation of blood pressure</a:t>
            </a:r>
          </a:p>
          <a:p>
            <a:endParaRPr lang="en-US" sz="2000" b="1"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Another function of the kidneys is to help regulate the body's blood pressure by excreting excess sodium. If too little sodium is excreted, blood pressure is likely to increase.</a:t>
            </a:r>
          </a:p>
          <a:p>
            <a:r>
              <a:rPr lang="en-US" sz="2000" dirty="0">
                <a:effectLst/>
                <a:latin typeface="Arial" pitchFamily="34" charset="0"/>
                <a:cs typeface="Arial" pitchFamily="34" charset="0"/>
              </a:rPr>
              <a:t> </a:t>
            </a:r>
          </a:p>
          <a:p>
            <a:pPr marL="342900" indent="-342900">
              <a:buFont typeface="Arial" panose="020B0604020202020204" pitchFamily="34" charset="0"/>
              <a:buChar char="•"/>
            </a:pPr>
            <a:r>
              <a:rPr lang="en-US" sz="2000" dirty="0">
                <a:effectLst/>
                <a:latin typeface="Arial" pitchFamily="34" charset="0"/>
                <a:cs typeface="Arial" pitchFamily="34" charset="0"/>
              </a:rPr>
              <a:t>The kidneys also help regulate blood pressure by producing an enzyme called renin. When blood pressure falls below normal levels, the kidneys secrete renin into the bloodstream, thereby activating the renin-angiotensin-aldosterone system, which in turn raises blood pressure. </a:t>
            </a:r>
          </a:p>
          <a:p>
            <a:endParaRPr lang="en-US" sz="2000"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The kidneys also produce urotensin, which causes blood vessels to constrict and helps raise blood pressure. </a:t>
            </a:r>
          </a:p>
          <a:p>
            <a:pPr marL="342900" indent="-342900">
              <a:buFont typeface="Arial" panose="020B0604020202020204" pitchFamily="34" charset="0"/>
              <a:buChar char="•"/>
            </a:pPr>
            <a:endParaRPr lang="en-US" sz="2000"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A person with kidney failure is less able to regulate blood pressure and tends to have high blood pressure.</a:t>
            </a:r>
          </a:p>
        </p:txBody>
      </p:sp>
    </p:spTree>
    <p:extLst>
      <p:ext uri="{BB962C8B-B14F-4D97-AF65-F5344CB8AC3E}">
        <p14:creationId xmlns:p14="http://schemas.microsoft.com/office/powerpoint/2010/main" val="2404815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5078313"/>
          </a:xfrm>
          <a:prstGeom prst="rect">
            <a:avLst/>
          </a:prstGeom>
        </p:spPr>
        <p:txBody>
          <a:bodyPr wrap="square">
            <a:spAutoFit/>
          </a:bodyPr>
          <a:lstStyle/>
          <a:p>
            <a:r>
              <a:rPr lang="en-US" sz="2000" b="1" dirty="0">
                <a:effectLst/>
                <a:latin typeface="Arial" pitchFamily="34" charset="0"/>
                <a:cs typeface="Arial" pitchFamily="34" charset="0"/>
              </a:rPr>
              <a:t>Secretion of hormones</a:t>
            </a:r>
          </a:p>
          <a:p>
            <a:endParaRPr lang="en-US" sz="2000" b="1" dirty="0">
              <a:effectLst/>
              <a:latin typeface="Arial" pitchFamily="34" charset="0"/>
              <a:cs typeface="Arial" pitchFamily="34" charset="0"/>
            </a:endParaRPr>
          </a:p>
          <a:p>
            <a:r>
              <a:rPr lang="en-US" sz="2000" b="1" dirty="0">
                <a:effectLst/>
                <a:latin typeface="Arial" pitchFamily="34" charset="0"/>
                <a:cs typeface="Arial" pitchFamily="34" charset="0"/>
              </a:rPr>
              <a:t>Through the secretion of hormones, the kidneys help regulate other important functions, such as the production of red blood cells and the growth and maintenance of bones.</a:t>
            </a:r>
          </a:p>
          <a:p>
            <a:endParaRPr lang="en-US" sz="2000" b="1"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The kidneys produce a hormone called </a:t>
            </a:r>
            <a:r>
              <a:rPr lang="en-US" sz="2000" b="1" dirty="0">
                <a:effectLst/>
                <a:latin typeface="Arial" pitchFamily="34" charset="0"/>
                <a:cs typeface="Arial" pitchFamily="34" charset="0"/>
              </a:rPr>
              <a:t>erythropoietin</a:t>
            </a:r>
            <a:r>
              <a:rPr lang="en-US" sz="2000" dirty="0">
                <a:effectLst/>
                <a:latin typeface="Arial" pitchFamily="34" charset="0"/>
                <a:cs typeface="Arial" pitchFamily="34" charset="0"/>
              </a:rPr>
              <a:t>, which stimulates the production of </a:t>
            </a:r>
            <a:r>
              <a:rPr lang="en-US" sz="2000" b="1" dirty="0">
                <a:effectLst/>
                <a:latin typeface="Arial" pitchFamily="34" charset="0"/>
                <a:cs typeface="Arial" pitchFamily="34" charset="0"/>
              </a:rPr>
              <a:t>red blood cells</a:t>
            </a:r>
            <a:r>
              <a:rPr lang="en-US" sz="2000" dirty="0">
                <a:effectLst/>
                <a:latin typeface="Arial" pitchFamily="34" charset="0"/>
                <a:cs typeface="Arial" pitchFamily="34" charset="0"/>
              </a:rPr>
              <a:t> in the </a:t>
            </a:r>
            <a:r>
              <a:rPr lang="en-US" sz="2000" b="1" dirty="0">
                <a:effectLst/>
                <a:latin typeface="Arial" pitchFamily="34" charset="0"/>
                <a:cs typeface="Arial" pitchFamily="34" charset="0"/>
              </a:rPr>
              <a:t>bone marrow</a:t>
            </a:r>
            <a:r>
              <a:rPr lang="en-US" sz="2000" dirty="0">
                <a:effectLst/>
                <a:latin typeface="Arial" pitchFamily="34" charset="0"/>
                <a:cs typeface="Arial" pitchFamily="34" charset="0"/>
              </a:rPr>
              <a:t>. </a:t>
            </a:r>
          </a:p>
          <a:p>
            <a:pPr marL="342900" indent="-342900">
              <a:buFont typeface="Arial" panose="020B0604020202020204" pitchFamily="34" charset="0"/>
              <a:buChar char="•"/>
            </a:pPr>
            <a:r>
              <a:rPr lang="en-US" sz="2000" dirty="0">
                <a:effectLst/>
                <a:latin typeface="Arial" pitchFamily="34" charset="0"/>
                <a:cs typeface="Arial" pitchFamily="34" charset="0"/>
              </a:rPr>
              <a:t>The bone marrow then releases red blood cells into the bloodstream.</a:t>
            </a:r>
          </a:p>
          <a:p>
            <a:pPr marL="342900" indent="-342900">
              <a:buFont typeface="Arial" panose="020B0604020202020204" pitchFamily="34" charset="0"/>
              <a:buChar char="•"/>
            </a:pPr>
            <a:r>
              <a:rPr lang="en-US" sz="2000" dirty="0">
                <a:effectLst/>
                <a:latin typeface="Arial" pitchFamily="34" charset="0"/>
                <a:cs typeface="Arial" pitchFamily="34" charset="0"/>
              </a:rPr>
              <a:t>Growth and maintenance of healthy bones is a complex process that depends on several organ systems, including the kidneys. The kidneys help regulate levels of calcium and phosphorus, minerals that are critical to bone health. They do so by converting an inactive form of vitamin D, which is produced in the skin and is also present in many foods, to an active form of vitamin D (</a:t>
            </a:r>
            <a:r>
              <a:rPr lang="en-US" sz="2000" dirty="0" err="1">
                <a:effectLst/>
                <a:latin typeface="Arial" pitchFamily="34" charset="0"/>
                <a:cs typeface="Arial" pitchFamily="34" charset="0"/>
              </a:rPr>
              <a:t>calcitriol</a:t>
            </a:r>
            <a:r>
              <a:rPr lang="en-US" sz="2000" dirty="0">
                <a:effectLst/>
                <a:latin typeface="Arial" pitchFamily="34" charset="0"/>
                <a:cs typeface="Arial" pitchFamily="34" charset="0"/>
              </a:rPr>
              <a:t>) that acts like a hormone to stimulate absorption of calcium and phosphorus from the small intestine.</a:t>
            </a:r>
          </a:p>
        </p:txBody>
      </p:sp>
    </p:spTree>
    <p:extLst>
      <p:ext uri="{BB962C8B-B14F-4D97-AF65-F5344CB8AC3E}">
        <p14:creationId xmlns:p14="http://schemas.microsoft.com/office/powerpoint/2010/main" val="234485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59"/>
            <a:ext cx="4932040" cy="6740307"/>
          </a:xfrm>
          <a:prstGeom prst="rect">
            <a:avLst/>
          </a:prstGeom>
        </p:spPr>
        <p:txBody>
          <a:bodyPr wrap="square">
            <a:spAutoFit/>
          </a:bodyPr>
          <a:lstStyle/>
          <a:p>
            <a:r>
              <a:rPr lang="en-US" sz="1800" b="1" dirty="0">
                <a:latin typeface="Arial" pitchFamily="34" charset="0"/>
                <a:cs typeface="Arial" pitchFamily="34" charset="0"/>
              </a:rPr>
              <a:t>Kidneys filter blood process.</a:t>
            </a:r>
          </a:p>
          <a:p>
            <a:pPr marL="285750" indent="-285750">
              <a:buFont typeface="Arial" pitchFamily="34" charset="0"/>
              <a:buChar char="•"/>
            </a:pPr>
            <a:r>
              <a:rPr lang="en-US" sz="1800" dirty="0">
                <a:latin typeface="Arial" pitchFamily="34" charset="0"/>
                <a:cs typeface="Arial" pitchFamily="34" charset="0"/>
              </a:rPr>
              <a:t>First, the nephrons filter blood that runs through the capillary network in the glomerulus. Almost all solutes, except for proteins, are filtered out into the glomerulus by a process called glomerular filtration.</a:t>
            </a:r>
          </a:p>
          <a:p>
            <a:pPr marL="285750" indent="-285750">
              <a:buFont typeface="Arial" pitchFamily="34" charset="0"/>
              <a:buChar char="•"/>
            </a:pPr>
            <a:r>
              <a:rPr lang="en-US" sz="1800" dirty="0">
                <a:latin typeface="Arial" pitchFamily="34" charset="0"/>
                <a:cs typeface="Arial" pitchFamily="34" charset="0"/>
              </a:rPr>
              <a:t>Second, the filtrate is collected in the renal tubules. Most of the solutes get reabsorbed in the PCT by a process called tubular reabsorption. In the loop of </a:t>
            </a:r>
            <a:r>
              <a:rPr lang="en-US" sz="1800" dirty="0" err="1">
                <a:latin typeface="Arial" pitchFamily="34" charset="0"/>
                <a:cs typeface="Arial" pitchFamily="34" charset="0"/>
              </a:rPr>
              <a:t>Henle</a:t>
            </a:r>
            <a:r>
              <a:rPr lang="en-US" sz="1800" dirty="0">
                <a:latin typeface="Arial" pitchFamily="34" charset="0"/>
                <a:cs typeface="Arial" pitchFamily="34" charset="0"/>
              </a:rPr>
              <a:t>, the filtrate continues to exchange solutes and water with the renal medulla and the </a:t>
            </a:r>
            <a:r>
              <a:rPr lang="en-US" sz="1800" dirty="0" err="1">
                <a:latin typeface="Arial" pitchFamily="34" charset="0"/>
                <a:cs typeface="Arial" pitchFamily="34" charset="0"/>
              </a:rPr>
              <a:t>peritubular</a:t>
            </a:r>
            <a:r>
              <a:rPr lang="en-US" sz="1800" dirty="0">
                <a:latin typeface="Arial" pitchFamily="34" charset="0"/>
                <a:cs typeface="Arial" pitchFamily="34" charset="0"/>
              </a:rPr>
              <a:t> capillary network. Water is also reabsorbed during this step. </a:t>
            </a:r>
          </a:p>
          <a:p>
            <a:pPr marL="285750" indent="-285750">
              <a:buFont typeface="Arial" pitchFamily="34" charset="0"/>
              <a:buChar char="•"/>
            </a:pPr>
            <a:r>
              <a:rPr lang="en-US" sz="1800" dirty="0">
                <a:latin typeface="Arial" pitchFamily="34" charset="0"/>
                <a:cs typeface="Arial" pitchFamily="34" charset="0"/>
              </a:rPr>
              <a:t>Then, additional solutes and wastes are secreted into the kidney tubules during tubular secretion, which is, in essence, the opposite process to tubular reabsorption. The collecting ducts collect filtrate coming from the nephrons and fuse in the medullary papillae. From here, the papillae deliver the filtrate, now called urine, into the minor calyces that eventually connect to the ureters through the renal pelvis. </a:t>
            </a:r>
          </a:p>
        </p:txBody>
      </p:sp>
      <p:pic>
        <p:nvPicPr>
          <p:cNvPr id="3" name="Picture 4" descr="Figure_41_03_0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646" y="764702"/>
            <a:ext cx="4087791" cy="468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2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igure_41_03_0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6738"/>
            <a:ext cx="4501780" cy="5154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703" y="17241"/>
            <a:ext cx="4335582" cy="6555641"/>
          </a:xfrm>
          <a:prstGeom prst="rect">
            <a:avLst/>
          </a:prstGeom>
        </p:spPr>
        <p:txBody>
          <a:bodyPr wrap="square">
            <a:spAutoFit/>
          </a:bodyPr>
          <a:lstStyle/>
          <a:p>
            <a:r>
              <a:rPr lang="en-US" sz="2000" b="1" dirty="0">
                <a:effectLst/>
                <a:latin typeface="Arial" pitchFamily="34" charset="0"/>
                <a:cs typeface="Arial" pitchFamily="34" charset="0"/>
              </a:rPr>
              <a:t>Each part of the nephron performs a different function in filtering waste and maintaining homeostatic balance. </a:t>
            </a:r>
          </a:p>
          <a:p>
            <a:endParaRPr lang="en-US" sz="2000" b="1" dirty="0">
              <a:effectLst/>
              <a:latin typeface="Arial" pitchFamily="34" charset="0"/>
              <a:cs typeface="Arial" pitchFamily="34" charset="0"/>
            </a:endParaRPr>
          </a:p>
          <a:p>
            <a:pPr marL="457200" indent="-457200">
              <a:buAutoNum type="arabicParenBoth"/>
            </a:pPr>
            <a:r>
              <a:rPr lang="en-US" sz="2000" dirty="0">
                <a:effectLst/>
                <a:latin typeface="Arial" pitchFamily="34" charset="0"/>
                <a:cs typeface="Arial" pitchFamily="34" charset="0"/>
              </a:rPr>
              <a:t>The </a:t>
            </a:r>
            <a:r>
              <a:rPr lang="en-US" sz="2000" b="1" dirty="0">
                <a:effectLst/>
                <a:latin typeface="Arial" pitchFamily="34" charset="0"/>
                <a:cs typeface="Arial" pitchFamily="34" charset="0"/>
              </a:rPr>
              <a:t>glomerulus</a:t>
            </a:r>
            <a:r>
              <a:rPr lang="en-US" sz="2000" dirty="0">
                <a:effectLst/>
                <a:latin typeface="Arial" pitchFamily="34" charset="0"/>
                <a:cs typeface="Arial" pitchFamily="34" charset="0"/>
              </a:rPr>
              <a:t> forces small solutes out of the blood by pressure. </a:t>
            </a:r>
          </a:p>
          <a:p>
            <a:pPr marL="457200" indent="-457200">
              <a:buAutoNum type="arabicParenBoth"/>
            </a:pPr>
            <a:r>
              <a:rPr lang="en-US" sz="2000" dirty="0">
                <a:latin typeface="Arial" pitchFamily="34" charset="0"/>
                <a:cs typeface="Arial" pitchFamily="34" charset="0"/>
              </a:rPr>
              <a:t>T</a:t>
            </a:r>
            <a:r>
              <a:rPr lang="en-US" sz="2000" dirty="0">
                <a:effectLst/>
                <a:latin typeface="Arial" pitchFamily="34" charset="0"/>
                <a:cs typeface="Arial" pitchFamily="34" charset="0"/>
              </a:rPr>
              <a:t>he proximal convoluted tubule reabsorbs ions, water, and nutrients from the filtrate into the interstitial fluid, and actively transports toxins and drugs from the interstitial fluid into the filtrate. The proximal convoluted tubule also adjusts blood pH by selectively secreting ammonia (NH3) into the filtrate, where it reacts with H+ to form NH4+. The more acidic the filtrate, the more ammonia is secreted. </a:t>
            </a:r>
            <a:endParaRPr lang="th-TH" sz="2000" dirty="0"/>
          </a:p>
        </p:txBody>
      </p:sp>
      <p:pic>
        <p:nvPicPr>
          <p:cNvPr id="4" name="Picture 7">
            <a:extLst>
              <a:ext uri="{FF2B5EF4-FFF2-40B4-BE49-F238E27FC236}">
                <a16:creationId xmlns:a16="http://schemas.microsoft.com/office/drawing/2014/main" id="{B7E7CFFC-4590-4C3A-9E08-A157B9C6A4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784" y="4832583"/>
            <a:ext cx="2016224" cy="202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63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211960" cy="6740307"/>
          </a:xfrm>
          <a:prstGeom prst="rect">
            <a:avLst/>
          </a:prstGeom>
        </p:spPr>
        <p:txBody>
          <a:bodyPr wrap="square">
            <a:spAutoFit/>
          </a:bodyPr>
          <a:lstStyle/>
          <a:p>
            <a:r>
              <a:rPr lang="en-US" sz="1800" b="1" dirty="0">
                <a:latin typeface="Arial" pitchFamily="34" charset="0"/>
                <a:cs typeface="Arial" pitchFamily="34" charset="0"/>
              </a:rPr>
              <a:t>Each part of the nephron performs a different function in filtering waste and maintaining homeostatic balance. </a:t>
            </a:r>
          </a:p>
          <a:p>
            <a:endParaRPr lang="en-US" sz="1800" dirty="0">
              <a:effectLst/>
              <a:latin typeface="Arial" pitchFamily="34" charset="0"/>
              <a:cs typeface="Arial" pitchFamily="34" charset="0"/>
            </a:endParaRPr>
          </a:p>
          <a:p>
            <a:r>
              <a:rPr lang="en-US" sz="1800" dirty="0">
                <a:effectLst/>
                <a:latin typeface="Arial" pitchFamily="34" charset="0"/>
                <a:cs typeface="Arial" pitchFamily="34" charset="0"/>
              </a:rPr>
              <a:t>(3) The descending loop of Henle is lined with cells containing aquaporins that allow water to pass from the filtrate into the interstitial fluid.</a:t>
            </a:r>
          </a:p>
          <a:p>
            <a:r>
              <a:rPr lang="en-US" sz="1800" dirty="0">
                <a:effectLst/>
                <a:latin typeface="Arial" pitchFamily="34" charset="0"/>
                <a:cs typeface="Arial" pitchFamily="34" charset="0"/>
              </a:rPr>
              <a:t> </a:t>
            </a:r>
          </a:p>
          <a:p>
            <a:r>
              <a:rPr lang="en-US" sz="1800" dirty="0">
                <a:effectLst/>
                <a:latin typeface="Arial" pitchFamily="34" charset="0"/>
                <a:cs typeface="Arial" pitchFamily="34" charset="0"/>
              </a:rPr>
              <a:t>(4) In the thin part of the ascending loop of Henle, Na+ and Cl- ions diffuse into the interstitial fluid. In the thick part, these same ions are actively transported into the interstitial fluid. Because salt but not water is lost, the filtrate becomes more dilute as it travels up the limb. </a:t>
            </a:r>
          </a:p>
          <a:p>
            <a:endParaRPr lang="en-US" sz="1800" dirty="0">
              <a:effectLst/>
              <a:latin typeface="Arial" pitchFamily="34" charset="0"/>
              <a:cs typeface="Arial" pitchFamily="34" charset="0"/>
            </a:endParaRPr>
          </a:p>
          <a:p>
            <a:r>
              <a:rPr lang="en-US" sz="1800" dirty="0">
                <a:effectLst/>
                <a:latin typeface="Arial" pitchFamily="34" charset="0"/>
                <a:cs typeface="Arial" pitchFamily="34" charset="0"/>
              </a:rPr>
              <a:t>(5) In the distal convoluted tubule, K+ and H+ ions are selectively secreted into the filtrate, while Na+, Cl-, and HCO3- ions are reabsorbed to maintain pH and electrolyte balance in the blood. </a:t>
            </a:r>
          </a:p>
        </p:txBody>
      </p:sp>
      <p:pic>
        <p:nvPicPr>
          <p:cNvPr id="4" name="Picture 4" descr="Figure_41_03_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409" y="558416"/>
            <a:ext cx="4779569" cy="54726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6879027-1893-4937-A97A-817F21BB4F82}"/>
              </a:ext>
            </a:extLst>
          </p:cNvPr>
          <p:cNvSpPr/>
          <p:nvPr/>
        </p:nvSpPr>
        <p:spPr>
          <a:xfrm>
            <a:off x="4211960" y="6021288"/>
            <a:ext cx="4993906" cy="646331"/>
          </a:xfrm>
          <a:prstGeom prst="rect">
            <a:avLst/>
          </a:prstGeom>
        </p:spPr>
        <p:txBody>
          <a:bodyPr wrap="square">
            <a:spAutoFit/>
          </a:bodyPr>
          <a:lstStyle/>
          <a:p>
            <a:r>
              <a:rPr lang="en-US" sz="1800" dirty="0">
                <a:latin typeface="Arial" pitchFamily="34" charset="0"/>
                <a:cs typeface="Arial" pitchFamily="34" charset="0"/>
              </a:rPr>
              <a:t>(6) The collecting duct reabsorbs solutes and water from the filtrate, forming dilute urine.</a:t>
            </a:r>
            <a:endParaRPr lang="th-TH" sz="1800" dirty="0">
              <a:latin typeface="Arial" pitchFamily="34" charset="0"/>
            </a:endParaRPr>
          </a:p>
        </p:txBody>
      </p:sp>
    </p:spTree>
    <p:extLst>
      <p:ext uri="{BB962C8B-B14F-4D97-AF65-F5344CB8AC3E}">
        <p14:creationId xmlns:p14="http://schemas.microsoft.com/office/powerpoint/2010/main" val="256391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8680"/>
            <a:ext cx="8928992" cy="4401205"/>
          </a:xfrm>
          <a:prstGeom prst="rect">
            <a:avLst/>
          </a:prstGeom>
        </p:spPr>
        <p:txBody>
          <a:bodyPr wrap="square">
            <a:spAutoFit/>
          </a:bodyPr>
          <a:lstStyle/>
          <a:p>
            <a:r>
              <a:rPr lang="en-US" sz="2000" b="1" dirty="0">
                <a:effectLst/>
                <a:latin typeface="Arial" pitchFamily="34" charset="0"/>
                <a:cs typeface="Arial" pitchFamily="34" charset="0"/>
              </a:rPr>
              <a:t>Filtration and excretion</a:t>
            </a:r>
          </a:p>
          <a:p>
            <a:pPr marL="342900" indent="-342900">
              <a:buFont typeface="Arial" panose="020B0604020202020204" pitchFamily="34" charset="0"/>
              <a:buChar char="•"/>
            </a:pPr>
            <a:endParaRPr lang="en-US" sz="2000" b="1"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As the body metabolizes food, certain </a:t>
            </a:r>
            <a:r>
              <a:rPr lang="en-US" sz="2000" b="1" dirty="0">
                <a:effectLst/>
                <a:latin typeface="Arial" pitchFamily="34" charset="0"/>
                <a:cs typeface="Arial" pitchFamily="34" charset="0"/>
              </a:rPr>
              <a:t>waste products </a:t>
            </a:r>
            <a:r>
              <a:rPr lang="en-US" sz="2000" dirty="0">
                <a:effectLst/>
                <a:latin typeface="Arial" pitchFamily="34" charset="0"/>
                <a:cs typeface="Arial" pitchFamily="34" charset="0"/>
              </a:rPr>
              <a:t>are created, and these products need to be removed from the body. </a:t>
            </a:r>
          </a:p>
          <a:p>
            <a:endParaRPr lang="en-US" sz="2000"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One of the main waste products is </a:t>
            </a:r>
            <a:r>
              <a:rPr lang="en-US" sz="2000" b="1" dirty="0">
                <a:effectLst/>
                <a:latin typeface="Arial" pitchFamily="34" charset="0"/>
                <a:cs typeface="Arial" pitchFamily="34" charset="0"/>
              </a:rPr>
              <a:t>urea</a:t>
            </a:r>
            <a:r>
              <a:rPr lang="en-US" sz="2000" dirty="0">
                <a:effectLst/>
                <a:latin typeface="Arial" pitchFamily="34" charset="0"/>
                <a:cs typeface="Arial" pitchFamily="34" charset="0"/>
              </a:rPr>
              <a:t>, which comes from </a:t>
            </a:r>
            <a:r>
              <a:rPr lang="en-US" sz="2000" b="1" dirty="0">
                <a:effectLst/>
                <a:latin typeface="Arial" pitchFamily="34" charset="0"/>
                <a:cs typeface="Arial" pitchFamily="34" charset="0"/>
              </a:rPr>
              <a:t>protein metabolism</a:t>
            </a:r>
            <a:r>
              <a:rPr lang="en-US" sz="2000" dirty="0">
                <a:effectLst/>
                <a:latin typeface="Arial" pitchFamily="34" charset="0"/>
                <a:cs typeface="Arial" pitchFamily="34" charset="0"/>
              </a:rPr>
              <a:t>.</a:t>
            </a:r>
          </a:p>
          <a:p>
            <a:endParaRPr lang="en-US" sz="2000"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Urea passes freely through the glomerulus into the tubular fluid and, because it is not reabsorbed, is </a:t>
            </a:r>
            <a:r>
              <a:rPr lang="en-US" sz="2000" b="1" dirty="0">
                <a:effectLst/>
                <a:latin typeface="Arial" pitchFamily="34" charset="0"/>
                <a:cs typeface="Arial" pitchFamily="34" charset="0"/>
              </a:rPr>
              <a:t>passed into the urine</a:t>
            </a:r>
            <a:r>
              <a:rPr lang="en-US" sz="2000" dirty="0">
                <a:effectLst/>
                <a:latin typeface="Arial" pitchFamily="34" charset="0"/>
                <a:cs typeface="Arial" pitchFamily="34" charset="0"/>
              </a:rPr>
              <a:t>.</a:t>
            </a:r>
          </a:p>
          <a:p>
            <a:pPr marL="342900" indent="-342900">
              <a:buFont typeface="Arial" panose="020B0604020202020204" pitchFamily="34" charset="0"/>
              <a:buChar char="•"/>
            </a:pPr>
            <a:endParaRPr lang="en-US" sz="2000"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Other undesirable substances, including </a:t>
            </a:r>
            <a:r>
              <a:rPr lang="en-US" sz="2000" b="1" dirty="0">
                <a:effectLst/>
                <a:latin typeface="Arial" pitchFamily="34" charset="0"/>
                <a:cs typeface="Arial" pitchFamily="34" charset="0"/>
              </a:rPr>
              <a:t>metabolic waste products </a:t>
            </a:r>
            <a:r>
              <a:rPr lang="en-US" sz="2000" dirty="0">
                <a:effectLst/>
                <a:latin typeface="Arial" pitchFamily="34" charset="0"/>
                <a:cs typeface="Arial" pitchFamily="34" charset="0"/>
              </a:rPr>
              <a:t>such as </a:t>
            </a:r>
            <a:r>
              <a:rPr lang="en-US" sz="2000" b="1" dirty="0">
                <a:effectLst/>
                <a:latin typeface="Arial" pitchFamily="34" charset="0"/>
                <a:cs typeface="Arial" pitchFamily="34" charset="0"/>
              </a:rPr>
              <a:t>acids</a:t>
            </a:r>
            <a:r>
              <a:rPr lang="en-US" sz="2000" dirty="0">
                <a:effectLst/>
                <a:latin typeface="Arial" pitchFamily="34" charset="0"/>
                <a:cs typeface="Arial" pitchFamily="34" charset="0"/>
              </a:rPr>
              <a:t>, and many </a:t>
            </a:r>
            <a:r>
              <a:rPr lang="en-US" sz="2000" b="1" dirty="0">
                <a:effectLst/>
                <a:latin typeface="Arial" pitchFamily="34" charset="0"/>
                <a:cs typeface="Arial" pitchFamily="34" charset="0"/>
              </a:rPr>
              <a:t>toxins</a:t>
            </a:r>
            <a:r>
              <a:rPr lang="en-US" sz="2000" dirty="0">
                <a:effectLst/>
                <a:latin typeface="Arial" pitchFamily="34" charset="0"/>
                <a:cs typeface="Arial" pitchFamily="34" charset="0"/>
              </a:rPr>
              <a:t> and </a:t>
            </a:r>
            <a:r>
              <a:rPr lang="en-US" sz="2000" b="1" dirty="0">
                <a:effectLst/>
                <a:latin typeface="Arial" pitchFamily="34" charset="0"/>
                <a:cs typeface="Arial" pitchFamily="34" charset="0"/>
              </a:rPr>
              <a:t>drugs</a:t>
            </a:r>
            <a:r>
              <a:rPr lang="en-US" sz="2000" dirty="0">
                <a:effectLst/>
                <a:latin typeface="Arial" pitchFamily="34" charset="0"/>
                <a:cs typeface="Arial" pitchFamily="34" charset="0"/>
              </a:rPr>
              <a:t>, are actively secreted into the urine by cells in the renal tubule (and give urine its characteristic odor).</a:t>
            </a:r>
          </a:p>
        </p:txBody>
      </p:sp>
    </p:spTree>
    <p:extLst>
      <p:ext uri="{BB962C8B-B14F-4D97-AF65-F5344CB8AC3E}">
        <p14:creationId xmlns:p14="http://schemas.microsoft.com/office/powerpoint/2010/main" val="7883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82" y="260648"/>
            <a:ext cx="3999162" cy="6524863"/>
          </a:xfrm>
          <a:prstGeom prst="rect">
            <a:avLst/>
          </a:prstGeom>
        </p:spPr>
        <p:txBody>
          <a:bodyPr wrap="square">
            <a:spAutoFit/>
          </a:bodyPr>
          <a:lstStyle/>
          <a:p>
            <a:r>
              <a:rPr lang="en-US" sz="1900" dirty="0">
                <a:effectLst/>
                <a:latin typeface="Arial" pitchFamily="34" charset="0"/>
                <a:cs typeface="Arial" pitchFamily="34" charset="0"/>
              </a:rPr>
              <a:t>Each is about 4 to 5 inches (12 centimeters) long and weighs about one third of a pound (150 grams). </a:t>
            </a:r>
          </a:p>
          <a:p>
            <a:endParaRPr lang="en-US" sz="1900" dirty="0">
              <a:latin typeface="Arial" pitchFamily="34" charset="0"/>
              <a:cs typeface="Arial" pitchFamily="34" charset="0"/>
            </a:endParaRPr>
          </a:p>
          <a:p>
            <a:r>
              <a:rPr lang="en-US" sz="1900" dirty="0">
                <a:effectLst/>
                <a:latin typeface="Arial" pitchFamily="34" charset="0"/>
                <a:cs typeface="Arial" pitchFamily="34" charset="0"/>
              </a:rPr>
              <a:t>One lies on each side of the spinal column, just behind the abdominal cavity, which contains the digestive organs.</a:t>
            </a:r>
          </a:p>
          <a:p>
            <a:endParaRPr lang="en-US" sz="1900" dirty="0">
              <a:effectLst/>
              <a:latin typeface="Arial" pitchFamily="34" charset="0"/>
              <a:cs typeface="Arial" pitchFamily="34" charset="0"/>
            </a:endParaRPr>
          </a:p>
          <a:p>
            <a:r>
              <a:rPr lang="en-US" sz="1900" dirty="0">
                <a:effectLst/>
                <a:latin typeface="Arial" pitchFamily="34" charset="0"/>
                <a:cs typeface="Arial" pitchFamily="34" charset="0"/>
              </a:rPr>
              <a:t>Each kidney receives blood through a branch of the aorta, called the renal artery. </a:t>
            </a:r>
          </a:p>
          <a:p>
            <a:endParaRPr lang="en-US" sz="1900" dirty="0">
              <a:latin typeface="Arial" pitchFamily="34" charset="0"/>
              <a:cs typeface="Arial" pitchFamily="34" charset="0"/>
            </a:endParaRPr>
          </a:p>
          <a:p>
            <a:r>
              <a:rPr lang="en-US" sz="1900" dirty="0">
                <a:effectLst/>
                <a:latin typeface="Arial" pitchFamily="34" charset="0"/>
                <a:cs typeface="Arial" pitchFamily="34" charset="0"/>
              </a:rPr>
              <a:t>Blood flows from the renal artery into progressively smaller arteries, the smallest being the arterioles.</a:t>
            </a:r>
          </a:p>
          <a:p>
            <a:r>
              <a:rPr lang="en-US" sz="1900" dirty="0">
                <a:effectLst/>
                <a:latin typeface="Arial" pitchFamily="34" charset="0"/>
                <a:cs typeface="Arial" pitchFamily="34" charset="0"/>
              </a:rPr>
              <a:t> </a:t>
            </a:r>
          </a:p>
          <a:p>
            <a:r>
              <a:rPr lang="en-US" sz="1900" dirty="0">
                <a:effectLst/>
                <a:latin typeface="Arial" pitchFamily="34" charset="0"/>
                <a:cs typeface="Arial" pitchFamily="34" charset="0"/>
              </a:rPr>
              <a:t>From the arterioles, blood flows into glomeruli, which are tufts of microscopic blood vessels called capillaries. </a:t>
            </a:r>
          </a:p>
        </p:txBody>
      </p:sp>
      <p:pic>
        <p:nvPicPr>
          <p:cNvPr id="4" name="Picture 4" descr="http://opentextbc.ca/biology/wp-content/uploads/sites/96/2015/03/Figure_41_03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872796"/>
            <a:ext cx="5058004" cy="3708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AB65FB-805C-4E7D-AB15-F0B79260C097}"/>
              </a:ext>
            </a:extLst>
          </p:cNvPr>
          <p:cNvSpPr/>
          <p:nvPr/>
        </p:nvSpPr>
        <p:spPr>
          <a:xfrm>
            <a:off x="4067944" y="4941168"/>
            <a:ext cx="5076056" cy="1631216"/>
          </a:xfrm>
          <a:prstGeom prst="rect">
            <a:avLst/>
          </a:prstGeom>
        </p:spPr>
        <p:txBody>
          <a:bodyPr wrap="square">
            <a:spAutoFit/>
          </a:bodyPr>
          <a:lstStyle/>
          <a:p>
            <a:r>
              <a:rPr lang="en-US" sz="2000" dirty="0">
                <a:latin typeface="Arial" pitchFamily="34" charset="0"/>
                <a:cs typeface="Arial" pitchFamily="34" charset="0"/>
              </a:rPr>
              <a:t>Blood exits each glomerulus through an arteriole that connects to a small vein. The small veins join to form a single large renal vein, which carries blood away from each kidney.</a:t>
            </a:r>
          </a:p>
        </p:txBody>
      </p:sp>
      <p:sp>
        <p:nvSpPr>
          <p:cNvPr id="6" name="Rectangle 5">
            <a:extLst>
              <a:ext uri="{FF2B5EF4-FFF2-40B4-BE49-F238E27FC236}">
                <a16:creationId xmlns:a16="http://schemas.microsoft.com/office/drawing/2014/main" id="{6DF4E721-B610-4A64-A125-387224C425E2}"/>
              </a:ext>
            </a:extLst>
          </p:cNvPr>
          <p:cNvSpPr/>
          <p:nvPr/>
        </p:nvSpPr>
        <p:spPr>
          <a:xfrm>
            <a:off x="3865734" y="260648"/>
            <a:ext cx="5296928" cy="430887"/>
          </a:xfrm>
          <a:prstGeom prst="rect">
            <a:avLst/>
          </a:prstGeom>
        </p:spPr>
        <p:txBody>
          <a:bodyPr wrap="square">
            <a:spAutoFit/>
          </a:bodyPr>
          <a:lstStyle/>
          <a:p>
            <a:r>
              <a:rPr lang="en-US" sz="2200" b="1" dirty="0">
                <a:latin typeface="Arial" pitchFamily="34" charset="0"/>
                <a:cs typeface="Arial" pitchFamily="34" charset="0"/>
              </a:rPr>
              <a:t>The kidneys are bean-shaped organs </a:t>
            </a:r>
          </a:p>
        </p:txBody>
      </p:sp>
    </p:spTree>
    <p:extLst>
      <p:ext uri="{BB962C8B-B14F-4D97-AF65-F5344CB8AC3E}">
        <p14:creationId xmlns:p14="http://schemas.microsoft.com/office/powerpoint/2010/main" val="21713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57D38-1D96-499A-BF62-938331019C8E}"/>
              </a:ext>
            </a:extLst>
          </p:cNvPr>
          <p:cNvSpPr/>
          <p:nvPr/>
        </p:nvSpPr>
        <p:spPr>
          <a:xfrm>
            <a:off x="1619672" y="0"/>
            <a:ext cx="5000728" cy="517065"/>
          </a:xfrm>
          <a:prstGeom prst="rect">
            <a:avLst/>
          </a:prstGeom>
        </p:spPr>
        <p:txBody>
          <a:bodyPr wrap="none">
            <a:spAutoFit/>
          </a:bodyPr>
          <a:lstStyle/>
          <a:p>
            <a:pPr>
              <a:lnSpc>
                <a:spcPct val="115000"/>
              </a:lnSpc>
              <a:spcBef>
                <a:spcPts val="1500"/>
              </a:spcBef>
              <a:spcAft>
                <a:spcPts val="750"/>
              </a:spcAft>
            </a:pPr>
            <a:r>
              <a:rPr lang="en-US" sz="2400" b="1" spc="30" dirty="0">
                <a:latin typeface="Arial" panose="020B0604020202020204" pitchFamily="34" charset="0"/>
                <a:ea typeface="Times New Roman" panose="02020603050405020304" pitchFamily="18" charset="0"/>
                <a:cs typeface="Arial" panose="020B0604020202020204" pitchFamily="34" charset="0"/>
              </a:rPr>
              <a:t>Details on The Kidney Function:</a:t>
            </a:r>
            <a:endParaRPr lang="en-US" sz="2400" b="1" dirty="0">
              <a:effectLst/>
              <a:latin typeface="Arial" panose="020B0604020202020204" pitchFamily="34" charset="0"/>
              <a:ea typeface="SimSun"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10CA065E-A371-4FDE-8F94-859645FA9686}"/>
              </a:ext>
            </a:extLst>
          </p:cNvPr>
          <p:cNvSpPr/>
          <p:nvPr/>
        </p:nvSpPr>
        <p:spPr>
          <a:xfrm>
            <a:off x="251520" y="692696"/>
            <a:ext cx="8712968" cy="6196568"/>
          </a:xfrm>
          <a:prstGeom prst="rect">
            <a:avLst/>
          </a:prstGeom>
        </p:spPr>
        <p:txBody>
          <a:bodyPr wrap="square">
            <a:spAutoFit/>
          </a:bodyPr>
          <a:lstStyle/>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Apart from being an excretory organ, the kidney function also involves several other tasks. </a:t>
            </a: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These include the maintenance of acid-base homeostasis, synthesis of glucose, regulation of different substances, and so on. </a:t>
            </a:r>
          </a:p>
          <a:p>
            <a:r>
              <a:rPr lang="en-US" sz="2000" b="1" dirty="0">
                <a:latin typeface="Arial" panose="020B0604020202020204" pitchFamily="34" charset="0"/>
                <a:cs typeface="Arial" panose="020B0604020202020204" pitchFamily="34" charset="0"/>
              </a:rPr>
              <a:t>Role in Excretion:</a:t>
            </a:r>
          </a:p>
          <a:p>
            <a:r>
              <a:rPr lang="en-US" sz="2000" dirty="0">
                <a:latin typeface="Arial" panose="020B0604020202020204" pitchFamily="34" charset="0"/>
                <a:cs typeface="Arial" panose="020B0604020202020204" pitchFamily="34" charset="0"/>
              </a:rPr>
              <a:t>Kidney excretes harmful metabolic waste products, especially, nitrogenous compounds, such as urea, uric acid and creatinine. It helps the body in the removal of metabolites of various hormones and end products of hemoglobin breakdown. The kidneys also eliminate drugs, pesticides, food additives and other foreign toxic substances from the body.</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Acid-base Homeostasis:</a:t>
            </a:r>
          </a:p>
          <a:p>
            <a:r>
              <a:rPr lang="en-US" sz="2000" dirty="0">
                <a:latin typeface="Arial" panose="020B0604020202020204" pitchFamily="34" charset="0"/>
                <a:cs typeface="Arial" panose="020B0604020202020204" pitchFamily="34" charset="0"/>
              </a:rPr>
              <a:t>Kidney maintains the acid-base balance in the body. for this purpose, it controls the synthesis and excretion of bicarbonate and hydrogen ions. The organ can generate enough bicarbonate ions to neutralize net acid production from metabolism. All the renal tubules are capable of secreting a large amount of hydrogen ions into the urine eliminating excess hydrogen ions from the blood.</a:t>
            </a:r>
          </a:p>
          <a:p>
            <a:endParaRPr lang="en-US" sz="2000" dirty="0">
              <a:latin typeface="Arial" panose="020B0604020202020204" pitchFamily="34" charset="0"/>
              <a:cs typeface="Arial" panose="020B0604020202020204" pitchFamily="34" charset="0"/>
            </a:endParaRPr>
          </a:p>
          <a:p>
            <a:pPr>
              <a:lnSpc>
                <a:spcPts val="1950"/>
              </a:lnSpc>
              <a:spcAft>
                <a:spcPts val="75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866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00286-002B-4464-8583-9C5F98AD6FD0}"/>
              </a:ext>
            </a:extLst>
          </p:cNvPr>
          <p:cNvSpPr/>
          <p:nvPr/>
        </p:nvSpPr>
        <p:spPr>
          <a:xfrm>
            <a:off x="395536" y="1196752"/>
            <a:ext cx="8640960" cy="3865161"/>
          </a:xfrm>
          <a:prstGeom prst="rect">
            <a:avLst/>
          </a:prstGeom>
        </p:spPr>
        <p:txBody>
          <a:bodyPr wrap="square">
            <a:spAutoFit/>
          </a:bodyPr>
          <a:lstStyle/>
          <a:p>
            <a:pPr>
              <a:lnSpc>
                <a:spcPct val="115000"/>
              </a:lnSpc>
              <a:spcBef>
                <a:spcPts val="1500"/>
              </a:spcBef>
              <a:spcAft>
                <a:spcPts val="750"/>
              </a:spcAft>
            </a:pPr>
            <a:r>
              <a:rPr lang="en-US" sz="2000" b="1" spc="30" dirty="0">
                <a:latin typeface="Arial" panose="020B0604020202020204" pitchFamily="34" charset="0"/>
                <a:ea typeface="Times New Roman" panose="02020603050405020304" pitchFamily="18" charset="0"/>
                <a:cs typeface="Arial" panose="020B0604020202020204" pitchFamily="34" charset="0"/>
              </a:rPr>
              <a:t>Glucose Synthesis:</a:t>
            </a:r>
            <a:endParaRPr lang="en-US" sz="2000" b="1"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Kidney reabsorbs essential nutrients such as amino acids from the filtered blood. During prolonged fasting kidneys can synthesize glucose from amino acids and then release glucose into the blood.</a:t>
            </a:r>
            <a:endParaRPr lang="en-US" sz="2000" dirty="0">
              <a:latin typeface="Arial" panose="020B0604020202020204" pitchFamily="34" charset="0"/>
              <a:ea typeface="SimSun" panose="02010600030101010101" pitchFamily="2" charset="-122"/>
              <a:cs typeface="Arial" panose="020B0604020202020204" pitchFamily="34" charset="0"/>
            </a:endParaRPr>
          </a:p>
          <a:p>
            <a:pPr>
              <a:lnSpc>
                <a:spcPct val="115000"/>
              </a:lnSpc>
              <a:spcBef>
                <a:spcPts val="1500"/>
              </a:spcBef>
              <a:spcAft>
                <a:spcPts val="750"/>
              </a:spcAft>
            </a:pPr>
            <a:r>
              <a:rPr lang="en-US" sz="2000" b="1" spc="30" dirty="0">
                <a:latin typeface="Arial" panose="020B0604020202020204" pitchFamily="34" charset="0"/>
                <a:ea typeface="Times New Roman" panose="02020603050405020304" pitchFamily="18" charset="0"/>
                <a:cs typeface="Arial" panose="020B0604020202020204" pitchFamily="34" charset="0"/>
              </a:rPr>
              <a:t>Calcium Homeostasis:</a:t>
            </a:r>
            <a:endParaRPr lang="en-US" sz="2000" b="1"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Here is another kidney function, i.e. it maintains calcium homeostasis by reabsorbing more than 90% of the filtered calcium. Reabsorption occurs in the proximal convoluted tubule and in the thick ascending limb of loop of Henle. Parathyroid hormone and vitamin D are the major hormones that influence calcium balance in the body. Parathyroid hormone acts on the distal convoluted tubule to increase calcium reabsorption into the blood.</a:t>
            </a:r>
            <a:endParaRPr lang="en-US" sz="2000" dirty="0">
              <a:latin typeface="Arial" panose="020B0604020202020204" pitchFamily="34" charset="0"/>
              <a:ea typeface="SimSun"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226BD33B-D457-4CA0-8493-2E730AC654D1}"/>
              </a:ext>
            </a:extLst>
          </p:cNvPr>
          <p:cNvSpPr/>
          <p:nvPr/>
        </p:nvSpPr>
        <p:spPr>
          <a:xfrm>
            <a:off x="1691680" y="463663"/>
            <a:ext cx="6048672" cy="517065"/>
          </a:xfrm>
          <a:prstGeom prst="rect">
            <a:avLst/>
          </a:prstGeom>
        </p:spPr>
        <p:txBody>
          <a:bodyPr wrap="square">
            <a:spAutoFit/>
          </a:bodyPr>
          <a:lstStyle/>
          <a:p>
            <a:pPr>
              <a:lnSpc>
                <a:spcPct val="115000"/>
              </a:lnSpc>
              <a:spcBef>
                <a:spcPts val="1500"/>
              </a:spcBef>
              <a:spcAft>
                <a:spcPts val="750"/>
              </a:spcAft>
            </a:pPr>
            <a:r>
              <a:rPr lang="en-US" sz="2400" b="1" spc="30" dirty="0">
                <a:latin typeface="Arial" panose="020B0604020202020204" pitchFamily="34" charset="0"/>
                <a:ea typeface="Times New Roman" panose="02020603050405020304" pitchFamily="18" charset="0"/>
                <a:cs typeface="Arial" panose="020B0604020202020204" pitchFamily="34" charset="0"/>
              </a:rPr>
              <a:t>Details on The Kidney Function:</a:t>
            </a:r>
            <a:endParaRPr lang="en-US" sz="24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94438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8F2FF-FDBF-431E-866B-8E8AC4DE8310}"/>
              </a:ext>
            </a:extLst>
          </p:cNvPr>
          <p:cNvSpPr/>
          <p:nvPr/>
        </p:nvSpPr>
        <p:spPr>
          <a:xfrm>
            <a:off x="251520" y="1167992"/>
            <a:ext cx="9036496" cy="4088299"/>
          </a:xfrm>
          <a:prstGeom prst="rect">
            <a:avLst/>
          </a:prstGeom>
        </p:spPr>
        <p:txBody>
          <a:bodyPr wrap="square">
            <a:spAutoFit/>
          </a:bodyPr>
          <a:lstStyle/>
          <a:p>
            <a:pPr>
              <a:lnSpc>
                <a:spcPct val="115000"/>
              </a:lnSpc>
              <a:spcBef>
                <a:spcPts val="1500"/>
              </a:spcBef>
              <a:spcAft>
                <a:spcPts val="750"/>
              </a:spcAft>
            </a:pPr>
            <a:r>
              <a:rPr lang="en-US" sz="2000" b="1" spc="30" dirty="0">
                <a:latin typeface="Arial" panose="020B0604020202020204" pitchFamily="34" charset="0"/>
                <a:ea typeface="Times New Roman" panose="02020603050405020304" pitchFamily="18" charset="0"/>
                <a:cs typeface="Arial" panose="020B0604020202020204" pitchFamily="34" charset="0"/>
              </a:rPr>
              <a:t>Sodium and Water Metabolism:</a:t>
            </a:r>
            <a:endParaRPr lang="en-US" sz="2000" b="1"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As one of the important kidney functions, it regulates water balance within the body. For this purpose, either the kidneys concentrate or dilute the urine. Sodium reabsorption occurs along the entire length of the nephron to a varying degree.</a:t>
            </a:r>
            <a:endParaRPr lang="en-US" sz="2000"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Very little sodium becomes part of the urine. More than 67% reabsorption of the filtered sodium occurs in the proximal convoluted tubule. The pituitary gland releases antidiuretic hormone (ADH) when the sodium ion concentration becomes too high.</a:t>
            </a:r>
            <a:endParaRPr lang="en-US" sz="2000"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1000"/>
              </a:spcAft>
            </a:pPr>
            <a:r>
              <a:rPr lang="en-US" sz="2000" spc="30" dirty="0">
                <a:latin typeface="Arial" panose="020B0604020202020204" pitchFamily="34" charset="0"/>
                <a:ea typeface="Times New Roman" panose="02020603050405020304" pitchFamily="18" charset="0"/>
                <a:cs typeface="Arial" panose="020B0604020202020204" pitchFamily="34" charset="0"/>
              </a:rPr>
              <a:t>This causes kidney to retain more water. Greater quantity of water dilutes the excess sodium back to normal. There is also an increase in the blood volume. This, in turn, increases the arterial pressure in the kidney thus causing it to excrete more water and along with it excess sodium in the urine</a:t>
            </a:r>
            <a:r>
              <a:rPr lang="en-US" sz="2000" spc="30" dirty="0">
                <a:solidFill>
                  <a:srgbClr val="444444"/>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SimSun"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D8EE618A-563D-4F52-A8B9-F5F3564056D3}"/>
              </a:ext>
            </a:extLst>
          </p:cNvPr>
          <p:cNvSpPr/>
          <p:nvPr/>
        </p:nvSpPr>
        <p:spPr>
          <a:xfrm>
            <a:off x="3707904" y="1232756"/>
            <a:ext cx="6552728" cy="545727"/>
          </a:xfrm>
          <a:prstGeom prst="rect">
            <a:avLst/>
          </a:prstGeom>
        </p:spPr>
        <p:txBody>
          <a:bodyPr wrap="square">
            <a:spAutoFit/>
          </a:bodyPr>
          <a:lstStyle/>
          <a:p>
            <a:pPr>
              <a:lnSpc>
                <a:spcPct val="115000"/>
              </a:lnSpc>
              <a:spcBef>
                <a:spcPts val="1500"/>
              </a:spcBef>
              <a:spcAft>
                <a:spcPts val="750"/>
              </a:spcAft>
            </a:pPr>
            <a:endParaRPr lang="en-US" b="1" dirty="0">
              <a:latin typeface="Arial" panose="020B0604020202020204" pitchFamily="34" charset="0"/>
              <a:ea typeface="SimSu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17BF8174-FFF6-4401-93D6-668ECF232969}"/>
              </a:ext>
            </a:extLst>
          </p:cNvPr>
          <p:cNvSpPr/>
          <p:nvPr/>
        </p:nvSpPr>
        <p:spPr>
          <a:xfrm>
            <a:off x="1691680" y="404664"/>
            <a:ext cx="5400600" cy="517065"/>
          </a:xfrm>
          <a:prstGeom prst="rect">
            <a:avLst/>
          </a:prstGeom>
        </p:spPr>
        <p:txBody>
          <a:bodyPr wrap="square">
            <a:spAutoFit/>
          </a:bodyPr>
          <a:lstStyle/>
          <a:p>
            <a:pPr>
              <a:lnSpc>
                <a:spcPct val="115000"/>
              </a:lnSpc>
              <a:spcBef>
                <a:spcPts val="1500"/>
              </a:spcBef>
              <a:spcAft>
                <a:spcPts val="750"/>
              </a:spcAft>
            </a:pPr>
            <a:r>
              <a:rPr lang="en-US" sz="2400" b="1" spc="30" dirty="0">
                <a:latin typeface="Arial" panose="020B0604020202020204" pitchFamily="34" charset="0"/>
                <a:ea typeface="Times New Roman" panose="02020603050405020304" pitchFamily="18" charset="0"/>
                <a:cs typeface="Arial" panose="020B0604020202020204" pitchFamily="34" charset="0"/>
              </a:rPr>
              <a:t>Details on The Kidney Function:</a:t>
            </a:r>
            <a:endParaRPr lang="en-US" sz="24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916751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6B9A0F-14A4-47D8-B11E-979001F3224E}"/>
              </a:ext>
            </a:extLst>
          </p:cNvPr>
          <p:cNvSpPr/>
          <p:nvPr/>
        </p:nvSpPr>
        <p:spPr>
          <a:xfrm>
            <a:off x="251520" y="980728"/>
            <a:ext cx="9001000" cy="5421997"/>
          </a:xfrm>
          <a:prstGeom prst="rect">
            <a:avLst/>
          </a:prstGeom>
        </p:spPr>
        <p:txBody>
          <a:bodyPr wrap="square">
            <a:spAutoFit/>
          </a:bodyPr>
          <a:lstStyle/>
          <a:p>
            <a:pPr>
              <a:lnSpc>
                <a:spcPct val="115000"/>
              </a:lnSpc>
              <a:spcBef>
                <a:spcPts val="1500"/>
              </a:spcBef>
              <a:spcAft>
                <a:spcPts val="750"/>
              </a:spcAft>
            </a:pPr>
            <a:r>
              <a:rPr lang="en-US" sz="2000" b="1" spc="30" dirty="0">
                <a:latin typeface="Arial" panose="020B0604020202020204" pitchFamily="34" charset="0"/>
                <a:ea typeface="Times New Roman" panose="02020603050405020304" pitchFamily="18" charset="0"/>
                <a:cs typeface="Arial" panose="020B0604020202020204" pitchFamily="34" charset="0"/>
              </a:rPr>
              <a:t>Regulation of Potassium, Phosphate and Magnesium Concentration:</a:t>
            </a:r>
            <a:endParaRPr lang="en-US" sz="2000" b="1"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High potassium ion concentration in the extracellular fluid (ECF) stimulates adrenal glands. They release aldosterone hormone. This hormone causes tubular cells in the kidneys to transport more potassium from the blood plasma and into the urine.</a:t>
            </a:r>
            <a:endParaRPr lang="en-US" sz="2000"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Majority of the filtered phosphate ions are reabsorbed in the proximal convoluted tubule by sodium-phosphate co-transporter.</a:t>
            </a:r>
            <a:endParaRPr lang="en-US" sz="2000"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2000" spc="30" dirty="0">
                <a:latin typeface="Arial" panose="020B0604020202020204" pitchFamily="34" charset="0"/>
                <a:ea typeface="Times New Roman" panose="02020603050405020304" pitchFamily="18" charset="0"/>
                <a:cs typeface="Arial" panose="020B0604020202020204" pitchFamily="34" charset="0"/>
              </a:rPr>
              <a:t>The reabsorption of magnesium takes place in the proximal tubule, loop of Henle and in the distal tubule of the nephron.</a:t>
            </a:r>
          </a:p>
          <a:p>
            <a:pPr>
              <a:lnSpc>
                <a:spcPts val="1950"/>
              </a:lnSpc>
              <a:spcAft>
                <a:spcPts val="750"/>
              </a:spcAft>
            </a:pPr>
            <a:endParaRPr lang="en-US" sz="2000" spc="30" dirty="0">
              <a:latin typeface="Arial" panose="020B0604020202020204" pitchFamily="34" charset="0"/>
              <a:ea typeface="Times New Roman" panose="02020603050405020304" pitchFamily="18" charset="0"/>
              <a:cs typeface="Arial" panose="020B0604020202020204" pitchFamily="34" charset="0"/>
            </a:endParaRPr>
          </a:p>
          <a:p>
            <a:r>
              <a:rPr lang="en-US" sz="2000" b="1" dirty="0">
                <a:latin typeface="Arial" panose="020B0604020202020204" pitchFamily="34" charset="0"/>
                <a:cs typeface="Arial" panose="020B0604020202020204" pitchFamily="34" charset="0"/>
              </a:rPr>
              <a:t>Regulation of Blood Pressure and Volume:</a:t>
            </a:r>
          </a:p>
          <a:p>
            <a:r>
              <a:rPr lang="en-US" sz="2000" dirty="0">
                <a:latin typeface="Arial" panose="020B0604020202020204" pitchFamily="34" charset="0"/>
                <a:cs typeface="Arial" panose="020B0604020202020204" pitchFamily="34" charset="0"/>
              </a:rPr>
              <a:t>When the volume of the blood becomes too high, blood pressure in the arteries increases. Such a condition increases the glomerular filtration. After that the kidney gets rid of excess water in the urine which returns the blood volume back to normal.</a:t>
            </a:r>
          </a:p>
          <a:p>
            <a:pPr>
              <a:lnSpc>
                <a:spcPts val="1950"/>
              </a:lnSpc>
              <a:spcAft>
                <a:spcPts val="750"/>
              </a:spcAft>
            </a:pPr>
            <a:endParaRPr lang="en-US" sz="2000" spc="30"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Aft>
                <a:spcPts val="75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2170489A-254A-4449-817F-EF0DAD6687F3}"/>
              </a:ext>
            </a:extLst>
          </p:cNvPr>
          <p:cNvSpPr/>
          <p:nvPr/>
        </p:nvSpPr>
        <p:spPr>
          <a:xfrm>
            <a:off x="1115616" y="260648"/>
            <a:ext cx="6336704" cy="517065"/>
          </a:xfrm>
          <a:prstGeom prst="rect">
            <a:avLst/>
          </a:prstGeom>
        </p:spPr>
        <p:txBody>
          <a:bodyPr wrap="square">
            <a:spAutoFit/>
          </a:bodyPr>
          <a:lstStyle/>
          <a:p>
            <a:pPr>
              <a:lnSpc>
                <a:spcPct val="115000"/>
              </a:lnSpc>
              <a:spcBef>
                <a:spcPts val="1500"/>
              </a:spcBef>
              <a:spcAft>
                <a:spcPts val="750"/>
              </a:spcAft>
            </a:pPr>
            <a:r>
              <a:rPr lang="en-US" sz="2400" b="1" spc="30" dirty="0">
                <a:latin typeface="Arial" panose="020B0604020202020204" pitchFamily="34" charset="0"/>
                <a:ea typeface="Times New Roman" panose="02020603050405020304" pitchFamily="18" charset="0"/>
                <a:cs typeface="Arial" panose="020B0604020202020204" pitchFamily="34" charset="0"/>
              </a:rPr>
              <a:t>Details on The Kidney Function:</a:t>
            </a:r>
            <a:endParaRPr lang="en-US" sz="24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45782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0482E-0EE0-407A-A133-E29AFA2A7DB7}"/>
              </a:ext>
            </a:extLst>
          </p:cNvPr>
          <p:cNvSpPr/>
          <p:nvPr/>
        </p:nvSpPr>
        <p:spPr>
          <a:xfrm>
            <a:off x="179512" y="188640"/>
            <a:ext cx="8460432" cy="6190926"/>
          </a:xfrm>
          <a:prstGeom prst="rect">
            <a:avLst/>
          </a:prstGeom>
        </p:spPr>
        <p:txBody>
          <a:bodyPr wrap="square">
            <a:spAutoFit/>
          </a:bodyPr>
          <a:lstStyle/>
          <a:p>
            <a:pPr>
              <a:lnSpc>
                <a:spcPct val="115000"/>
              </a:lnSpc>
            </a:pPr>
            <a:endPar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60"/>
              </a:spcAft>
            </a:pPr>
            <a:r>
              <a:rPr lang="en-US" sz="2400" b="1" spc="-15" dirty="0">
                <a:solidFill>
                  <a:srgbClr val="333132"/>
                </a:solidFill>
                <a:latin typeface="Arial" panose="020B0604020202020204" pitchFamily="34" charset="0"/>
                <a:ea typeface="Times New Roman" panose="02020603050405020304" pitchFamily="18" charset="0"/>
                <a:cs typeface="Arial" panose="020B0604020202020204" pitchFamily="34" charset="0"/>
                <a:hlinkClick r:id="rId2"/>
              </a:rPr>
              <a:t>Conditions That Affect Your Kidneys</a:t>
            </a:r>
            <a:endParaRPr lang="en-US" sz="2400" dirty="0">
              <a:latin typeface="Arial" panose="020B0604020202020204" pitchFamily="34" charset="0"/>
              <a:ea typeface="SimSun" panose="02010600030101010101" pitchFamily="2" charset="-122"/>
              <a:cs typeface="Arial" panose="020B0604020202020204" pitchFamily="34" charset="0"/>
            </a:endParaRPr>
          </a:p>
          <a:p>
            <a:pPr>
              <a:lnSpc>
                <a:spcPct val="115000"/>
              </a:lnSpc>
              <a:spcAft>
                <a:spcPts val="860"/>
              </a:spcAf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The kidneys' function are to filter the blood. All the blood in our bodies passes through the kidneys several times a day. </a:t>
            </a:r>
          </a:p>
          <a:p>
            <a:pPr>
              <a:lnSpc>
                <a:spcPct val="115000"/>
              </a:lnSpc>
              <a:spcAft>
                <a:spcPts val="860"/>
              </a:spcAf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The kidneys remove wastes, control the body's fluid balance, and regulate the balance of electrolytes. </a:t>
            </a:r>
          </a:p>
          <a:p>
            <a:pPr>
              <a:lnSpc>
                <a:spcPct val="115000"/>
              </a:lnSpc>
              <a:spcAft>
                <a:spcPts val="860"/>
              </a:spcAf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As the kidneys filter blood, they create urine, which collects in the kidneys' pelvis -- funnel-shaped structures that drain down tubes called ureters to the bladder.</a:t>
            </a:r>
            <a:endParaRPr lang="en-US" sz="2400" dirty="0">
              <a:latin typeface="Arial" panose="020B0604020202020204" pitchFamily="34" charset="0"/>
              <a:ea typeface="SimSun" panose="02010600030101010101" pitchFamily="2" charset="-122"/>
              <a:cs typeface="Arial" panose="020B0604020202020204" pitchFamily="34" charset="0"/>
            </a:endParaRPr>
          </a:p>
          <a:p>
            <a:pPr>
              <a:lnSpc>
                <a:spcPct val="115000"/>
              </a:lnSpc>
              <a:spcAft>
                <a:spcPts val="860"/>
              </a:spcAf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Each kidney contains around a million units called nephrons, each of which is a microscopic filter for blood. </a:t>
            </a:r>
          </a:p>
          <a:p>
            <a:pPr>
              <a:lnSpc>
                <a:spcPct val="115000"/>
              </a:lnSpc>
              <a:spcAft>
                <a:spcPts val="860"/>
              </a:spcAft>
            </a:pPr>
            <a:r>
              <a:rPr lang="en-US" sz="2400" b="1" spc="-15" dirty="0">
                <a:solidFill>
                  <a:srgbClr val="444444"/>
                </a:solidFill>
                <a:latin typeface="Arial" panose="020B0604020202020204" pitchFamily="34" charset="0"/>
                <a:ea typeface="Times New Roman" panose="02020603050405020304" pitchFamily="18" charset="0"/>
                <a:cs typeface="Arial" panose="020B0604020202020204" pitchFamily="34" charset="0"/>
              </a:rPr>
              <a:t>It's possible to lose as much as 90% of kidney function without experiencing any symptoms or problems.</a:t>
            </a:r>
            <a:endParaRPr lang="en-US" sz="2400" b="1"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8040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522B6F-10A1-4843-ACF1-B9190368B77B}"/>
              </a:ext>
            </a:extLst>
          </p:cNvPr>
          <p:cNvSpPr/>
          <p:nvPr/>
        </p:nvSpPr>
        <p:spPr>
          <a:xfrm>
            <a:off x="35496" y="0"/>
            <a:ext cx="9126961" cy="6322244"/>
          </a:xfrm>
          <a:prstGeom prst="rect">
            <a:avLst/>
          </a:prstGeom>
        </p:spPr>
        <p:txBody>
          <a:bodyPr wrap="square">
            <a:spAutoFit/>
          </a:bodyPr>
          <a:lstStyle/>
          <a:p>
            <a:pPr>
              <a:lnSpc>
                <a:spcPct val="115000"/>
              </a:lnSpc>
            </a:pPr>
            <a:r>
              <a:rPr lang="en-US" sz="2200" b="1" spc="30" dirty="0">
                <a:solidFill>
                  <a:srgbClr val="323232"/>
                </a:solidFill>
                <a:latin typeface="Arial" panose="020B0604020202020204" pitchFamily="34" charset="0"/>
                <a:ea typeface="Times New Roman" panose="02020603050405020304" pitchFamily="18" charset="0"/>
                <a:cs typeface="Arial" panose="020B0604020202020204" pitchFamily="34" charset="0"/>
              </a:rPr>
              <a:t>Kidney Function in Endocrine System</a:t>
            </a:r>
            <a:endParaRPr lang="en-US" sz="2200" b="1" dirty="0">
              <a:solidFill>
                <a:srgbClr val="323232"/>
              </a:solidFill>
              <a:latin typeface="Arial" panose="020B0604020202020204" pitchFamily="34" charset="0"/>
              <a:ea typeface="SimSun" panose="02010600030101010101" pitchFamily="2" charset="-122"/>
              <a:cs typeface="Arial" panose="020B0604020202020204" pitchFamily="34" charset="0"/>
            </a:endParaRPr>
          </a:p>
          <a:p>
            <a:pPr>
              <a:lnSpc>
                <a:spcPct val="115000"/>
              </a:lnSpc>
            </a:pPr>
            <a:r>
              <a:rPr lang="en-US" sz="1900" b="1" spc="30" dirty="0">
                <a:latin typeface="Arial" panose="020B0604020202020204" pitchFamily="34" charset="0"/>
                <a:ea typeface="Times New Roman" panose="02020603050405020304" pitchFamily="18" charset="0"/>
                <a:cs typeface="Arial" panose="020B0604020202020204" pitchFamily="34" charset="0"/>
              </a:rPr>
              <a:t>Release of Renin:</a:t>
            </a:r>
            <a:endParaRPr lang="en-US" sz="1900" b="1"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1900" spc="30" dirty="0">
                <a:latin typeface="Arial" panose="020B0604020202020204" pitchFamily="34" charset="0"/>
                <a:ea typeface="Times New Roman" panose="02020603050405020304" pitchFamily="18" charset="0"/>
                <a:cs typeface="Arial" panose="020B0604020202020204" pitchFamily="34" charset="0"/>
              </a:rPr>
              <a:t>It is a hormone that the juxtaglomerular apparatus of the kidney produces. The production starts in response to low blood pressure in the renal arteriole. </a:t>
            </a:r>
            <a:r>
              <a:rPr lang="en-US" sz="1900" b="1" spc="30" dirty="0">
                <a:latin typeface="Arial" panose="020B0604020202020204" pitchFamily="34" charset="0"/>
                <a:ea typeface="Times New Roman" panose="02020603050405020304" pitchFamily="18" charset="0"/>
                <a:cs typeface="Arial" panose="020B0604020202020204" pitchFamily="34" charset="0"/>
              </a:rPr>
              <a:t>Renin</a:t>
            </a:r>
            <a:r>
              <a:rPr lang="en-US" sz="1900" spc="30" dirty="0">
                <a:latin typeface="Arial" panose="020B0604020202020204" pitchFamily="34" charset="0"/>
                <a:ea typeface="Times New Roman" panose="02020603050405020304" pitchFamily="18" charset="0"/>
                <a:cs typeface="Arial" panose="020B0604020202020204" pitchFamily="34" charset="0"/>
              </a:rPr>
              <a:t> then initiates a </a:t>
            </a:r>
            <a:r>
              <a:rPr lang="en-US" sz="1900" b="1" spc="30" dirty="0">
                <a:latin typeface="Arial" panose="020B0604020202020204" pitchFamily="34" charset="0"/>
                <a:ea typeface="Times New Roman" panose="02020603050405020304" pitchFamily="18" charset="0"/>
                <a:cs typeface="Arial" panose="020B0604020202020204" pitchFamily="34" charset="0"/>
              </a:rPr>
              <a:t>cascade</a:t>
            </a:r>
            <a:r>
              <a:rPr lang="en-US" sz="1900" spc="30" dirty="0">
                <a:latin typeface="Arial" panose="020B0604020202020204" pitchFamily="34" charset="0"/>
                <a:ea typeface="Times New Roman" panose="02020603050405020304" pitchFamily="18" charset="0"/>
                <a:cs typeface="Arial" panose="020B0604020202020204" pitchFamily="34" charset="0"/>
              </a:rPr>
              <a:t> of events that result in the production of </a:t>
            </a:r>
            <a:r>
              <a:rPr lang="en-US" sz="1900" b="1" spc="30" dirty="0">
                <a:latin typeface="Arial" panose="020B0604020202020204" pitchFamily="34" charset="0"/>
                <a:ea typeface="Times New Roman" panose="02020603050405020304" pitchFamily="18" charset="0"/>
                <a:cs typeface="Arial" panose="020B0604020202020204" pitchFamily="34" charset="0"/>
              </a:rPr>
              <a:t>angiotensin </a:t>
            </a:r>
            <a:r>
              <a:rPr lang="en-US" sz="1900" b="1" spc="30" dirty="0" err="1">
                <a:latin typeface="Arial" panose="020B0604020202020204" pitchFamily="34" charset="0"/>
                <a:ea typeface="Times New Roman" panose="02020603050405020304" pitchFamily="18" charset="0"/>
                <a:cs typeface="Arial" panose="020B0604020202020204" pitchFamily="34" charset="0"/>
              </a:rPr>
              <a:t>ll</a:t>
            </a:r>
            <a:r>
              <a:rPr lang="en-US" sz="1900" b="1" spc="30" dirty="0">
                <a:latin typeface="Arial" panose="020B0604020202020204" pitchFamily="34" charset="0"/>
                <a:ea typeface="Times New Roman" panose="02020603050405020304" pitchFamily="18" charset="0"/>
                <a:cs typeface="Arial" panose="020B0604020202020204" pitchFamily="34" charset="0"/>
              </a:rPr>
              <a:t> </a:t>
            </a:r>
            <a:r>
              <a:rPr lang="en-US" sz="1900" spc="30" dirty="0">
                <a:latin typeface="Arial" panose="020B0604020202020204" pitchFamily="34" charset="0"/>
                <a:ea typeface="Times New Roman" panose="02020603050405020304" pitchFamily="18" charset="0"/>
                <a:cs typeface="Arial" panose="020B0604020202020204" pitchFamily="34" charset="0"/>
              </a:rPr>
              <a:t>and </a:t>
            </a:r>
            <a:r>
              <a:rPr lang="en-US" sz="1900" b="1" spc="30" dirty="0">
                <a:latin typeface="Arial" panose="020B0604020202020204" pitchFamily="34" charset="0"/>
                <a:ea typeface="Times New Roman" panose="02020603050405020304" pitchFamily="18" charset="0"/>
                <a:cs typeface="Arial" panose="020B0604020202020204" pitchFamily="34" charset="0"/>
              </a:rPr>
              <a:t>aldosterone</a:t>
            </a:r>
            <a:r>
              <a:rPr lang="en-US" sz="1900" spc="30" dirty="0">
                <a:latin typeface="Arial" panose="020B0604020202020204" pitchFamily="34" charset="0"/>
                <a:ea typeface="Times New Roman" panose="02020603050405020304" pitchFamily="18" charset="0"/>
                <a:cs typeface="Arial" panose="020B0604020202020204" pitchFamily="34" charset="0"/>
              </a:rPr>
              <a:t>.</a:t>
            </a:r>
            <a:endParaRPr lang="en-US" sz="1900"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1800" spc="30" dirty="0">
                <a:latin typeface="Arial" panose="020B0604020202020204" pitchFamily="34" charset="0"/>
                <a:ea typeface="Times New Roman" panose="02020603050405020304" pitchFamily="18" charset="0"/>
                <a:cs typeface="Arial" panose="020B0604020202020204" pitchFamily="34" charset="0"/>
              </a:rPr>
              <a:t>	Angiotensin </a:t>
            </a:r>
            <a:r>
              <a:rPr lang="en-US" sz="1800" spc="30" dirty="0" err="1">
                <a:latin typeface="Arial" panose="020B0604020202020204" pitchFamily="34" charset="0"/>
                <a:ea typeface="Times New Roman" panose="02020603050405020304" pitchFamily="18" charset="0"/>
                <a:cs typeface="Arial" panose="020B0604020202020204" pitchFamily="34" charset="0"/>
              </a:rPr>
              <a:t>ll</a:t>
            </a:r>
            <a:r>
              <a:rPr lang="en-US" sz="1800" spc="30" dirty="0">
                <a:latin typeface="Arial" panose="020B0604020202020204" pitchFamily="34" charset="0"/>
                <a:ea typeface="Times New Roman" panose="02020603050405020304" pitchFamily="18" charset="0"/>
                <a:cs typeface="Arial" panose="020B0604020202020204" pitchFamily="34" charset="0"/>
              </a:rPr>
              <a:t> raises blood pressure by causing vasoconstriction and by	raising total peripheral resistance. It also stimulates adrenal cortex to 	release aldosterone, resulting in higher sodium and water retention by the 	kidneys. This </a:t>
            </a:r>
            <a:r>
              <a:rPr lang="en-US" sz="1800" b="1" spc="30" dirty="0">
                <a:latin typeface="Arial" panose="020B0604020202020204" pitchFamily="34" charset="0"/>
                <a:ea typeface="Times New Roman" panose="02020603050405020304" pitchFamily="18" charset="0"/>
                <a:cs typeface="Arial" panose="020B0604020202020204" pitchFamily="34" charset="0"/>
              </a:rPr>
              <a:t>renin-angiotensin-aldosterone system </a:t>
            </a:r>
            <a:r>
              <a:rPr lang="en-US" sz="1800" spc="30" dirty="0">
                <a:latin typeface="Arial" panose="020B0604020202020204" pitchFamily="34" charset="0"/>
                <a:ea typeface="Times New Roman" panose="02020603050405020304" pitchFamily="18" charset="0"/>
                <a:cs typeface="Arial" panose="020B0604020202020204" pitchFamily="34" charset="0"/>
              </a:rPr>
              <a:t>accomplishes the long 	term regulation of blood pressure.</a:t>
            </a:r>
            <a:endParaRPr lang="en-US" sz="1800" dirty="0">
              <a:latin typeface="Arial" panose="020B0604020202020204" pitchFamily="34" charset="0"/>
              <a:ea typeface="SimSun" panose="02010600030101010101" pitchFamily="2" charset="-122"/>
              <a:cs typeface="Arial" panose="020B0604020202020204" pitchFamily="34" charset="0"/>
            </a:endParaRPr>
          </a:p>
          <a:p>
            <a:pPr>
              <a:lnSpc>
                <a:spcPct val="115000"/>
              </a:lnSpc>
              <a:spcBef>
                <a:spcPts val="1500"/>
              </a:spcBef>
              <a:spcAft>
                <a:spcPts val="750"/>
              </a:spcAft>
            </a:pPr>
            <a:r>
              <a:rPr lang="en-US" sz="19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Production of Erythropoietin (EPO):</a:t>
            </a:r>
            <a:endParaRPr lang="en-US" sz="1900" b="1" dirty="0">
              <a:solidFill>
                <a:srgbClr val="FF0000"/>
              </a:solidFill>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750"/>
              </a:spcAft>
            </a:pPr>
            <a:r>
              <a:rPr lang="en-US" sz="19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EPO</a:t>
            </a:r>
            <a:r>
              <a:rPr lang="en-US" sz="1900" spc="30" dirty="0">
                <a:solidFill>
                  <a:srgbClr val="FF0000"/>
                </a:solidFill>
                <a:latin typeface="Arial" panose="020B0604020202020204" pitchFamily="34" charset="0"/>
                <a:ea typeface="Times New Roman" panose="02020603050405020304" pitchFamily="18" charset="0"/>
                <a:cs typeface="Arial" panose="020B0604020202020204" pitchFamily="34" charset="0"/>
              </a:rPr>
              <a:t> is a </a:t>
            </a:r>
            <a:r>
              <a:rPr lang="en-US" sz="19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glycoprotein hormone </a:t>
            </a:r>
            <a:r>
              <a:rPr lang="en-US" sz="1900" spc="30" dirty="0">
                <a:solidFill>
                  <a:srgbClr val="FF0000"/>
                </a:solidFill>
                <a:latin typeface="Arial" panose="020B0604020202020204" pitchFamily="34" charset="0"/>
                <a:ea typeface="Times New Roman" panose="02020603050405020304" pitchFamily="18" charset="0"/>
                <a:cs typeface="Arial" panose="020B0604020202020204" pitchFamily="34" charset="0"/>
              </a:rPr>
              <a:t>produced by the fibroblasts in the renal </a:t>
            </a:r>
            <a:r>
              <a:rPr lang="en-US" sz="1900" spc="30" dirty="0" err="1">
                <a:solidFill>
                  <a:srgbClr val="FF0000"/>
                </a:solidFill>
                <a:latin typeface="Arial" panose="020B0604020202020204" pitchFamily="34" charset="0"/>
                <a:ea typeface="Times New Roman" panose="02020603050405020304" pitchFamily="18" charset="0"/>
                <a:cs typeface="Arial" panose="020B0604020202020204" pitchFamily="34" charset="0"/>
              </a:rPr>
              <a:t>interstitium</a:t>
            </a:r>
            <a:r>
              <a:rPr lang="en-US" sz="1900" spc="30" dirty="0">
                <a:solidFill>
                  <a:srgbClr val="FF0000"/>
                </a:solidFill>
                <a:latin typeface="Arial" panose="020B0604020202020204" pitchFamily="34" charset="0"/>
                <a:ea typeface="Times New Roman" panose="02020603050405020304" pitchFamily="18" charset="0"/>
                <a:cs typeface="Arial" panose="020B0604020202020204" pitchFamily="34" charset="0"/>
              </a:rPr>
              <a:t>. Kidney is the main site of production of EPO. This hormone acts on the </a:t>
            </a:r>
            <a:r>
              <a:rPr lang="en-US" sz="19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bone marrow </a:t>
            </a:r>
            <a:r>
              <a:rPr lang="en-US" sz="1900" spc="30" dirty="0">
                <a:solidFill>
                  <a:srgbClr val="FF0000"/>
                </a:solidFill>
                <a:latin typeface="Arial" panose="020B0604020202020204" pitchFamily="34" charset="0"/>
                <a:ea typeface="Times New Roman" panose="02020603050405020304" pitchFamily="18" charset="0"/>
                <a:cs typeface="Arial" panose="020B0604020202020204" pitchFamily="34" charset="0"/>
              </a:rPr>
              <a:t>to </a:t>
            </a:r>
            <a:r>
              <a:rPr lang="en-US" sz="19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stimulate RBC (red blood cells) formation </a:t>
            </a:r>
            <a:r>
              <a:rPr lang="en-US" sz="1900" spc="30" dirty="0">
                <a:solidFill>
                  <a:srgbClr val="FF0000"/>
                </a:solidFill>
                <a:latin typeface="Arial" panose="020B0604020202020204" pitchFamily="34" charset="0"/>
                <a:ea typeface="Times New Roman" panose="02020603050405020304" pitchFamily="18" charset="0"/>
                <a:cs typeface="Arial" panose="020B0604020202020204" pitchFamily="34" charset="0"/>
              </a:rPr>
              <a:t>and </a:t>
            </a:r>
            <a:r>
              <a:rPr lang="en-US" sz="19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maturation</a:t>
            </a:r>
            <a:r>
              <a:rPr lang="en-US" sz="1900" spc="30" dirty="0">
                <a:latin typeface="Arial" panose="020B0604020202020204" pitchFamily="34" charset="0"/>
                <a:ea typeface="Times New Roman" panose="02020603050405020304" pitchFamily="18" charset="0"/>
                <a:cs typeface="Arial" panose="020B0604020202020204" pitchFamily="34" charset="0"/>
              </a:rPr>
              <a:t>. </a:t>
            </a:r>
          </a:p>
          <a:p>
            <a:pPr>
              <a:lnSpc>
                <a:spcPts val="1950"/>
              </a:lnSpc>
              <a:spcAft>
                <a:spcPts val="750"/>
              </a:spcAft>
            </a:pPr>
            <a:r>
              <a:rPr lang="en-US" sz="1900" b="1" spc="30" dirty="0">
                <a:latin typeface="Arial" panose="020B0604020202020204" pitchFamily="34" charset="0"/>
                <a:ea typeface="Times New Roman" panose="02020603050405020304" pitchFamily="18" charset="0"/>
                <a:cs typeface="Arial" panose="020B0604020202020204" pitchFamily="34" charset="0"/>
              </a:rPr>
              <a:t>Activation of Vitamin D:</a:t>
            </a:r>
            <a:endParaRPr lang="en-US" sz="1900" b="1" dirty="0">
              <a:latin typeface="Arial" panose="020B0604020202020204" pitchFamily="34" charset="0"/>
              <a:ea typeface="SimSun" panose="02010600030101010101" pitchFamily="2" charset="-122"/>
              <a:cs typeface="Arial" panose="020B0604020202020204" pitchFamily="34" charset="0"/>
            </a:endParaRPr>
          </a:p>
          <a:p>
            <a:pPr>
              <a:lnSpc>
                <a:spcPts val="1950"/>
              </a:lnSpc>
              <a:spcAft>
                <a:spcPts val="1000"/>
              </a:spcAft>
            </a:pPr>
            <a:r>
              <a:rPr lang="en-US" sz="1900" spc="30" dirty="0">
                <a:latin typeface="Arial" panose="020B0604020202020204" pitchFamily="34" charset="0"/>
                <a:ea typeface="Times New Roman" panose="02020603050405020304" pitchFamily="18" charset="0"/>
                <a:cs typeface="Arial" panose="020B0604020202020204" pitchFamily="34" charset="0"/>
              </a:rPr>
              <a:t>Hydroxylation of Vitamin D takes place with the help of an enzyme in the proximal convoluted tubule. Vitamin D in turn increases calcium and phosphorus absorptions from the gut. It also promotes bone mineralization.</a:t>
            </a:r>
            <a:endParaRPr lang="en-US" sz="19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22493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7378E-4B9C-45C2-A7E4-5E982886627E}"/>
              </a:ext>
            </a:extLst>
          </p:cNvPr>
          <p:cNvSpPr/>
          <p:nvPr/>
        </p:nvSpPr>
        <p:spPr>
          <a:xfrm>
            <a:off x="-12778" y="476672"/>
            <a:ext cx="9144000" cy="6374309"/>
          </a:xfrm>
          <a:prstGeom prst="rect">
            <a:avLst/>
          </a:prstGeom>
        </p:spPr>
        <p:txBody>
          <a:bodyPr wrap="square">
            <a:spAutoFit/>
          </a:bodyPr>
          <a:lstStyle/>
          <a:p>
            <a:pPr>
              <a:lnSpc>
                <a:spcPct val="115000"/>
              </a:lnSpc>
              <a:spcAft>
                <a:spcPts val="860"/>
              </a:spcAft>
            </a:pPr>
            <a:r>
              <a:rPr lang="en-US" sz="2400" b="1" spc="-15" dirty="0">
                <a:solidFill>
                  <a:srgbClr val="333132"/>
                </a:solidFill>
                <a:latin typeface="Arial" panose="020B0604020202020204" pitchFamily="34" charset="0"/>
                <a:ea typeface="Times New Roman" panose="02020603050405020304" pitchFamily="18" charset="0"/>
                <a:cs typeface="Arial" panose="020B0604020202020204" pitchFamily="34" charset="0"/>
              </a:rPr>
              <a:t>Kidney Conditions</a:t>
            </a:r>
            <a:endParaRPr lang="en-US" sz="2400" dirty="0">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2"/>
              </a:rPr>
              <a:t>Pyelonephritis</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(infection of kidney pelvis): Bacteria may infect the kidney, usually causing back pain and fever. A spread of bacteria from an untreated bladder infection is the most common cause of pyelonephritis.</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3"/>
              </a:rPr>
              <a:t>Glomerulonephritis</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An overactive immune system may attack the kidney, causing inflammation and some damage. Blood and protein in the urine are common problems that occur with glomerulonephritis. It can also result in kidney failure.</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4"/>
              </a:rPr>
              <a:t>Kidney stones</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(nephrolithiasis): Minerals in urine form crystals (stones), which may grow large enough to block urine flow. It's considered one of the most painful conditions. Most kidney stones pass on their own but some are too large and need to be treated.</a:t>
            </a:r>
            <a:endParaRPr lang="en-US" sz="2400" dirty="0">
              <a:solidFill>
                <a:srgbClr val="444444"/>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11287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DE139-F46F-4EE7-B018-3ACEC240E21C}"/>
              </a:ext>
            </a:extLst>
          </p:cNvPr>
          <p:cNvSpPr/>
          <p:nvPr/>
        </p:nvSpPr>
        <p:spPr>
          <a:xfrm>
            <a:off x="0" y="188640"/>
            <a:ext cx="9175819" cy="7050135"/>
          </a:xfrm>
          <a:prstGeom prst="rect">
            <a:avLst/>
          </a:prstGeom>
        </p:spPr>
        <p:txBody>
          <a:bodyPr wrap="square">
            <a:spAutoFit/>
          </a:bodyPr>
          <a:lstStyle/>
          <a:p>
            <a:pPr>
              <a:lnSpc>
                <a:spcPct val="115000"/>
              </a:lnSpc>
              <a:spcAft>
                <a:spcPts val="1000"/>
              </a:spcAft>
              <a:buSzPts val="1000"/>
              <a:tabLst>
                <a:tab pos="457200" algn="l"/>
              </a:tabLst>
            </a:pPr>
            <a:r>
              <a:rPr lang="en-US" sz="2400" b="1" spc="-15" dirty="0">
                <a:solidFill>
                  <a:srgbClr val="333132"/>
                </a:solidFill>
                <a:latin typeface="Arial" panose="020B0604020202020204" pitchFamily="34" charset="0"/>
                <a:ea typeface="Times New Roman" panose="02020603050405020304" pitchFamily="18" charset="0"/>
                <a:cs typeface="Arial" panose="020B0604020202020204" pitchFamily="34" charset="0"/>
              </a:rPr>
              <a:t>Kidney Conditions</a:t>
            </a:r>
            <a:endPar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3"/>
              </a:rPr>
              <a:t>Nephrotic syndrome</a:t>
            </a:r>
            <a:r>
              <a:rPr lang="en-US" sz="2400" dirty="0">
                <a:latin typeface="Arial" panose="020B0604020202020204" pitchFamily="34" charset="0"/>
                <a:cs typeface="Arial" panose="020B0604020202020204" pitchFamily="34" charset="0"/>
              </a:rPr>
              <a:t>: Damage to the kidneys causes them to spill large amounts of protein into the urine. Leg swelling (edema) may be a symptom.</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4"/>
              </a:rPr>
              <a:t>Polycystic kidney disease</a:t>
            </a:r>
            <a:r>
              <a:rPr lang="en-US" sz="2400" dirty="0">
                <a:latin typeface="Arial" panose="020B0604020202020204" pitchFamily="34" charset="0"/>
                <a:cs typeface="Arial" panose="020B0604020202020204" pitchFamily="34" charset="0"/>
              </a:rPr>
              <a:t>: A genetic condition resulting in large cysts in both kidneys that impair their function.</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5"/>
              </a:rPr>
              <a:t>Acute renal failure</a:t>
            </a:r>
            <a:r>
              <a:rPr lang="en-US" sz="2400" dirty="0">
                <a:latin typeface="Arial" panose="020B0604020202020204" pitchFamily="34" charset="0"/>
                <a:cs typeface="Arial" panose="020B0604020202020204" pitchFamily="34" charset="0"/>
              </a:rPr>
              <a:t> (kidney failure): A sudden worsening in kidney function. Dehydration, a blockage in the urinary tract, or kidney damage can cause acute renal failure, which may be reversible.</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6"/>
              </a:rPr>
              <a:t>Chronic renal failure</a:t>
            </a:r>
            <a:r>
              <a:rPr lang="en-US" sz="2400" dirty="0">
                <a:latin typeface="Arial" panose="020B0604020202020204" pitchFamily="34" charset="0"/>
                <a:cs typeface="Arial" panose="020B0604020202020204" pitchFamily="34" charset="0"/>
              </a:rPr>
              <a:t>: A permanent partial loss of kidney function. Diabetes and high blood pressure are the most common causes.</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End stage renal disease (ESRD): Complete loss of kidney function, usually due to progressive chronic kidney disease. People with ESRD require regular dialysis for survival.</a:t>
            </a:r>
          </a:p>
          <a:p>
            <a:pPr>
              <a:lnSpc>
                <a:spcPct val="115000"/>
              </a:lnSpc>
              <a:spcAft>
                <a:spcPts val="860"/>
              </a:spcAft>
            </a:pPr>
            <a:endParaRPr lang="en-US"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63525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AC8131-A63A-45C0-912B-B4E441138244}"/>
              </a:ext>
            </a:extLst>
          </p:cNvPr>
          <p:cNvSpPr/>
          <p:nvPr/>
        </p:nvSpPr>
        <p:spPr>
          <a:xfrm>
            <a:off x="0" y="260648"/>
            <a:ext cx="9144000" cy="6551537"/>
          </a:xfrm>
          <a:prstGeom prst="rect">
            <a:avLst/>
          </a:prstGeom>
        </p:spPr>
        <p:txBody>
          <a:bodyPr wrap="square">
            <a:spAutoFit/>
          </a:bodyPr>
          <a:lstStyle/>
          <a:p>
            <a:pPr>
              <a:lnSpc>
                <a:spcPct val="115000"/>
              </a:lnSpc>
              <a:spcAft>
                <a:spcPts val="1000"/>
              </a:spcAft>
              <a:buSzPts val="1000"/>
              <a:tabLst>
                <a:tab pos="457200" algn="l"/>
              </a:tabLst>
            </a:pPr>
            <a:r>
              <a:rPr lang="en-US" sz="2400" b="1" spc="-15" dirty="0">
                <a:solidFill>
                  <a:srgbClr val="333132"/>
                </a:solidFill>
                <a:latin typeface="Arial" panose="020B0604020202020204" pitchFamily="34" charset="0"/>
                <a:ea typeface="Times New Roman" panose="02020603050405020304" pitchFamily="18" charset="0"/>
                <a:cs typeface="Arial" panose="020B0604020202020204" pitchFamily="34" charset="0"/>
              </a:rPr>
              <a:t>Kidney Conditions</a:t>
            </a:r>
            <a:endPar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Papillary necrosis: Severe damage to the kidneys can cause chunks of kidney tissue to break off internally and clog the kidneys. If untreated, the resulting damage can lead to total kidney failure.</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2"/>
              </a:rPr>
              <a:t>Diabetic nephropathy</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High blood sugar from diabetes progressively damages the kidneys, eventually causing chronic kidney disease. Protein in the urine (nephrotic syndrome) may also result.</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Hypertensive nephropathy: Kidney damage caused by high blood pressure. Chronic renal failure may eventually result.</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3"/>
              </a:rPr>
              <a:t>Kidney cancer</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Renal cell carcinoma is the most common cancer affecting the kidney. Smoking is the most common cause of kidney cancer.</a:t>
            </a:r>
            <a:endParaRPr lang="en-US" sz="2400" dirty="0">
              <a:solidFill>
                <a:srgbClr val="444444"/>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648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983F80-4783-4453-9577-8E69E05EFDB3}"/>
              </a:ext>
            </a:extLst>
          </p:cNvPr>
          <p:cNvSpPr/>
          <p:nvPr/>
        </p:nvSpPr>
        <p:spPr>
          <a:xfrm>
            <a:off x="35496" y="0"/>
            <a:ext cx="9108504" cy="6976269"/>
          </a:xfrm>
          <a:prstGeom prst="rect">
            <a:avLst/>
          </a:prstGeom>
        </p:spPr>
        <p:txBody>
          <a:bodyPr wrap="square">
            <a:spAutoFit/>
          </a:bodyPr>
          <a:lstStyle/>
          <a:p>
            <a:pPr>
              <a:lnSpc>
                <a:spcPct val="115000"/>
              </a:lnSpc>
              <a:spcAft>
                <a:spcPts val="1000"/>
              </a:spcAft>
              <a:buSzPts val="1000"/>
              <a:tabLst>
                <a:tab pos="457200" algn="l"/>
              </a:tabLst>
            </a:pPr>
            <a:r>
              <a:rPr lang="en-US" sz="2400" b="1" spc="-15" dirty="0">
                <a:solidFill>
                  <a:srgbClr val="333132"/>
                </a:solidFill>
                <a:latin typeface="Arial" panose="020B0604020202020204" pitchFamily="34" charset="0"/>
                <a:ea typeface="Times New Roman" panose="02020603050405020304" pitchFamily="18" charset="0"/>
                <a:cs typeface="Arial" panose="020B0604020202020204" pitchFamily="34" charset="0"/>
              </a:rPr>
              <a:t>Kidney Conditions</a:t>
            </a:r>
            <a:endPar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Interstitial nephritis: Inflammation of the connective tissue inside the kidney, often causing acute renal failure. Allergic reactions and drug side effects are the usual causes.</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Minimal change disease: A form of nephrotic syndrome in which kidney cells look almost normal under the microscope. The disease can cause significant leg swelling (edema). Steroids are used to treat minimal change disease.</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2"/>
              </a:rPr>
              <a:t>Nephrogenic diabetes insipidus</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The kidneys lose the ability to concentrate the urine, usually due to a drug reaction. Although it's rarely dangerous, diabetes insipidus causes constant thirst and frequent urination.</a:t>
            </a:r>
            <a:endParaRPr lang="en-US" sz="2400" dirty="0">
              <a:solidFill>
                <a:srgbClr val="444444"/>
              </a:solidFill>
              <a:latin typeface="Arial" panose="020B060402020202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spc="-15" dirty="0">
                <a:solidFill>
                  <a:srgbClr val="187AAB"/>
                </a:solidFill>
                <a:latin typeface="Arial" panose="020B0604020202020204" pitchFamily="34" charset="0"/>
                <a:ea typeface="Times New Roman" panose="02020603050405020304" pitchFamily="18" charset="0"/>
                <a:cs typeface="Arial" panose="020B0604020202020204" pitchFamily="34" charset="0"/>
                <a:hlinkClick r:id="rId3"/>
              </a:rPr>
              <a:t>Renal cyst</a:t>
            </a:r>
            <a:r>
              <a:rPr lang="en-US" sz="2400" spc="-15" dirty="0">
                <a:solidFill>
                  <a:srgbClr val="444444"/>
                </a:solidFill>
                <a:latin typeface="Arial" panose="020B0604020202020204" pitchFamily="34" charset="0"/>
                <a:ea typeface="Times New Roman" panose="02020603050405020304" pitchFamily="18" charset="0"/>
                <a:cs typeface="Arial" panose="020B0604020202020204" pitchFamily="34" charset="0"/>
              </a:rPr>
              <a:t>: A benign hollowed-out space in the kidney. Isolated kidney cysts occur in many normal people and almost never impair kidney function.</a:t>
            </a:r>
            <a:endParaRPr lang="en-US" sz="2400" dirty="0">
              <a:solidFill>
                <a:srgbClr val="444444"/>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83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dney Function">
            <a:extLst>
              <a:ext uri="{FF2B5EF4-FFF2-40B4-BE49-F238E27FC236}">
                <a16:creationId xmlns:a16="http://schemas.microsoft.com/office/drawing/2014/main" id="{444A7116-14D3-4006-93DD-742FB14F4F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05" y="-2"/>
            <a:ext cx="9144000" cy="3456384"/>
          </a:xfrm>
          <a:prstGeom prst="rect">
            <a:avLst/>
          </a:prstGeom>
          <a:noFill/>
          <a:ln>
            <a:noFill/>
          </a:ln>
        </p:spPr>
      </p:pic>
      <p:sp>
        <p:nvSpPr>
          <p:cNvPr id="3" name="Rectangle 2">
            <a:extLst>
              <a:ext uri="{FF2B5EF4-FFF2-40B4-BE49-F238E27FC236}">
                <a16:creationId xmlns:a16="http://schemas.microsoft.com/office/drawing/2014/main" id="{72953B8B-B828-4673-B358-6F1A2749A3A9}"/>
              </a:ext>
            </a:extLst>
          </p:cNvPr>
          <p:cNvSpPr/>
          <p:nvPr/>
        </p:nvSpPr>
        <p:spPr>
          <a:xfrm>
            <a:off x="-18193" y="26787"/>
            <a:ext cx="1996151" cy="923330"/>
          </a:xfrm>
          <a:prstGeom prst="rect">
            <a:avLst/>
          </a:prstGeom>
        </p:spPr>
        <p:txBody>
          <a:bodyPr wrap="square">
            <a:spAutoFit/>
          </a:bodyPr>
          <a:lstStyle/>
          <a:p>
            <a:r>
              <a:rPr lang="en-US" sz="1800" b="1" dirty="0">
                <a:latin typeface="Arial" pitchFamily="34" charset="0"/>
                <a:cs typeface="Arial" pitchFamily="34" charset="0"/>
              </a:rPr>
              <a:t>The kidneys are bean-shaped organs </a:t>
            </a:r>
          </a:p>
        </p:txBody>
      </p:sp>
      <p:pic>
        <p:nvPicPr>
          <p:cNvPr id="4" name="Picture 4" descr="http://opentextbc.ca/biology/wp-content/uploads/sites/96/2015/03/Figure_41_03_02.png">
            <a:extLst>
              <a:ext uri="{FF2B5EF4-FFF2-40B4-BE49-F238E27FC236}">
                <a16:creationId xmlns:a16="http://schemas.microsoft.com/office/drawing/2014/main" id="{63AFD345-B681-454D-A1CE-804501750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456384"/>
            <a:ext cx="5040561" cy="3317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umich.edu/~elements/web_mod/viper/pics/kidneys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6382"/>
            <a:ext cx="3955917" cy="3401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467" y="1650728"/>
            <a:ext cx="2909811" cy="1815882"/>
          </a:xfrm>
          <a:prstGeom prst="rect">
            <a:avLst/>
          </a:prstGeom>
        </p:spPr>
        <p:txBody>
          <a:bodyPr wrap="square">
            <a:spAutoFit/>
          </a:bodyPr>
          <a:lstStyle/>
          <a:p>
            <a:r>
              <a:rPr lang="en-US" sz="1600" dirty="0">
                <a:latin typeface="Times New Roman" pitchFamily="18" charset="0"/>
                <a:cs typeface="Times New Roman" pitchFamily="18" charset="0"/>
              </a:rPr>
              <a:t>The kidneys receive blood through the renal artery. The blood is passed through the structure of the kidneys called </a:t>
            </a:r>
            <a:r>
              <a:rPr lang="en-US" sz="1600" b="1" dirty="0">
                <a:solidFill>
                  <a:srgbClr val="C00000"/>
                </a:solidFill>
                <a:latin typeface="Times New Roman" pitchFamily="18" charset="0"/>
                <a:cs typeface="Times New Roman" pitchFamily="18" charset="0"/>
              </a:rPr>
              <a:t>nephrons</a:t>
            </a:r>
            <a:r>
              <a:rPr lang="en-US" sz="1600" dirty="0">
                <a:latin typeface="Times New Roman" pitchFamily="18" charset="0"/>
                <a:cs typeface="Times New Roman" pitchFamily="18" charset="0"/>
              </a:rPr>
              <a:t>, where waste products and excess water pass out of the blood stream.</a:t>
            </a:r>
            <a:endParaRPr lang="en-US" sz="1600" dirty="0"/>
          </a:p>
        </p:txBody>
      </p:sp>
      <p:sp>
        <p:nvSpPr>
          <p:cNvPr id="6" name="Rectangle 5"/>
          <p:cNvSpPr/>
          <p:nvPr/>
        </p:nvSpPr>
        <p:spPr>
          <a:xfrm>
            <a:off x="6587981" y="26787"/>
            <a:ext cx="2556019" cy="1569660"/>
          </a:xfrm>
          <a:prstGeom prst="rect">
            <a:avLst/>
          </a:prstGeom>
        </p:spPr>
        <p:txBody>
          <a:bodyPr wrap="square">
            <a:spAutoFit/>
          </a:bodyPr>
          <a:lstStyle/>
          <a:p>
            <a:r>
              <a:rPr lang="en-US" sz="1600" dirty="0">
                <a:latin typeface="Times New Roman" pitchFamily="18" charset="0"/>
                <a:cs typeface="Times New Roman" pitchFamily="18" charset="0"/>
              </a:rPr>
              <a:t>The kidneys perform the essential function of removing waste products from the blood and regulating the water fluid levels. </a:t>
            </a:r>
            <a:endParaRPr lang="th-TH" sz="1600" dirty="0">
              <a:latin typeface="Times New Roman" pitchFamily="18" charset="0"/>
            </a:endParaRPr>
          </a:p>
        </p:txBody>
      </p:sp>
    </p:spTree>
    <p:extLst>
      <p:ext uri="{BB962C8B-B14F-4D97-AF65-F5344CB8AC3E}">
        <p14:creationId xmlns:p14="http://schemas.microsoft.com/office/powerpoint/2010/main" val="49370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_41_03_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9001000" cy="4411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52" y="4941168"/>
            <a:ext cx="9108504" cy="1107996"/>
          </a:xfrm>
          <a:prstGeom prst="rect">
            <a:avLst/>
          </a:prstGeom>
        </p:spPr>
        <p:txBody>
          <a:bodyPr wrap="square">
            <a:spAutoFit/>
          </a:bodyPr>
          <a:lstStyle/>
          <a:p>
            <a:r>
              <a:rPr lang="en-US" sz="2200" dirty="0">
                <a:effectLst/>
                <a:latin typeface="Arial" pitchFamily="34" charset="0"/>
                <a:cs typeface="Arial" pitchFamily="34" charset="0"/>
              </a:rPr>
              <a:t>The </a:t>
            </a:r>
            <a:r>
              <a:rPr lang="en-US" sz="2200" b="1" dirty="0">
                <a:effectLst/>
                <a:latin typeface="Arial" pitchFamily="34" charset="0"/>
                <a:cs typeface="Arial" pitchFamily="34" charset="0"/>
              </a:rPr>
              <a:t>nephron</a:t>
            </a:r>
            <a:r>
              <a:rPr lang="en-US" sz="2200" dirty="0">
                <a:effectLst/>
                <a:latin typeface="Arial" pitchFamily="34" charset="0"/>
                <a:cs typeface="Arial" pitchFamily="34" charset="0"/>
              </a:rPr>
              <a:t> is the functional unit of the kidney. </a:t>
            </a:r>
          </a:p>
          <a:p>
            <a:r>
              <a:rPr lang="en-US" sz="2200" dirty="0">
                <a:effectLst/>
                <a:latin typeface="Arial" pitchFamily="34" charset="0"/>
                <a:cs typeface="Arial" pitchFamily="34" charset="0"/>
              </a:rPr>
              <a:t>The </a:t>
            </a:r>
            <a:r>
              <a:rPr lang="en-US" sz="2200" dirty="0">
                <a:solidFill>
                  <a:srgbClr val="FF0000"/>
                </a:solidFill>
                <a:effectLst/>
                <a:latin typeface="Arial" pitchFamily="34" charset="0"/>
                <a:cs typeface="Arial" pitchFamily="34" charset="0"/>
              </a:rPr>
              <a:t>glomerulus</a:t>
            </a:r>
            <a:r>
              <a:rPr lang="en-US" sz="2200" dirty="0">
                <a:effectLst/>
                <a:latin typeface="Arial" pitchFamily="34" charset="0"/>
                <a:cs typeface="Arial" pitchFamily="34" charset="0"/>
              </a:rPr>
              <a:t> and </a:t>
            </a:r>
            <a:r>
              <a:rPr lang="en-US" sz="2200" dirty="0">
                <a:solidFill>
                  <a:srgbClr val="FF0000"/>
                </a:solidFill>
                <a:effectLst/>
                <a:latin typeface="Arial" pitchFamily="34" charset="0"/>
                <a:cs typeface="Arial" pitchFamily="34" charset="0"/>
              </a:rPr>
              <a:t>convoluted tubules </a:t>
            </a:r>
            <a:r>
              <a:rPr lang="en-US" sz="2200" dirty="0">
                <a:effectLst/>
                <a:latin typeface="Arial" pitchFamily="34" charset="0"/>
                <a:cs typeface="Arial" pitchFamily="34" charset="0"/>
              </a:rPr>
              <a:t>are located in the kidney cortex, </a:t>
            </a:r>
          </a:p>
          <a:p>
            <a:r>
              <a:rPr lang="en-US" sz="2200" dirty="0">
                <a:effectLst/>
                <a:latin typeface="Arial" pitchFamily="34" charset="0"/>
                <a:cs typeface="Arial" pitchFamily="34" charset="0"/>
              </a:rPr>
              <a:t>while </a:t>
            </a:r>
            <a:r>
              <a:rPr lang="en-US" sz="2200" dirty="0">
                <a:solidFill>
                  <a:srgbClr val="FF0000"/>
                </a:solidFill>
                <a:effectLst/>
                <a:latin typeface="Arial" pitchFamily="34" charset="0"/>
                <a:cs typeface="Arial" pitchFamily="34" charset="0"/>
              </a:rPr>
              <a:t>collecting ducts are located</a:t>
            </a:r>
            <a:r>
              <a:rPr lang="en-US" sz="2200" dirty="0">
                <a:effectLst/>
                <a:latin typeface="Arial" pitchFamily="34" charset="0"/>
                <a:cs typeface="Arial" pitchFamily="34" charset="0"/>
              </a:rPr>
              <a:t> in the pyramids of the medulla.</a:t>
            </a:r>
            <a:endParaRPr lang="th-TH" sz="2200" dirty="0">
              <a:latin typeface="Arial" pitchFamily="34" charset="0"/>
            </a:endParaRPr>
          </a:p>
        </p:txBody>
      </p:sp>
    </p:spTree>
    <p:extLst>
      <p:ext uri="{BB962C8B-B14F-4D97-AF65-F5344CB8AC3E}">
        <p14:creationId xmlns:p14="http://schemas.microsoft.com/office/powerpoint/2010/main" val="184703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erckmanuals.com/Content/Images/no-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21272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ure_41_03_03">
            <a:hlinkClick r:id="rId4"/>
            <a:extLst>
              <a:ext uri="{FF2B5EF4-FFF2-40B4-BE49-F238E27FC236}">
                <a16:creationId xmlns:a16="http://schemas.microsoft.com/office/drawing/2014/main" id="{9875319C-5FD2-4206-8FE8-2A108BB60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92" y="168275"/>
            <a:ext cx="9116008" cy="44128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1BD3C7-30D0-4742-9397-A9743F798021}"/>
              </a:ext>
            </a:extLst>
          </p:cNvPr>
          <p:cNvSpPr/>
          <p:nvPr/>
        </p:nvSpPr>
        <p:spPr>
          <a:xfrm>
            <a:off x="11561" y="4581128"/>
            <a:ext cx="9159617" cy="2246769"/>
          </a:xfrm>
          <a:prstGeom prst="rect">
            <a:avLst/>
          </a:prstGeom>
        </p:spPr>
        <p:txBody>
          <a:bodyPr wrap="square">
            <a:spAutoFit/>
          </a:bodyPr>
          <a:lstStyle/>
          <a:p>
            <a:r>
              <a:rPr lang="en-US" sz="2000" b="1" dirty="0">
                <a:latin typeface="Arial" pitchFamily="34" charset="0"/>
                <a:cs typeface="Arial" pitchFamily="34" charset="0"/>
              </a:rPr>
              <a:t>Nephrons</a:t>
            </a:r>
            <a:r>
              <a:rPr lang="en-US" sz="2000" dirty="0">
                <a:latin typeface="Arial" pitchFamily="34" charset="0"/>
                <a:cs typeface="Arial" pitchFamily="34" charset="0"/>
              </a:rPr>
              <a:t> are microscopic units that filter the blood and produce urine. </a:t>
            </a:r>
          </a:p>
          <a:p>
            <a:r>
              <a:rPr lang="en-US" sz="2000" dirty="0">
                <a:latin typeface="Arial" pitchFamily="34" charset="0"/>
                <a:cs typeface="Arial" pitchFamily="34" charset="0"/>
              </a:rPr>
              <a:t>Each kidney contains about one million nephrons. </a:t>
            </a:r>
          </a:p>
          <a:p>
            <a:endParaRPr lang="en-US" sz="2000" dirty="0">
              <a:latin typeface="Arial" pitchFamily="34" charset="0"/>
              <a:cs typeface="Arial" pitchFamily="34" charset="0"/>
            </a:endParaRPr>
          </a:p>
          <a:p>
            <a:r>
              <a:rPr lang="en-US" sz="2000" dirty="0">
                <a:latin typeface="Arial" pitchFamily="34" charset="0"/>
                <a:cs typeface="Arial" pitchFamily="34" charset="0"/>
              </a:rPr>
              <a:t>Each nephron contains a glomerulus surrounded by a thin-walled, bowl-shaped structure (Bowman capsule). Also in the nephron is a tiny tube (tubule) that drains fluid (that soon becomes urine) from the space in Bowman capsule (Bowman space). </a:t>
            </a:r>
            <a:endParaRPr lang="en-US" sz="2000" dirty="0"/>
          </a:p>
        </p:txBody>
      </p:sp>
    </p:spTree>
    <p:extLst>
      <p:ext uri="{BB962C8B-B14F-4D97-AF65-F5344CB8AC3E}">
        <p14:creationId xmlns:p14="http://schemas.microsoft.com/office/powerpoint/2010/main" val="258971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447B95-026F-46EA-8E0F-7667FC066FF8}"/>
              </a:ext>
            </a:extLst>
          </p:cNvPr>
          <p:cNvSpPr/>
          <p:nvPr/>
        </p:nvSpPr>
        <p:spPr>
          <a:xfrm>
            <a:off x="50101" y="4016103"/>
            <a:ext cx="9111343" cy="2862322"/>
          </a:xfrm>
          <a:prstGeom prst="rect">
            <a:avLst/>
          </a:prstGeom>
        </p:spPr>
        <p:txBody>
          <a:bodyPr wrap="square">
            <a:spAutoFit/>
          </a:bodyPr>
          <a:lstStyle/>
          <a:p>
            <a:pPr marL="285750" indent="-285750">
              <a:buFont typeface="Arial" panose="020B0604020202020204" pitchFamily="34" charset="0"/>
              <a:buChar char="•"/>
            </a:pPr>
            <a:r>
              <a:rPr lang="en-US" sz="1800" dirty="0">
                <a:latin typeface="Arial" pitchFamily="34" charset="0"/>
                <a:cs typeface="Arial" pitchFamily="34" charset="0"/>
              </a:rPr>
              <a:t>Each tubule has three interconnected parts: the proximal convoluted tubule, the loop of Henle, and the distal convoluted tubule. </a:t>
            </a:r>
          </a:p>
          <a:p>
            <a:pPr marL="285750" indent="-285750">
              <a:buFont typeface="Arial" panose="020B0604020202020204" pitchFamily="34" charset="0"/>
              <a:buChar char="•"/>
            </a:pPr>
            <a:r>
              <a:rPr lang="en-US" sz="1800" dirty="0">
                <a:latin typeface="Arial" pitchFamily="34" charset="0"/>
                <a:cs typeface="Arial" pitchFamily="34" charset="0"/>
              </a:rPr>
              <a:t>A third part of the nephron is a </a:t>
            </a:r>
            <a:r>
              <a:rPr lang="en-US" sz="1800" b="1" dirty="0">
                <a:latin typeface="Arial" pitchFamily="34" charset="0"/>
                <a:cs typeface="Arial" pitchFamily="34" charset="0"/>
              </a:rPr>
              <a:t>collecting duct </a:t>
            </a:r>
            <a:r>
              <a:rPr lang="en-US" sz="1800" dirty="0">
                <a:latin typeface="Arial" pitchFamily="34" charset="0"/>
                <a:cs typeface="Arial" pitchFamily="34" charset="0"/>
              </a:rPr>
              <a:t>that drains the fluid from the tubule. </a:t>
            </a:r>
          </a:p>
          <a:p>
            <a:pPr marL="285750" indent="-285750">
              <a:buFont typeface="Arial" panose="020B0604020202020204" pitchFamily="34" charset="0"/>
              <a:buChar char="•"/>
            </a:pPr>
            <a:r>
              <a:rPr lang="en-US" sz="1800" dirty="0">
                <a:latin typeface="Arial" pitchFamily="34" charset="0"/>
                <a:cs typeface="Arial" pitchFamily="34" charset="0"/>
              </a:rPr>
              <a:t>After the fluid leaves the collecting duct it is considered </a:t>
            </a:r>
            <a:r>
              <a:rPr lang="en-US" sz="1800" b="1" dirty="0">
                <a:latin typeface="Arial" pitchFamily="34" charset="0"/>
                <a:cs typeface="Arial" pitchFamily="34" charset="0"/>
              </a:rPr>
              <a:t>urine</a:t>
            </a:r>
            <a:r>
              <a:rPr lang="en-US" sz="1800" dirty="0">
                <a:latin typeface="Arial" pitchFamily="34" charset="0"/>
                <a:cs typeface="Arial" pitchFamily="34" charset="0"/>
              </a:rPr>
              <a:t>.</a:t>
            </a:r>
          </a:p>
          <a:p>
            <a:pPr marL="285750" indent="-285750">
              <a:buFont typeface="Arial" panose="020B0604020202020204" pitchFamily="34" charset="0"/>
              <a:buChar char="•"/>
            </a:pPr>
            <a:r>
              <a:rPr lang="en-US" sz="1800" dirty="0">
                <a:latin typeface="Arial" pitchFamily="34" charset="0"/>
                <a:cs typeface="Arial" pitchFamily="34" charset="0"/>
              </a:rPr>
              <a:t>The kidneys consist of </a:t>
            </a:r>
            <a:r>
              <a:rPr lang="en-US" sz="1800" b="1" dirty="0">
                <a:latin typeface="Arial" pitchFamily="34" charset="0"/>
                <a:cs typeface="Arial" pitchFamily="34" charset="0"/>
              </a:rPr>
              <a:t>an outer part (cortex) </a:t>
            </a:r>
            <a:r>
              <a:rPr lang="en-US" sz="1800" dirty="0">
                <a:latin typeface="Arial" pitchFamily="34" charset="0"/>
                <a:cs typeface="Arial" pitchFamily="34" charset="0"/>
              </a:rPr>
              <a:t>and an inner </a:t>
            </a:r>
            <a:r>
              <a:rPr lang="en-US" sz="1800" b="1" dirty="0">
                <a:latin typeface="Arial" pitchFamily="34" charset="0"/>
                <a:cs typeface="Arial" pitchFamily="34" charset="0"/>
              </a:rPr>
              <a:t>part (medulla)</a:t>
            </a:r>
            <a:r>
              <a:rPr lang="en-US" sz="1800" dirty="0">
                <a:latin typeface="Arial" pitchFamily="34" charset="0"/>
                <a:cs typeface="Arial" pitchFamily="34" charset="0"/>
              </a:rPr>
              <a:t>. </a:t>
            </a:r>
          </a:p>
          <a:p>
            <a:pPr marL="285750" indent="-285750">
              <a:buFont typeface="Arial" panose="020B0604020202020204" pitchFamily="34" charset="0"/>
              <a:buChar char="•"/>
            </a:pPr>
            <a:r>
              <a:rPr lang="en-US" sz="1800" dirty="0">
                <a:latin typeface="Arial" pitchFamily="34" charset="0"/>
                <a:cs typeface="Arial" pitchFamily="34" charset="0"/>
              </a:rPr>
              <a:t>All glomeruli are located in the cortex, while tubules are located in both the cortex and the medulla. </a:t>
            </a:r>
            <a:r>
              <a:rPr lang="en-US" sz="1800" dirty="0">
                <a:solidFill>
                  <a:srgbClr val="C00000"/>
                </a:solidFill>
                <a:latin typeface="Arial" pitchFamily="34" charset="0"/>
                <a:cs typeface="Arial" pitchFamily="34" charset="0"/>
              </a:rPr>
              <a:t>The urine drains from the collecting ducts of many thousands of nephrons into a cuplike structure (calix). Each kidney has several calices, all of which drain into a single central chamber (renal pelvis). Urine drains from the renal pelvis of each kidney into a ureter.</a:t>
            </a:r>
          </a:p>
        </p:txBody>
      </p:sp>
      <p:pic>
        <p:nvPicPr>
          <p:cNvPr id="3" name="Picture 2" descr="Figure_41_03_03">
            <a:hlinkClick r:id="rId2"/>
            <a:extLst>
              <a:ext uri="{FF2B5EF4-FFF2-40B4-BE49-F238E27FC236}">
                <a16:creationId xmlns:a16="http://schemas.microsoft.com/office/drawing/2014/main" id="{B90161B8-3BA2-4BFE-BFB7-971DA6226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8" y="36982"/>
            <a:ext cx="9123716" cy="411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8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16" y="476672"/>
            <a:ext cx="9134547" cy="5509200"/>
          </a:xfrm>
          <a:prstGeom prst="rect">
            <a:avLst/>
          </a:prstGeom>
        </p:spPr>
        <p:txBody>
          <a:bodyPr wrap="square">
            <a:spAutoFit/>
          </a:bodyPr>
          <a:lstStyle/>
          <a:p>
            <a:r>
              <a:rPr lang="en-US" sz="2400" b="1" dirty="0">
                <a:effectLst/>
                <a:latin typeface="Arial" pitchFamily="34" charset="0"/>
                <a:cs typeface="Arial" pitchFamily="34" charset="0"/>
              </a:rPr>
              <a:t>Functions of the Kidneys</a:t>
            </a:r>
          </a:p>
          <a:p>
            <a:endParaRPr lang="en-US" sz="2000" b="1" dirty="0">
              <a:effectLst/>
              <a:latin typeface="Arial" pitchFamily="34" charset="0"/>
              <a:cs typeface="Arial" pitchFamily="34" charset="0"/>
            </a:endParaRPr>
          </a:p>
          <a:p>
            <a:pPr marL="342900" indent="-342900">
              <a:buFont typeface="Arial" panose="020B0604020202020204" pitchFamily="34" charset="0"/>
              <a:buChar char="•"/>
            </a:pPr>
            <a:r>
              <a:rPr lang="en-US" sz="2000" dirty="0">
                <a:effectLst/>
                <a:latin typeface="Arial" pitchFamily="34" charset="0"/>
                <a:cs typeface="Arial" pitchFamily="34" charset="0"/>
              </a:rPr>
              <a:t>All of the functions normally done by two kidneys can be carried out adequately by one healthy kidney. </a:t>
            </a:r>
          </a:p>
          <a:p>
            <a:pPr marL="342900" indent="-342900">
              <a:buFont typeface="Arial" panose="020B0604020202020204" pitchFamily="34" charset="0"/>
              <a:buChar char="•"/>
            </a:pPr>
            <a:r>
              <a:rPr lang="en-US" sz="2000" dirty="0">
                <a:effectLst/>
                <a:latin typeface="Arial" pitchFamily="34" charset="0"/>
                <a:cs typeface="Arial" pitchFamily="34" charset="0"/>
              </a:rPr>
              <a:t>Some people are born with only one kidney and others choose to donate one kidney for transplantation into another person with kidney failure. </a:t>
            </a:r>
          </a:p>
          <a:p>
            <a:pPr marL="342900" indent="-342900">
              <a:buFont typeface="Arial" panose="020B0604020202020204" pitchFamily="34" charset="0"/>
              <a:buChar char="•"/>
            </a:pPr>
            <a:r>
              <a:rPr lang="en-US" sz="2000" dirty="0">
                <a:effectLst/>
                <a:latin typeface="Arial" pitchFamily="34" charset="0"/>
                <a:cs typeface="Arial" pitchFamily="34" charset="0"/>
              </a:rPr>
              <a:t>In other cases, one kidney may be severely damaged by disease or injury.</a:t>
            </a:r>
          </a:p>
          <a:p>
            <a:endParaRPr lang="en-US" sz="2000" dirty="0">
              <a:effectLst/>
              <a:latin typeface="Arial" pitchFamily="34" charset="0"/>
              <a:cs typeface="Arial" pitchFamily="34" charset="0"/>
            </a:endParaRPr>
          </a:p>
          <a:p>
            <a:r>
              <a:rPr lang="en-US" sz="2000" b="1" dirty="0">
                <a:effectLst/>
                <a:latin typeface="Arial" pitchFamily="34" charset="0"/>
                <a:cs typeface="Arial" pitchFamily="34" charset="0"/>
              </a:rPr>
              <a:t>The primary function of the kidneys is to:</a:t>
            </a:r>
          </a:p>
          <a:p>
            <a:r>
              <a:rPr lang="en-US" sz="2000" dirty="0">
                <a:effectLst/>
                <a:latin typeface="Arial" pitchFamily="34" charset="0"/>
                <a:cs typeface="Arial" pitchFamily="34" charset="0"/>
              </a:rPr>
              <a:t>Maintain the </a:t>
            </a:r>
            <a:r>
              <a:rPr lang="en-US" sz="2000" dirty="0">
                <a:solidFill>
                  <a:srgbClr val="00B0F0"/>
                </a:solidFill>
                <a:effectLst/>
                <a:latin typeface="Arial" pitchFamily="34" charset="0"/>
                <a:cs typeface="Arial" pitchFamily="34" charset="0"/>
              </a:rPr>
              <a:t>proper balance </a:t>
            </a:r>
            <a:r>
              <a:rPr lang="en-US" sz="2000" dirty="0">
                <a:effectLst/>
                <a:latin typeface="Arial" pitchFamily="34" charset="0"/>
                <a:cs typeface="Arial" pitchFamily="34" charset="0"/>
              </a:rPr>
              <a:t>of </a:t>
            </a:r>
            <a:r>
              <a:rPr lang="en-US" sz="2000" dirty="0">
                <a:solidFill>
                  <a:srgbClr val="00B0F0"/>
                </a:solidFill>
                <a:effectLst/>
                <a:latin typeface="Arial" pitchFamily="34" charset="0"/>
                <a:cs typeface="Arial" pitchFamily="34" charset="0"/>
              </a:rPr>
              <a:t>water and minerals</a:t>
            </a:r>
            <a:r>
              <a:rPr lang="en-US" sz="2000" dirty="0">
                <a:effectLst/>
                <a:latin typeface="Arial" pitchFamily="34" charset="0"/>
                <a:cs typeface="Arial" pitchFamily="34" charset="0"/>
              </a:rPr>
              <a:t> (including electrolytes) in the body</a:t>
            </a:r>
          </a:p>
          <a:p>
            <a:endParaRPr lang="en-US" sz="2000" dirty="0">
              <a:effectLst/>
              <a:latin typeface="Arial" pitchFamily="34" charset="0"/>
              <a:cs typeface="Arial" pitchFamily="34" charset="0"/>
            </a:endParaRPr>
          </a:p>
          <a:p>
            <a:r>
              <a:rPr lang="en-US" sz="2000" b="1" dirty="0">
                <a:effectLst/>
                <a:latin typeface="Arial" pitchFamily="34" charset="0"/>
                <a:cs typeface="Arial" pitchFamily="34" charset="0"/>
              </a:rPr>
              <a:t>Additional kidney functions include</a:t>
            </a:r>
          </a:p>
          <a:p>
            <a:r>
              <a:rPr lang="en-US" sz="2000" dirty="0">
                <a:effectLst/>
                <a:latin typeface="Arial" pitchFamily="34" charset="0"/>
                <a:cs typeface="Arial" pitchFamily="34" charset="0"/>
              </a:rPr>
              <a:t>Filtration and excretion of waste products from the processing of food, drugs, and harmful substances (toxins)</a:t>
            </a:r>
          </a:p>
          <a:p>
            <a:r>
              <a:rPr lang="en-US" sz="2000" dirty="0">
                <a:effectLst/>
                <a:latin typeface="Arial" pitchFamily="34" charset="0"/>
                <a:cs typeface="Arial" pitchFamily="34" charset="0"/>
              </a:rPr>
              <a:t>Regulation of blood pressure</a:t>
            </a:r>
          </a:p>
          <a:p>
            <a:r>
              <a:rPr lang="en-US" sz="2000" dirty="0">
                <a:effectLst/>
                <a:latin typeface="Arial" pitchFamily="34" charset="0"/>
                <a:cs typeface="Arial" pitchFamily="34" charset="0"/>
              </a:rPr>
              <a:t>Secretion of certain hormones</a:t>
            </a:r>
          </a:p>
        </p:txBody>
      </p:sp>
    </p:spTree>
    <p:extLst>
      <p:ext uri="{BB962C8B-B14F-4D97-AF65-F5344CB8AC3E}">
        <p14:creationId xmlns:p14="http://schemas.microsoft.com/office/powerpoint/2010/main" val="265220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6858000" cy="5940088"/>
          </a:xfrm>
          <a:prstGeom prst="rect">
            <a:avLst/>
          </a:prstGeom>
        </p:spPr>
        <p:txBody>
          <a:bodyPr wrap="square">
            <a:spAutoFit/>
          </a:bodyPr>
          <a:lstStyle/>
          <a:p>
            <a:pPr marL="342900" indent="-342900">
              <a:buSzPct val="125000"/>
              <a:buFont typeface="Arial" pitchFamily="34" charset="0"/>
              <a:buChar char="•"/>
            </a:pPr>
            <a:r>
              <a:rPr lang="en-US" sz="2000" dirty="0">
                <a:latin typeface="Arial" pitchFamily="34" charset="0"/>
                <a:cs typeface="Arial" pitchFamily="34" charset="0"/>
              </a:rPr>
              <a:t>Osmoregulation is the process by which the body regulated the osmotic pressure of any organisms fluids in order to keep the homeostasis of the organisms’ water level constant. </a:t>
            </a:r>
            <a:r>
              <a:rPr lang="en-US" sz="2000" dirty="0">
                <a:solidFill>
                  <a:srgbClr val="00B0F0"/>
                </a:solidFill>
                <a:latin typeface="Arial" pitchFamily="34" charset="0"/>
                <a:cs typeface="Arial" pitchFamily="34" charset="0"/>
              </a:rPr>
              <a:t>Therefore osmoregulation is used to keep the bodily fluid from being too diluted or too concentrated.</a:t>
            </a:r>
          </a:p>
          <a:p>
            <a:pPr>
              <a:buSzPct val="125000"/>
            </a:pPr>
            <a:r>
              <a:rPr lang="en-US" sz="2000" dirty="0">
                <a:latin typeface="Arial" pitchFamily="34" charset="0"/>
                <a:cs typeface="Arial" pitchFamily="34" charset="0"/>
              </a:rPr>
              <a:t> </a:t>
            </a:r>
          </a:p>
          <a:p>
            <a:pPr marL="342900" indent="-342900">
              <a:buSzPct val="125000"/>
              <a:buFont typeface="Arial" pitchFamily="34" charset="0"/>
              <a:buChar char="•"/>
            </a:pPr>
            <a:r>
              <a:rPr lang="en-US" sz="2000" dirty="0">
                <a:latin typeface="Arial" pitchFamily="34" charset="0"/>
                <a:cs typeface="Arial" pitchFamily="34" charset="0"/>
              </a:rPr>
              <a:t>An osmotic pressure is used to measure the ability of water to move from one solution to another solution through </a:t>
            </a:r>
            <a:r>
              <a:rPr lang="en-US" sz="2000" dirty="0">
                <a:solidFill>
                  <a:srgbClr val="00B0F0"/>
                </a:solidFill>
                <a:latin typeface="Arial" pitchFamily="34" charset="0"/>
                <a:cs typeface="Arial" pitchFamily="34" charset="0"/>
              </a:rPr>
              <a:t>osmosis</a:t>
            </a:r>
            <a:r>
              <a:rPr lang="en-US" sz="2000" dirty="0">
                <a:latin typeface="Arial" pitchFamily="34" charset="0"/>
                <a:cs typeface="Arial" pitchFamily="34" charset="0"/>
              </a:rPr>
              <a:t>. Osmotic pressure refers to tendency for a liquid solution to diffuse therefore moving from a lower to higher concentration across a membrane.</a:t>
            </a:r>
          </a:p>
          <a:p>
            <a:pPr>
              <a:buSzPct val="125000"/>
            </a:pPr>
            <a:endParaRPr lang="en-US" sz="2000" dirty="0">
              <a:latin typeface="Arial" pitchFamily="34" charset="0"/>
              <a:cs typeface="Arial" pitchFamily="34" charset="0"/>
            </a:endParaRPr>
          </a:p>
          <a:p>
            <a:pPr marL="342900" indent="-342900">
              <a:buSzPct val="125000"/>
              <a:buFont typeface="Arial" pitchFamily="34" charset="0"/>
              <a:buChar char="•"/>
            </a:pPr>
            <a:r>
              <a:rPr lang="en-US" sz="2000" dirty="0">
                <a:latin typeface="Arial" pitchFamily="34" charset="0"/>
                <a:cs typeface="Arial" pitchFamily="34" charset="0"/>
              </a:rPr>
              <a:t>As it is critical for humans to maintain a regulated osmotic pressure they are able to gain an </a:t>
            </a:r>
            <a:r>
              <a:rPr lang="en-US" sz="2000" b="1" dirty="0">
                <a:latin typeface="Arial" pitchFamily="34" charset="0"/>
                <a:cs typeface="Arial" pitchFamily="34" charset="0"/>
              </a:rPr>
              <a:t>isotonic solution </a:t>
            </a:r>
            <a:r>
              <a:rPr lang="en-US" sz="2000" dirty="0">
                <a:latin typeface="Arial" pitchFamily="34" charset="0"/>
                <a:cs typeface="Arial" pitchFamily="34" charset="0"/>
              </a:rPr>
              <a:t>which would mean that there is no total loss or gain of fluids or salts into the cells of the body. Rather there is </a:t>
            </a:r>
            <a:r>
              <a:rPr lang="en-US" sz="2000" dirty="0">
                <a:solidFill>
                  <a:srgbClr val="00B050"/>
                </a:solidFill>
                <a:latin typeface="Arial" pitchFamily="34" charset="0"/>
                <a:cs typeface="Arial" pitchFamily="34" charset="0"/>
              </a:rPr>
              <a:t>a steady and constant flow of substances in and out of the cell membrane.</a:t>
            </a:r>
            <a:r>
              <a:rPr lang="en-US" sz="2000" dirty="0"/>
              <a:t> </a:t>
            </a:r>
            <a:endParaRPr lang="th-TH" sz="2000" dirty="0"/>
          </a:p>
        </p:txBody>
      </p:sp>
      <p:sp>
        <p:nvSpPr>
          <p:cNvPr id="3" name="Rectangle 2"/>
          <p:cNvSpPr/>
          <p:nvPr/>
        </p:nvSpPr>
        <p:spPr>
          <a:xfrm>
            <a:off x="1187624" y="150119"/>
            <a:ext cx="2542684" cy="461665"/>
          </a:xfrm>
          <a:prstGeom prst="rect">
            <a:avLst/>
          </a:prstGeom>
        </p:spPr>
        <p:txBody>
          <a:bodyPr wrap="none">
            <a:spAutoFit/>
          </a:bodyPr>
          <a:lstStyle/>
          <a:p>
            <a:r>
              <a:rPr lang="en-US" sz="2400" b="1" dirty="0">
                <a:latin typeface="Arial" pitchFamily="34" charset="0"/>
                <a:cs typeface="Arial" pitchFamily="34" charset="0"/>
              </a:rPr>
              <a:t>Osmoregulation</a:t>
            </a:r>
            <a:endParaRPr lang="th-TH" sz="2400" b="1" dirty="0"/>
          </a:p>
        </p:txBody>
      </p:sp>
    </p:spTree>
    <p:extLst>
      <p:ext uri="{BB962C8B-B14F-4D97-AF65-F5344CB8AC3E}">
        <p14:creationId xmlns:p14="http://schemas.microsoft.com/office/powerpoint/2010/main" val="4097369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5009</Words>
  <Application>Microsoft Office PowerPoint</Application>
  <PresentationFormat>On-screen Show (4:3)</PresentationFormat>
  <Paragraphs>271</Paragraphs>
  <Slides>39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SATIT-EP</dc:creator>
  <cp:lastModifiedBy>ajcharataa@outlook.com</cp:lastModifiedBy>
  <cp:revision>48</cp:revision>
  <cp:lastPrinted>2019-02-12T04:18:26Z</cp:lastPrinted>
  <dcterms:created xsi:type="dcterms:W3CDTF">2017-06-26T05:12:45Z</dcterms:created>
  <dcterms:modified xsi:type="dcterms:W3CDTF">2023-03-30T12:56:13Z</dcterms:modified>
</cp:coreProperties>
</file>