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7" r:id="rId2"/>
    <p:sldId id="280" r:id="rId3"/>
    <p:sldId id="345" r:id="rId4"/>
    <p:sldId id="301" r:id="rId5"/>
    <p:sldId id="321" r:id="rId6"/>
    <p:sldId id="326" r:id="rId7"/>
    <p:sldId id="318" r:id="rId8"/>
    <p:sldId id="287" r:id="rId9"/>
    <p:sldId id="322" r:id="rId10"/>
    <p:sldId id="347" r:id="rId11"/>
    <p:sldId id="303" r:id="rId12"/>
    <p:sldId id="302" r:id="rId13"/>
    <p:sldId id="304" r:id="rId14"/>
    <p:sldId id="281" r:id="rId15"/>
    <p:sldId id="288" r:id="rId16"/>
    <p:sldId id="325" r:id="rId17"/>
    <p:sldId id="323" r:id="rId18"/>
    <p:sldId id="327" r:id="rId19"/>
    <p:sldId id="350" r:id="rId20"/>
    <p:sldId id="315" r:id="rId21"/>
    <p:sldId id="310" r:id="rId22"/>
    <p:sldId id="282" r:id="rId23"/>
    <p:sldId id="283" r:id="rId24"/>
    <p:sldId id="284" r:id="rId25"/>
    <p:sldId id="285" r:id="rId26"/>
    <p:sldId id="286" r:id="rId27"/>
    <p:sldId id="258" r:id="rId28"/>
    <p:sldId id="279" r:id="rId29"/>
    <p:sldId id="346" r:id="rId30"/>
    <p:sldId id="320" r:id="rId31"/>
    <p:sldId id="289" r:id="rId32"/>
    <p:sldId id="290" r:id="rId33"/>
    <p:sldId id="291" r:id="rId34"/>
    <p:sldId id="292" r:id="rId35"/>
    <p:sldId id="339" r:id="rId36"/>
    <p:sldId id="341" r:id="rId37"/>
    <p:sldId id="343" r:id="rId38"/>
    <p:sldId id="307" r:id="rId39"/>
    <p:sldId id="316" r:id="rId40"/>
    <p:sldId id="308" r:id="rId41"/>
    <p:sldId id="305" r:id="rId42"/>
    <p:sldId id="277" r:id="rId43"/>
    <p:sldId id="278" r:id="rId44"/>
    <p:sldId id="348" r:id="rId45"/>
    <p:sldId id="311" r:id="rId46"/>
    <p:sldId id="349" r:id="rId47"/>
    <p:sldId id="313" r:id="rId48"/>
    <p:sldId id="312" r:id="rId49"/>
    <p:sldId id="261" r:id="rId50"/>
    <p:sldId id="295" r:id="rId51"/>
    <p:sldId id="297" r:id="rId52"/>
    <p:sldId id="293" r:id="rId53"/>
    <p:sldId id="294" r:id="rId54"/>
  </p:sldIdLst>
  <p:sldSz cx="9144000" cy="6858000" type="screen4x3"/>
  <p:notesSz cx="6797675" cy="9926638"/>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5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D001E5F3-888A-4986-85D4-2DEE659C6920}" type="datetimeFigureOut">
              <a:rPr lang="th-TH" smtClean="0"/>
              <a:t>30/03/66</a:t>
            </a:fld>
            <a:endParaRPr lang="th-TH"/>
          </a:p>
        </p:txBody>
      </p:sp>
      <p:sp>
        <p:nvSpPr>
          <p:cNvPr id="4" name="Footer Placeholder 3"/>
          <p:cNvSpPr>
            <a:spLocks noGrp="1"/>
          </p:cNvSpPr>
          <p:nvPr>
            <p:ph type="ftr" sz="quarter" idx="2"/>
          </p:nvPr>
        </p:nvSpPr>
        <p:spPr>
          <a:xfrm>
            <a:off x="2" y="9428584"/>
            <a:ext cx="2945659" cy="496332"/>
          </a:xfrm>
          <a:prstGeom prst="rect">
            <a:avLst/>
          </a:prstGeom>
        </p:spPr>
        <p:txBody>
          <a:bodyPr vert="horz" lIns="91440" tIns="45720" rIns="91440" bIns="45720" rtlCol="0" anchor="b"/>
          <a:lstStyle>
            <a:lvl1pPr algn="l">
              <a:defRPr sz="1200"/>
            </a:lvl1pPr>
          </a:lstStyle>
          <a:p>
            <a:endParaRPr lang="th-TH"/>
          </a:p>
        </p:txBody>
      </p:sp>
      <p:sp>
        <p:nvSpPr>
          <p:cNvPr id="5" name="Slide Number Placeholder 4"/>
          <p:cNvSpPr>
            <a:spLocks noGrp="1"/>
          </p:cNvSpPr>
          <p:nvPr>
            <p:ph type="sldNum" sz="quarter" idx="3"/>
          </p:nvPr>
        </p:nvSpPr>
        <p:spPr>
          <a:xfrm>
            <a:off x="3850445" y="9428584"/>
            <a:ext cx="2945659" cy="496332"/>
          </a:xfrm>
          <a:prstGeom prst="rect">
            <a:avLst/>
          </a:prstGeom>
        </p:spPr>
        <p:txBody>
          <a:bodyPr vert="horz" lIns="91440" tIns="45720" rIns="91440" bIns="45720" rtlCol="0" anchor="b"/>
          <a:lstStyle>
            <a:lvl1pPr algn="r">
              <a:defRPr sz="1200"/>
            </a:lvl1pPr>
          </a:lstStyle>
          <a:p>
            <a:fld id="{D9AC1CDE-1EA8-4010-8C59-7CB88EB177BA}" type="slidenum">
              <a:rPr lang="th-TH" smtClean="0"/>
              <a:t>‹#›</a:t>
            </a:fld>
            <a:endParaRPr lang="th-TH"/>
          </a:p>
        </p:txBody>
      </p:sp>
    </p:spTree>
    <p:extLst>
      <p:ext uri="{BB962C8B-B14F-4D97-AF65-F5344CB8AC3E}">
        <p14:creationId xmlns:p14="http://schemas.microsoft.com/office/powerpoint/2010/main" val="3135754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6AB0F1D4-B0EA-48DE-B1A4-91C8A86DB83C}" type="datetimeFigureOut">
              <a:rPr lang="en-US" smtClean="0"/>
              <a:t>3/30/2023</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64331D4E-5BEF-4317-B685-1D3537467093}" type="slidenum">
              <a:rPr lang="en-US" smtClean="0"/>
              <a:t>‹#›</a:t>
            </a:fld>
            <a:endParaRPr lang="en-US"/>
          </a:p>
        </p:txBody>
      </p:sp>
    </p:spTree>
    <p:extLst>
      <p:ext uri="{BB962C8B-B14F-4D97-AF65-F5344CB8AC3E}">
        <p14:creationId xmlns:p14="http://schemas.microsoft.com/office/powerpoint/2010/main" val="4094501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31D4E-5BEF-4317-B685-1D3537467093}" type="slidenum">
              <a:rPr lang="en-US" smtClean="0"/>
              <a:t>1</a:t>
            </a:fld>
            <a:endParaRPr lang="en-US"/>
          </a:p>
        </p:txBody>
      </p:sp>
    </p:spTree>
    <p:extLst>
      <p:ext uri="{BB962C8B-B14F-4D97-AF65-F5344CB8AC3E}">
        <p14:creationId xmlns:p14="http://schemas.microsoft.com/office/powerpoint/2010/main" val="193957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331D4E-5BEF-4317-B685-1D3537467093}" type="slidenum">
              <a:rPr lang="en-US" smtClean="0"/>
              <a:t>7</a:t>
            </a:fld>
            <a:endParaRPr lang="en-US"/>
          </a:p>
        </p:txBody>
      </p:sp>
    </p:spTree>
    <p:extLst>
      <p:ext uri="{BB962C8B-B14F-4D97-AF65-F5344CB8AC3E}">
        <p14:creationId xmlns:p14="http://schemas.microsoft.com/office/powerpoint/2010/main" val="229580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31D4E-5BEF-4317-B685-1D3537467093}" type="slidenum">
              <a:rPr lang="en-US" smtClean="0"/>
              <a:t>15</a:t>
            </a:fld>
            <a:endParaRPr lang="en-US"/>
          </a:p>
        </p:txBody>
      </p:sp>
    </p:spTree>
    <p:extLst>
      <p:ext uri="{BB962C8B-B14F-4D97-AF65-F5344CB8AC3E}">
        <p14:creationId xmlns:p14="http://schemas.microsoft.com/office/powerpoint/2010/main" val="306362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h-TH"/>
          </a:p>
        </p:txBody>
      </p:sp>
      <p:sp>
        <p:nvSpPr>
          <p:cNvPr id="4" name="Date Placeholder 3"/>
          <p:cNvSpPr>
            <a:spLocks noGrp="1"/>
          </p:cNvSpPr>
          <p:nvPr>
            <p:ph type="dt" sz="half" idx="10"/>
          </p:nvPr>
        </p:nvSpPr>
        <p:spPr/>
        <p:txBody>
          <a:bodyPr/>
          <a:lstStyle/>
          <a:p>
            <a:fld id="{DCBB8159-44E7-4A4F-A947-B12772F933EC}" type="datetimeFigureOut">
              <a:rPr lang="th-TH" smtClean="0"/>
              <a:t>30/03/66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C07FED7-3884-44BF-81EE-23C623117C5B}" type="slidenum">
              <a:rPr lang="th-TH" smtClean="0"/>
              <a:t>‹#›</a:t>
            </a:fld>
            <a:endParaRPr lang="th-TH"/>
          </a:p>
        </p:txBody>
      </p:sp>
    </p:spTree>
    <p:extLst>
      <p:ext uri="{BB962C8B-B14F-4D97-AF65-F5344CB8AC3E}">
        <p14:creationId xmlns:p14="http://schemas.microsoft.com/office/powerpoint/2010/main" val="118530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DCBB8159-44E7-4A4F-A947-B12772F933EC}" type="datetimeFigureOut">
              <a:rPr lang="th-TH" smtClean="0"/>
              <a:t>30/03/66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C07FED7-3884-44BF-81EE-23C623117C5B}" type="slidenum">
              <a:rPr lang="th-TH" smtClean="0"/>
              <a:t>‹#›</a:t>
            </a:fld>
            <a:endParaRPr lang="th-TH"/>
          </a:p>
        </p:txBody>
      </p:sp>
    </p:spTree>
    <p:extLst>
      <p:ext uri="{BB962C8B-B14F-4D97-AF65-F5344CB8AC3E}">
        <p14:creationId xmlns:p14="http://schemas.microsoft.com/office/powerpoint/2010/main" val="255970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DCBB8159-44E7-4A4F-A947-B12772F933EC}" type="datetimeFigureOut">
              <a:rPr lang="th-TH" smtClean="0"/>
              <a:t>30/03/66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C07FED7-3884-44BF-81EE-23C623117C5B}" type="slidenum">
              <a:rPr lang="th-TH" smtClean="0"/>
              <a:t>‹#›</a:t>
            </a:fld>
            <a:endParaRPr lang="th-TH"/>
          </a:p>
        </p:txBody>
      </p:sp>
    </p:spTree>
    <p:extLst>
      <p:ext uri="{BB962C8B-B14F-4D97-AF65-F5344CB8AC3E}">
        <p14:creationId xmlns:p14="http://schemas.microsoft.com/office/powerpoint/2010/main" val="71184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DCBB8159-44E7-4A4F-A947-B12772F933EC}" type="datetimeFigureOut">
              <a:rPr lang="th-TH" smtClean="0"/>
              <a:t>30/03/66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C07FED7-3884-44BF-81EE-23C623117C5B}" type="slidenum">
              <a:rPr lang="th-TH" smtClean="0"/>
              <a:t>‹#›</a:t>
            </a:fld>
            <a:endParaRPr lang="th-TH"/>
          </a:p>
        </p:txBody>
      </p:sp>
    </p:spTree>
    <p:extLst>
      <p:ext uri="{BB962C8B-B14F-4D97-AF65-F5344CB8AC3E}">
        <p14:creationId xmlns:p14="http://schemas.microsoft.com/office/powerpoint/2010/main" val="102287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BB8159-44E7-4A4F-A947-B12772F933EC}" type="datetimeFigureOut">
              <a:rPr lang="th-TH" smtClean="0"/>
              <a:t>30/03/66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C07FED7-3884-44BF-81EE-23C623117C5B}" type="slidenum">
              <a:rPr lang="th-TH" smtClean="0"/>
              <a:t>‹#›</a:t>
            </a:fld>
            <a:endParaRPr lang="th-TH"/>
          </a:p>
        </p:txBody>
      </p:sp>
    </p:spTree>
    <p:extLst>
      <p:ext uri="{BB962C8B-B14F-4D97-AF65-F5344CB8AC3E}">
        <p14:creationId xmlns:p14="http://schemas.microsoft.com/office/powerpoint/2010/main" val="331851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p:cNvSpPr>
            <a:spLocks noGrp="1"/>
          </p:cNvSpPr>
          <p:nvPr>
            <p:ph type="dt" sz="half" idx="10"/>
          </p:nvPr>
        </p:nvSpPr>
        <p:spPr/>
        <p:txBody>
          <a:bodyPr/>
          <a:lstStyle/>
          <a:p>
            <a:fld id="{DCBB8159-44E7-4A4F-A947-B12772F933EC}" type="datetimeFigureOut">
              <a:rPr lang="th-TH" smtClean="0"/>
              <a:t>30/03/66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AC07FED7-3884-44BF-81EE-23C623117C5B}" type="slidenum">
              <a:rPr lang="th-TH" smtClean="0"/>
              <a:t>‹#›</a:t>
            </a:fld>
            <a:endParaRPr lang="th-TH"/>
          </a:p>
        </p:txBody>
      </p:sp>
    </p:spTree>
    <p:extLst>
      <p:ext uri="{BB962C8B-B14F-4D97-AF65-F5344CB8AC3E}">
        <p14:creationId xmlns:p14="http://schemas.microsoft.com/office/powerpoint/2010/main" val="384022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p:cNvSpPr>
            <a:spLocks noGrp="1"/>
          </p:cNvSpPr>
          <p:nvPr>
            <p:ph type="dt" sz="half" idx="10"/>
          </p:nvPr>
        </p:nvSpPr>
        <p:spPr/>
        <p:txBody>
          <a:bodyPr/>
          <a:lstStyle/>
          <a:p>
            <a:fld id="{DCBB8159-44E7-4A4F-A947-B12772F933EC}" type="datetimeFigureOut">
              <a:rPr lang="th-TH" smtClean="0"/>
              <a:t>30/03/66</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AC07FED7-3884-44BF-81EE-23C623117C5B}" type="slidenum">
              <a:rPr lang="th-TH" smtClean="0"/>
              <a:t>‹#›</a:t>
            </a:fld>
            <a:endParaRPr lang="th-TH"/>
          </a:p>
        </p:txBody>
      </p:sp>
    </p:spTree>
    <p:extLst>
      <p:ext uri="{BB962C8B-B14F-4D97-AF65-F5344CB8AC3E}">
        <p14:creationId xmlns:p14="http://schemas.microsoft.com/office/powerpoint/2010/main" val="368480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Date Placeholder 2"/>
          <p:cNvSpPr>
            <a:spLocks noGrp="1"/>
          </p:cNvSpPr>
          <p:nvPr>
            <p:ph type="dt" sz="half" idx="10"/>
          </p:nvPr>
        </p:nvSpPr>
        <p:spPr/>
        <p:txBody>
          <a:bodyPr/>
          <a:lstStyle/>
          <a:p>
            <a:fld id="{DCBB8159-44E7-4A4F-A947-B12772F933EC}" type="datetimeFigureOut">
              <a:rPr lang="th-TH" smtClean="0"/>
              <a:t>30/03/66</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AC07FED7-3884-44BF-81EE-23C623117C5B}" type="slidenum">
              <a:rPr lang="th-TH" smtClean="0"/>
              <a:t>‹#›</a:t>
            </a:fld>
            <a:endParaRPr lang="th-TH"/>
          </a:p>
        </p:txBody>
      </p:sp>
    </p:spTree>
    <p:extLst>
      <p:ext uri="{BB962C8B-B14F-4D97-AF65-F5344CB8AC3E}">
        <p14:creationId xmlns:p14="http://schemas.microsoft.com/office/powerpoint/2010/main" val="387522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B8159-44E7-4A4F-A947-B12772F933EC}" type="datetimeFigureOut">
              <a:rPr lang="th-TH" smtClean="0"/>
              <a:t>30/03/66</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AC07FED7-3884-44BF-81EE-23C623117C5B}" type="slidenum">
              <a:rPr lang="th-TH" smtClean="0"/>
              <a:t>‹#›</a:t>
            </a:fld>
            <a:endParaRPr lang="th-TH"/>
          </a:p>
        </p:txBody>
      </p:sp>
    </p:spTree>
    <p:extLst>
      <p:ext uri="{BB962C8B-B14F-4D97-AF65-F5344CB8AC3E}">
        <p14:creationId xmlns:p14="http://schemas.microsoft.com/office/powerpoint/2010/main" val="37018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BB8159-44E7-4A4F-A947-B12772F933EC}" type="datetimeFigureOut">
              <a:rPr lang="th-TH" smtClean="0"/>
              <a:t>30/03/66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AC07FED7-3884-44BF-81EE-23C623117C5B}" type="slidenum">
              <a:rPr lang="th-TH" smtClean="0"/>
              <a:t>‹#›</a:t>
            </a:fld>
            <a:endParaRPr lang="th-TH"/>
          </a:p>
        </p:txBody>
      </p:sp>
    </p:spTree>
    <p:extLst>
      <p:ext uri="{BB962C8B-B14F-4D97-AF65-F5344CB8AC3E}">
        <p14:creationId xmlns:p14="http://schemas.microsoft.com/office/powerpoint/2010/main" val="1961841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BB8159-44E7-4A4F-A947-B12772F933EC}" type="datetimeFigureOut">
              <a:rPr lang="th-TH" smtClean="0"/>
              <a:t>30/03/66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AC07FED7-3884-44BF-81EE-23C623117C5B}" type="slidenum">
              <a:rPr lang="th-TH" smtClean="0"/>
              <a:t>‹#›</a:t>
            </a:fld>
            <a:endParaRPr lang="th-TH"/>
          </a:p>
        </p:txBody>
      </p:sp>
    </p:spTree>
    <p:extLst>
      <p:ext uri="{BB962C8B-B14F-4D97-AF65-F5344CB8AC3E}">
        <p14:creationId xmlns:p14="http://schemas.microsoft.com/office/powerpoint/2010/main" val="120178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B8159-44E7-4A4F-A947-B12772F933EC}" type="datetimeFigureOut">
              <a:rPr lang="th-TH" smtClean="0"/>
              <a:t>30/03/66</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7FED7-3884-44BF-81EE-23C623117C5B}" type="slidenum">
              <a:rPr lang="th-TH" smtClean="0"/>
              <a:t>‹#›</a:t>
            </a:fld>
            <a:endParaRPr lang="th-TH"/>
          </a:p>
        </p:txBody>
      </p:sp>
    </p:spTree>
    <p:extLst>
      <p:ext uri="{BB962C8B-B14F-4D97-AF65-F5344CB8AC3E}">
        <p14:creationId xmlns:p14="http://schemas.microsoft.com/office/powerpoint/2010/main" val="2866675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ncbi.nlm.nih.gov/books/n/imm/A2528/def-item/A2640/"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books/n/imm/A2528/def-item/A2579/" TargetMode="External"/><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hyperlink" Target="https://www.ncbi.nlm.nih.gov/books/n/imm/A2528/def-item/A3298/" TargetMode="External"/><Relationship Id="rId4" Type="http://schemas.openxmlformats.org/officeDocument/2006/relationships/hyperlink" Target="https://www.ncbi.nlm.nih.gov/books/n/imm/A2528/def-item/A3021/"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ncbi.nlm.nih.gov/books/n/imm/A2528/def-item/A2822/" TargetMode="External"/><Relationship Id="rId2" Type="http://schemas.openxmlformats.org/officeDocument/2006/relationships/hyperlink" Target="https://www.ncbi.nlm.nih.gov/books/n/imm/A2528/def-item/A3053/" TargetMode="Externa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s://www.ncbi.nlm.nih.gov/books/n/imm/A2528/def-item/A3278/"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ncbi.nlm.nih.gov/books/n/imm/A2528/def-item/A2918/" TargetMode="Externa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hyperlink" Target="https://www.ncbi.nlm.nih.gov/books/n/imm/A2528/def-item/A3096/" TargetMode="External"/><Relationship Id="rId5" Type="http://schemas.openxmlformats.org/officeDocument/2006/relationships/hyperlink" Target="https://www.ncbi.nlm.nih.gov/books/n/imm/A2528/def-item/A2575/" TargetMode="External"/><Relationship Id="rId4" Type="http://schemas.openxmlformats.org/officeDocument/2006/relationships/hyperlink" Target="https://www.ncbi.nlm.nih.gov/books/n/imm/A2528/def-item/A3016/"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ncbi.nlm.nih.gov/books/n/imm/A2528/def-item/A3096/" TargetMode="External"/><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hyperlink" Target="https://www.ncbi.nlm.nih.gov/books/n/imm/A2528/def-item/A257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1268760"/>
            <a:ext cx="5415136" cy="2677656"/>
          </a:xfrm>
          <a:prstGeom prst="rect">
            <a:avLst/>
          </a:prstGeom>
        </p:spPr>
        <p:txBody>
          <a:bodyPr wrap="square">
            <a:spAutoFit/>
          </a:bodyPr>
          <a:lstStyle/>
          <a:p>
            <a:endParaRPr lang="en-US" sz="2000" dirty="0">
              <a:latin typeface="Arial" pitchFamily="34" charset="0"/>
              <a:cs typeface="Arial" pitchFamily="34" charset="0"/>
            </a:endParaRPr>
          </a:p>
          <a:p>
            <a:r>
              <a:rPr lang="en-US" sz="2000" b="1" dirty="0">
                <a:latin typeface="Arial" pitchFamily="34" charset="0"/>
                <a:cs typeface="Arial" pitchFamily="34" charset="0"/>
              </a:rPr>
              <a:t>Overview of the Immune System</a:t>
            </a:r>
          </a:p>
          <a:p>
            <a:pPr marL="342900" indent="-342900">
              <a:buFont typeface="Arial" pitchFamily="34" charset="0"/>
              <a:buChar char="•"/>
            </a:pPr>
            <a:r>
              <a:rPr lang="en-US" sz="2000" dirty="0">
                <a:latin typeface="Arial" pitchFamily="34" charset="0"/>
                <a:cs typeface="Arial" pitchFamily="34" charset="0"/>
              </a:rPr>
              <a:t>Function</a:t>
            </a:r>
          </a:p>
          <a:p>
            <a:pPr marL="342900" indent="-342900">
              <a:buFont typeface="Arial" pitchFamily="34" charset="0"/>
              <a:buChar char="•"/>
            </a:pPr>
            <a:r>
              <a:rPr lang="en-US" sz="2000" dirty="0">
                <a:latin typeface="Arial" pitchFamily="34" charset="0"/>
                <a:cs typeface="Arial" pitchFamily="34" charset="0"/>
              </a:rPr>
              <a:t>Structural components</a:t>
            </a:r>
          </a:p>
          <a:p>
            <a:pPr marL="342900" indent="-342900">
              <a:buFont typeface="Arial" pitchFamily="34" charset="0"/>
              <a:buChar char="•"/>
            </a:pPr>
            <a:r>
              <a:rPr lang="en-US" sz="2000" dirty="0">
                <a:latin typeface="Arial" pitchFamily="34" charset="0"/>
                <a:cs typeface="Arial" pitchFamily="34" charset="0"/>
              </a:rPr>
              <a:t>Lymphatic Organs</a:t>
            </a:r>
          </a:p>
          <a:p>
            <a:pPr marL="342900" indent="-342900">
              <a:buFont typeface="Arial" pitchFamily="34" charset="0"/>
              <a:buChar char="•"/>
            </a:pPr>
            <a:r>
              <a:rPr lang="en-US" sz="2000" dirty="0">
                <a:latin typeface="Arial" pitchFamily="34" charset="0"/>
                <a:cs typeface="Arial" pitchFamily="34" charset="0"/>
              </a:rPr>
              <a:t>Immune cells and cell components</a:t>
            </a:r>
          </a:p>
          <a:p>
            <a:pPr marL="342900" indent="-342900">
              <a:buFont typeface="Arial" pitchFamily="34" charset="0"/>
              <a:buChar char="•"/>
            </a:pPr>
            <a:r>
              <a:rPr lang="en-US" sz="2000" dirty="0">
                <a:latin typeface="Arial" pitchFamily="34" charset="0"/>
                <a:cs typeface="Arial" pitchFamily="34" charset="0"/>
              </a:rPr>
              <a:t>Immune Response</a:t>
            </a:r>
          </a:p>
          <a:p>
            <a:endParaRPr lang="en-US" dirty="0">
              <a:effectLst/>
            </a:endParaRPr>
          </a:p>
        </p:txBody>
      </p:sp>
    </p:spTree>
    <p:extLst>
      <p:ext uri="{BB962C8B-B14F-4D97-AF65-F5344CB8AC3E}">
        <p14:creationId xmlns:p14="http://schemas.microsoft.com/office/powerpoint/2010/main" val="839488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98403F2B-61A3-4F98-913B-5D906BD3D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55" y="764704"/>
            <a:ext cx="8059093" cy="533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791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839BA0-84B9-4C10-A577-16C5B6F097D8}"/>
              </a:ext>
            </a:extLst>
          </p:cNvPr>
          <p:cNvSpPr/>
          <p:nvPr/>
        </p:nvSpPr>
        <p:spPr>
          <a:xfrm>
            <a:off x="899592" y="908720"/>
            <a:ext cx="7056784" cy="341632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Anything that can trigger the immune response is called an </a:t>
            </a:r>
            <a:r>
              <a:rPr lang="en-US" sz="2000" b="1" dirty="0">
                <a:solidFill>
                  <a:srgbClr val="FF00FF"/>
                </a:solidFill>
                <a:latin typeface="Arial" panose="020B0604020202020204" pitchFamily="34" charset="0"/>
                <a:cs typeface="Arial" panose="020B0604020202020204" pitchFamily="34" charset="0"/>
              </a:rPr>
              <a:t>antigen</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b="1" dirty="0">
                <a:solidFill>
                  <a:srgbClr val="FF00FF"/>
                </a:solidFill>
                <a:latin typeface="Arial" panose="020B0604020202020204" pitchFamily="34" charset="0"/>
                <a:cs typeface="Arial" panose="020B0604020202020204" pitchFamily="34" charset="0"/>
              </a:rPr>
              <a:t>An antigen </a:t>
            </a:r>
            <a:r>
              <a:rPr lang="en-US" sz="2000" dirty="0">
                <a:latin typeface="Arial" panose="020B0604020202020204" pitchFamily="34" charset="0"/>
                <a:cs typeface="Arial" panose="020B0604020202020204" pitchFamily="34" charset="0"/>
              </a:rPr>
              <a:t>can be a microbe such as </a:t>
            </a:r>
            <a:r>
              <a:rPr lang="en-US" sz="2000" b="1" dirty="0">
                <a:latin typeface="Arial" panose="020B0604020202020204" pitchFamily="34" charset="0"/>
                <a:cs typeface="Arial" panose="020B0604020202020204" pitchFamily="34" charset="0"/>
              </a:rPr>
              <a:t>a virus</a:t>
            </a:r>
            <a:r>
              <a:rPr lang="en-US" sz="2000" dirty="0">
                <a:latin typeface="Arial" panose="020B0604020202020204" pitchFamily="34" charset="0"/>
                <a:cs typeface="Arial" panose="020B0604020202020204" pitchFamily="34" charset="0"/>
              </a:rPr>
              <a:t>, or </a:t>
            </a:r>
            <a:r>
              <a:rPr lang="en-US" sz="2000" b="1" dirty="0">
                <a:latin typeface="Arial" panose="020B0604020202020204" pitchFamily="34" charset="0"/>
                <a:cs typeface="Arial" panose="020B0604020202020204" pitchFamily="34" charset="0"/>
              </a:rPr>
              <a:t>even a part of a microbe</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Tissues or cells from another person (</a:t>
            </a:r>
            <a:r>
              <a:rPr lang="en-US" sz="2000" u="sng" dirty="0">
                <a:latin typeface="Arial" panose="020B0604020202020204" pitchFamily="34" charset="0"/>
                <a:cs typeface="Arial" panose="020B0604020202020204" pitchFamily="34" charset="0"/>
              </a:rPr>
              <a:t>except an identical twin</a:t>
            </a:r>
            <a:r>
              <a:rPr lang="en-US" sz="2000" dirty="0">
                <a:latin typeface="Arial" panose="020B0604020202020204" pitchFamily="34" charset="0"/>
                <a:cs typeface="Arial" panose="020B0604020202020204" pitchFamily="34" charset="0"/>
              </a:rPr>
              <a:t>) also carry </a:t>
            </a:r>
            <a:r>
              <a:rPr lang="en-US" sz="2000" dirty="0" err="1">
                <a:solidFill>
                  <a:srgbClr val="FF00FF"/>
                </a:solidFill>
                <a:latin typeface="Arial" panose="020B0604020202020204" pitchFamily="34" charset="0"/>
                <a:cs typeface="Arial" panose="020B0604020202020204" pitchFamily="34" charset="0"/>
              </a:rPr>
              <a:t>nonself</a:t>
            </a:r>
            <a:r>
              <a:rPr lang="en-US" sz="2000" dirty="0">
                <a:solidFill>
                  <a:srgbClr val="FF00FF"/>
                </a:solidFill>
                <a:latin typeface="Arial" panose="020B0604020202020204" pitchFamily="34" charset="0"/>
                <a:cs typeface="Arial" panose="020B0604020202020204" pitchFamily="34" charset="0"/>
              </a:rPr>
              <a:t> markers </a:t>
            </a:r>
            <a:r>
              <a:rPr lang="en-US" sz="2000" dirty="0">
                <a:latin typeface="Arial" panose="020B0604020202020204" pitchFamily="34" charset="0"/>
                <a:cs typeface="Arial" panose="020B0604020202020204" pitchFamily="34" charset="0"/>
              </a:rPr>
              <a:t>and </a:t>
            </a:r>
            <a:r>
              <a:rPr lang="en-US" sz="2000" dirty="0">
                <a:solidFill>
                  <a:srgbClr val="FF00FF"/>
                </a:solidFill>
                <a:latin typeface="Arial" panose="020B0604020202020204" pitchFamily="34" charset="0"/>
                <a:cs typeface="Arial" panose="020B0604020202020204" pitchFamily="34" charset="0"/>
              </a:rPr>
              <a:t>act as antigens</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a:t>
            </a:r>
            <a:r>
              <a:rPr lang="en-US" sz="3600" b="1" dirty="0">
                <a:solidFill>
                  <a:srgbClr val="FF0000"/>
                </a:solidFill>
                <a:latin typeface="Arial" panose="020B0604020202020204" pitchFamily="34" charset="0"/>
                <a:cs typeface="Arial" panose="020B0604020202020204" pitchFamily="34" charset="0"/>
              </a:rPr>
              <a:t>↓</a:t>
            </a:r>
          </a:p>
          <a:p>
            <a:r>
              <a:rPr lang="en-US" sz="2000" b="1" dirty="0">
                <a:solidFill>
                  <a:srgbClr val="FF0000"/>
                </a:solidFill>
                <a:latin typeface="Arial" panose="020B0604020202020204" pitchFamily="34" charset="0"/>
                <a:cs typeface="Arial" panose="020B0604020202020204" pitchFamily="34" charset="0"/>
              </a:rPr>
              <a:t>This explains why tissue transplants may be rejected.</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42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FF24D1-68DB-4B29-A603-C3BA2933945B}"/>
              </a:ext>
            </a:extLst>
          </p:cNvPr>
          <p:cNvSpPr/>
          <p:nvPr/>
        </p:nvSpPr>
        <p:spPr>
          <a:xfrm>
            <a:off x="899592" y="692696"/>
            <a:ext cx="7200800" cy="3785652"/>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Self and </a:t>
            </a:r>
            <a:r>
              <a:rPr lang="en-US" sz="2000" b="1" dirty="0" err="1">
                <a:solidFill>
                  <a:srgbClr val="FF0000"/>
                </a:solidFill>
                <a:latin typeface="Arial" panose="020B0604020202020204" pitchFamily="34" charset="0"/>
                <a:cs typeface="Arial" panose="020B0604020202020204" pitchFamily="34" charset="0"/>
              </a:rPr>
              <a:t>Nonself</a:t>
            </a:r>
            <a:r>
              <a:rPr lang="en-US" sz="2000" b="1" dirty="0">
                <a:latin typeface="Arial" panose="020B0604020202020204" pitchFamily="34" charset="0"/>
                <a:cs typeface="Arial" panose="020B0604020202020204" pitchFamily="34" charset="0"/>
              </a:rPr>
              <a:t> </a:t>
            </a:r>
          </a:p>
          <a:p>
            <a:endParaRPr lang="en-US" sz="2000" b="1" dirty="0">
              <a:latin typeface="Arial" panose="020B0604020202020204" pitchFamily="34" charset="0"/>
              <a:cs typeface="Arial" panose="020B0604020202020204" pitchFamily="34" charset="0"/>
            </a:endParaRPr>
          </a:p>
          <a:p>
            <a:r>
              <a:rPr lang="en-US" sz="2000" dirty="0">
                <a:solidFill>
                  <a:schemeClr val="accent5">
                    <a:lumMod val="75000"/>
                  </a:schemeClr>
                </a:solidFill>
                <a:latin typeface="Arial" panose="020B0604020202020204" pitchFamily="34" charset="0"/>
                <a:cs typeface="Arial" panose="020B0604020202020204" pitchFamily="34" charset="0"/>
              </a:rPr>
              <a:t>The key to a healthy immune system </a:t>
            </a:r>
            <a:r>
              <a:rPr lang="en-US" sz="2000" dirty="0">
                <a:latin typeface="Arial" panose="020B0604020202020204" pitchFamily="34" charset="0"/>
                <a:cs typeface="Arial" panose="020B0604020202020204" pitchFamily="34" charset="0"/>
              </a:rPr>
              <a:t>is its remarkable ability to distinguish between the body’s own cells as self and foreign cells as non-self.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body’s immune defenses normally </a:t>
            </a:r>
            <a:r>
              <a:rPr lang="en-US" sz="2000" dirty="0">
                <a:solidFill>
                  <a:schemeClr val="accent5">
                    <a:lumMod val="75000"/>
                  </a:schemeClr>
                </a:solidFill>
                <a:latin typeface="Arial" panose="020B0604020202020204" pitchFamily="34" charset="0"/>
                <a:cs typeface="Arial" panose="020B0604020202020204" pitchFamily="34" charset="0"/>
              </a:rPr>
              <a:t>coexist peacefully</a:t>
            </a:r>
            <a:r>
              <a:rPr lang="en-US" sz="2000" dirty="0">
                <a:latin typeface="Arial" panose="020B0604020202020204" pitchFamily="34" charset="0"/>
                <a:cs typeface="Arial" panose="020B0604020202020204" pitchFamily="34" charset="0"/>
              </a:rPr>
              <a:t> with cells that carry distinctive </a:t>
            </a:r>
            <a:r>
              <a:rPr lang="en-US" sz="2000" dirty="0">
                <a:solidFill>
                  <a:schemeClr val="accent5">
                    <a:lumMod val="75000"/>
                  </a:schemeClr>
                </a:solidFill>
                <a:latin typeface="Arial" panose="020B0604020202020204" pitchFamily="34" charset="0"/>
                <a:cs typeface="Arial" panose="020B0604020202020204" pitchFamily="34" charset="0"/>
              </a:rPr>
              <a:t>“self” marker molecules</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But when immune defenders encounter cells or organisms carrying markers that say “</a:t>
            </a:r>
            <a:r>
              <a:rPr lang="en-US" sz="2000" u="sng" dirty="0">
                <a:solidFill>
                  <a:srgbClr val="FF0000"/>
                </a:solidFill>
                <a:latin typeface="Arial" panose="020B0604020202020204" pitchFamily="34" charset="0"/>
                <a:cs typeface="Arial" panose="020B0604020202020204" pitchFamily="34" charset="0"/>
              </a:rPr>
              <a:t>foreign</a:t>
            </a:r>
            <a:r>
              <a:rPr lang="en-US" sz="2000" dirty="0">
                <a:latin typeface="Arial" panose="020B0604020202020204" pitchFamily="34" charset="0"/>
                <a:cs typeface="Arial" panose="020B0604020202020204" pitchFamily="34" charset="0"/>
              </a:rPr>
              <a:t>,” they </a:t>
            </a:r>
            <a:r>
              <a:rPr lang="en-US" sz="2000" u="sng" dirty="0">
                <a:solidFill>
                  <a:srgbClr val="FF0000"/>
                </a:solidFill>
                <a:latin typeface="Arial" panose="020B0604020202020204" pitchFamily="34" charset="0"/>
                <a:cs typeface="Arial" panose="020B0604020202020204" pitchFamily="34" charset="0"/>
              </a:rPr>
              <a:t>quickly</a:t>
            </a:r>
            <a:r>
              <a:rPr lang="en-US" sz="2000" dirty="0">
                <a:latin typeface="Arial" panose="020B0604020202020204" pitchFamily="34" charset="0"/>
                <a:cs typeface="Arial" panose="020B0604020202020204" pitchFamily="34" charset="0"/>
              </a:rPr>
              <a:t> launch an attack.</a:t>
            </a:r>
          </a:p>
        </p:txBody>
      </p:sp>
    </p:spTree>
    <p:extLst>
      <p:ext uri="{BB962C8B-B14F-4D97-AF65-F5344CB8AC3E}">
        <p14:creationId xmlns:p14="http://schemas.microsoft.com/office/powerpoint/2010/main" val="3763249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29F15F-1DF0-48CA-8D1E-BBDFB481B2AA}"/>
              </a:ext>
            </a:extLst>
          </p:cNvPr>
          <p:cNvSpPr/>
          <p:nvPr/>
        </p:nvSpPr>
        <p:spPr>
          <a:xfrm>
            <a:off x="179512" y="116632"/>
            <a:ext cx="7848872" cy="2031325"/>
          </a:xfrm>
          <a:prstGeom prst="rect">
            <a:avLst/>
          </a:prstGeom>
        </p:spPr>
        <p:txBody>
          <a:bodyPr wrap="square">
            <a:spAutoFit/>
          </a:bodyPr>
          <a:lstStyle/>
          <a:p>
            <a:r>
              <a:rPr lang="en-US" sz="1800" b="1" dirty="0">
                <a:latin typeface="Arial" panose="020B0604020202020204" pitchFamily="34" charset="0"/>
                <a:cs typeface="Arial" panose="020B0604020202020204" pitchFamily="34" charset="0"/>
              </a:rPr>
              <a:t>In abnormal situations</a:t>
            </a:r>
          </a:p>
          <a:p>
            <a:endParaRPr lang="en-US" sz="1800" b="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immune system can mistake </a:t>
            </a:r>
            <a:r>
              <a:rPr lang="en-US" sz="1800" b="1" dirty="0">
                <a:latin typeface="Arial" panose="020B0604020202020204" pitchFamily="34" charset="0"/>
                <a:cs typeface="Arial" panose="020B0604020202020204" pitchFamily="34" charset="0"/>
              </a:rPr>
              <a:t>self for non-self </a:t>
            </a:r>
            <a:r>
              <a:rPr lang="en-US" sz="1800" dirty="0">
                <a:latin typeface="Arial" panose="020B0604020202020204" pitchFamily="34" charset="0"/>
                <a:cs typeface="Arial" panose="020B0604020202020204" pitchFamily="34" charset="0"/>
              </a:rPr>
              <a:t>and </a:t>
            </a:r>
            <a:r>
              <a:rPr lang="en-US" sz="1800" b="1" dirty="0">
                <a:solidFill>
                  <a:srgbClr val="00B050"/>
                </a:solidFill>
                <a:latin typeface="Arial" panose="020B0604020202020204" pitchFamily="34" charset="0"/>
                <a:cs typeface="Arial" panose="020B0604020202020204" pitchFamily="34" charset="0"/>
              </a:rPr>
              <a:t>launch an attack</a:t>
            </a:r>
            <a:r>
              <a:rPr lang="en-US" sz="1800" dirty="0">
                <a:solidFill>
                  <a:srgbClr val="00B050"/>
                </a:solidFill>
                <a:latin typeface="Arial" panose="020B0604020202020204" pitchFamily="34" charset="0"/>
                <a:cs typeface="Arial" panose="020B0604020202020204" pitchFamily="34" charset="0"/>
              </a:rPr>
              <a:t> </a:t>
            </a:r>
            <a:r>
              <a:rPr lang="en-US" sz="1800" b="1" dirty="0">
                <a:solidFill>
                  <a:srgbClr val="00B050"/>
                </a:solidFill>
                <a:latin typeface="Arial" panose="020B0604020202020204" pitchFamily="34" charset="0"/>
                <a:cs typeface="Arial" panose="020B0604020202020204" pitchFamily="34" charset="0"/>
              </a:rPr>
              <a:t>against the body’s own cells or tissues</a:t>
            </a:r>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The result is  </a:t>
            </a:r>
            <a:r>
              <a:rPr lang="en-US" sz="1800" b="1" u="sng" dirty="0">
                <a:solidFill>
                  <a:srgbClr val="FF0000"/>
                </a:solidFill>
                <a:latin typeface="Arial" panose="020B0604020202020204" pitchFamily="34" charset="0"/>
                <a:cs typeface="Arial" panose="020B0604020202020204" pitchFamily="34" charset="0"/>
              </a:rPr>
              <a:t>autoimmune disease</a:t>
            </a:r>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(Some forms of arthritis and diabetes are autoimmune diseases.)</a:t>
            </a:r>
          </a:p>
        </p:txBody>
      </p:sp>
      <p:pic>
        <p:nvPicPr>
          <p:cNvPr id="3" name="Picture 2" descr="Related image">
            <a:extLst>
              <a:ext uri="{FF2B5EF4-FFF2-40B4-BE49-F238E27FC236}">
                <a16:creationId xmlns:a16="http://schemas.microsoft.com/office/drawing/2014/main" id="{42B05B9C-2E0E-4B02-BD59-6A0D575D9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47957"/>
            <a:ext cx="5832648" cy="46832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02FDC95-3E8F-46DE-AB5B-298D07714796}"/>
              </a:ext>
            </a:extLst>
          </p:cNvPr>
          <p:cNvSpPr/>
          <p:nvPr/>
        </p:nvSpPr>
        <p:spPr>
          <a:xfrm>
            <a:off x="6380111" y="3861048"/>
            <a:ext cx="2520280" cy="1415772"/>
          </a:xfrm>
          <a:prstGeom prst="rect">
            <a:avLst/>
          </a:prstGeom>
        </p:spPr>
        <p:txBody>
          <a:bodyPr wrap="square">
            <a:spAutoFit/>
          </a:bodyPr>
          <a:lstStyle/>
          <a:p>
            <a:r>
              <a:rPr lang="en-US" sz="1800" dirty="0">
                <a:solidFill>
                  <a:srgbClr val="000000"/>
                </a:solidFill>
                <a:latin typeface="Arial" panose="020B0604020202020204" pitchFamily="34" charset="0"/>
                <a:cs typeface="Arial" panose="020B0604020202020204" pitchFamily="34" charset="0"/>
              </a:rPr>
              <a:t>Why is rheumatoid arthritis an autoimmune disease?</a:t>
            </a:r>
          </a:p>
          <a:p>
            <a:r>
              <a:rPr lang="en-US" sz="1600" dirty="0">
                <a:latin typeface="Arial" panose="020B0604020202020204" pitchFamily="34" charset="0"/>
                <a:cs typeface="Arial" panose="020B0604020202020204" pitchFamily="34" charset="0"/>
              </a:rPr>
              <a:t>Cells in joints are attacked by antibodies.</a:t>
            </a:r>
          </a:p>
        </p:txBody>
      </p:sp>
    </p:spTree>
    <p:extLst>
      <p:ext uri="{BB962C8B-B14F-4D97-AF65-F5344CB8AC3E}">
        <p14:creationId xmlns:p14="http://schemas.microsoft.com/office/powerpoint/2010/main" val="3100911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908720"/>
            <a:ext cx="4572000" cy="5324535"/>
          </a:xfrm>
          <a:prstGeom prst="rect">
            <a:avLst/>
          </a:prstGeom>
        </p:spPr>
        <p:txBody>
          <a:bodyPr>
            <a:spAutoFit/>
          </a:bodyPr>
          <a:lstStyle/>
          <a:p>
            <a:r>
              <a:rPr lang="en-US" sz="2000" b="1" dirty="0">
                <a:latin typeface="Arial" pitchFamily="34" charset="0"/>
                <a:cs typeface="Arial" pitchFamily="34" charset="0"/>
              </a:rPr>
              <a:t>The immune system can distinguish </a:t>
            </a:r>
            <a:r>
              <a:rPr lang="en-US" sz="2000" dirty="0">
                <a:latin typeface="Arial" pitchFamily="34" charset="0"/>
                <a:cs typeface="Arial" pitchFamily="34" charset="0"/>
              </a:rPr>
              <a:t>between normal, healthy cells and unhealthy cells by recognizing a variety of </a:t>
            </a:r>
            <a:r>
              <a:rPr lang="en-US" sz="2000" dirty="0">
                <a:solidFill>
                  <a:srgbClr val="FF0000"/>
                </a:solidFill>
                <a:latin typeface="Arial" pitchFamily="34" charset="0"/>
                <a:cs typeface="Arial" pitchFamily="34" charset="0"/>
              </a:rPr>
              <a:t>"danger" cues </a:t>
            </a:r>
            <a:r>
              <a:rPr lang="en-US" sz="2000" dirty="0">
                <a:latin typeface="Arial" pitchFamily="34" charset="0"/>
                <a:cs typeface="Arial" pitchFamily="34" charset="0"/>
              </a:rPr>
              <a:t>called danger-associated molecular patterns (</a:t>
            </a:r>
            <a:r>
              <a:rPr lang="en-US" sz="2000" b="1" dirty="0">
                <a:solidFill>
                  <a:srgbClr val="FF0000"/>
                </a:solidFill>
                <a:latin typeface="Arial" pitchFamily="34" charset="0"/>
                <a:cs typeface="Arial" pitchFamily="34" charset="0"/>
              </a:rPr>
              <a:t>DAMPs</a:t>
            </a:r>
            <a:r>
              <a:rPr lang="en-US" sz="2000" dirty="0">
                <a:latin typeface="Arial" pitchFamily="34" charset="0"/>
                <a:cs typeface="Arial" pitchFamily="34" charset="0"/>
              </a:rPr>
              <a:t>). </a:t>
            </a:r>
          </a:p>
          <a:p>
            <a:endParaRPr lang="en-US" sz="2000" dirty="0">
              <a:latin typeface="Arial" pitchFamily="34" charset="0"/>
              <a:cs typeface="Arial" pitchFamily="34" charset="0"/>
            </a:endParaRPr>
          </a:p>
          <a:p>
            <a:r>
              <a:rPr lang="en-US" sz="2000" dirty="0">
                <a:latin typeface="Arial" pitchFamily="34" charset="0"/>
                <a:cs typeface="Arial" pitchFamily="34" charset="0"/>
              </a:rPr>
              <a:t>Cells may be unhealthy because of infection or because of cellular damage caused by non-infectious agents like sunburn or cancer. </a:t>
            </a:r>
          </a:p>
          <a:p>
            <a:endParaRPr lang="en-US" sz="2000" dirty="0">
              <a:latin typeface="Arial" pitchFamily="34" charset="0"/>
              <a:cs typeface="Arial" pitchFamily="34" charset="0"/>
            </a:endParaRPr>
          </a:p>
          <a:p>
            <a:r>
              <a:rPr lang="en-US" sz="2000" dirty="0">
                <a:latin typeface="Arial" pitchFamily="34" charset="0"/>
                <a:cs typeface="Arial" pitchFamily="34" charset="0"/>
              </a:rPr>
              <a:t>Infectious microbes such as viruses and bacteria release another set of signals recognized by the immune system called pathogen-associated molecular patterns (</a:t>
            </a:r>
            <a:r>
              <a:rPr lang="en-US" sz="2000" b="1" dirty="0">
                <a:solidFill>
                  <a:srgbClr val="00B050"/>
                </a:solidFill>
                <a:latin typeface="Arial" pitchFamily="34" charset="0"/>
                <a:cs typeface="Arial" pitchFamily="34" charset="0"/>
              </a:rPr>
              <a:t>PAMPs</a:t>
            </a:r>
            <a:r>
              <a:rPr lang="en-US" sz="2000" dirty="0">
                <a:latin typeface="Arial" pitchFamily="34" charset="0"/>
                <a:cs typeface="Arial" pitchFamily="34" charset="0"/>
              </a:rPr>
              <a:t>).</a:t>
            </a:r>
          </a:p>
        </p:txBody>
      </p:sp>
      <p:pic>
        <p:nvPicPr>
          <p:cNvPr id="3" name="Picture 2" descr="micrograph of neutrophil ingesting staph bacteria"/>
          <p:cNvPicPr/>
          <p:nvPr/>
        </p:nvPicPr>
        <p:blipFill>
          <a:blip r:embed="rId2">
            <a:extLst>
              <a:ext uri="{28A0092B-C50C-407E-A947-70E740481C1C}">
                <a14:useLocalDpi xmlns:a14="http://schemas.microsoft.com/office/drawing/2010/main" val="0"/>
              </a:ext>
            </a:extLst>
          </a:blip>
          <a:srcRect/>
          <a:stretch>
            <a:fillRect/>
          </a:stretch>
        </p:blipFill>
        <p:spPr bwMode="auto">
          <a:xfrm>
            <a:off x="5868144" y="919452"/>
            <a:ext cx="2736304" cy="3168352"/>
          </a:xfrm>
          <a:prstGeom prst="rect">
            <a:avLst/>
          </a:prstGeom>
          <a:noFill/>
          <a:ln>
            <a:noFill/>
          </a:ln>
        </p:spPr>
      </p:pic>
      <p:sp>
        <p:nvSpPr>
          <p:cNvPr id="4" name="Rectangle 3"/>
          <p:cNvSpPr/>
          <p:nvPr/>
        </p:nvSpPr>
        <p:spPr>
          <a:xfrm>
            <a:off x="5889313" y="4146181"/>
            <a:ext cx="2736304" cy="738664"/>
          </a:xfrm>
          <a:prstGeom prst="rect">
            <a:avLst/>
          </a:prstGeom>
        </p:spPr>
        <p:txBody>
          <a:bodyPr wrap="square">
            <a:spAutoFit/>
          </a:bodyPr>
          <a:lstStyle/>
          <a:p>
            <a:r>
              <a:rPr lang="en-US" sz="1400" dirty="0">
                <a:latin typeface="Arial" pitchFamily="34" charset="0"/>
                <a:cs typeface="Arial" pitchFamily="34" charset="0"/>
              </a:rPr>
              <a:t>Neutrophil (green) ingesting </a:t>
            </a:r>
            <a:r>
              <a:rPr lang="en-US" sz="1400" i="1" dirty="0">
                <a:latin typeface="Arial" pitchFamily="34" charset="0"/>
                <a:cs typeface="Arial" pitchFamily="34" charset="0"/>
              </a:rPr>
              <a:t>Staphylococcus </a:t>
            </a:r>
            <a:r>
              <a:rPr lang="en-US" sz="1400" i="1" dirty="0" err="1">
                <a:latin typeface="Arial" pitchFamily="34" charset="0"/>
                <a:cs typeface="Arial" pitchFamily="34" charset="0"/>
              </a:rPr>
              <a:t>aureus</a:t>
            </a:r>
            <a:r>
              <a:rPr lang="en-US" sz="1400" i="1" dirty="0">
                <a:latin typeface="Arial" pitchFamily="34" charset="0"/>
                <a:cs typeface="Arial" pitchFamily="34" charset="0"/>
              </a:rPr>
              <a:t> </a:t>
            </a:r>
            <a:r>
              <a:rPr lang="en-US" sz="1400" dirty="0">
                <a:latin typeface="Arial" pitchFamily="34" charset="0"/>
                <a:cs typeface="Arial" pitchFamily="34" charset="0"/>
              </a:rPr>
              <a:t>bacteria (purple). </a:t>
            </a:r>
          </a:p>
        </p:txBody>
      </p:sp>
    </p:spTree>
    <p:extLst>
      <p:ext uri="{BB962C8B-B14F-4D97-AF65-F5344CB8AC3E}">
        <p14:creationId xmlns:p14="http://schemas.microsoft.com/office/powerpoint/2010/main" val="1624312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332656"/>
            <a:ext cx="9144000" cy="6247864"/>
          </a:xfrm>
          <a:prstGeom prst="rect">
            <a:avLst/>
          </a:prstGeom>
        </p:spPr>
        <p:txBody>
          <a:bodyPr wrap="square">
            <a:spAutoFit/>
          </a:bodyPr>
          <a:lstStyle/>
          <a:p>
            <a:r>
              <a:rPr lang="en-US" sz="2000" b="1" dirty="0">
                <a:latin typeface="Arial" pitchFamily="34" charset="0"/>
                <a:cs typeface="Arial" pitchFamily="34" charset="0"/>
              </a:rPr>
              <a:t>Innate Immunity</a:t>
            </a:r>
          </a:p>
          <a:p>
            <a:endParaRPr lang="en-US" sz="2000" b="1" dirty="0">
              <a:latin typeface="Arial" pitchFamily="34" charset="0"/>
              <a:cs typeface="Arial" pitchFamily="34" charset="0"/>
            </a:endParaRPr>
          </a:p>
          <a:p>
            <a:r>
              <a:rPr lang="en-US" sz="2000" dirty="0">
                <a:latin typeface="Arial" pitchFamily="34" charset="0"/>
                <a:cs typeface="Arial" pitchFamily="34" charset="0"/>
              </a:rPr>
              <a:t>Innate immune cells express genetically encoded receptors, called Toll-like receptors (TLRs), which recognize general danger- or pathogen-associated patterns. </a:t>
            </a:r>
          </a:p>
          <a:p>
            <a:r>
              <a:rPr lang="en-US" sz="2000" dirty="0">
                <a:latin typeface="Arial" pitchFamily="34" charset="0"/>
                <a:cs typeface="Arial" pitchFamily="34" charset="0"/>
              </a:rPr>
              <a:t> </a:t>
            </a:r>
          </a:p>
          <a:p>
            <a:r>
              <a:rPr lang="en-US" sz="2000" dirty="0">
                <a:latin typeface="Arial" pitchFamily="34" charset="0"/>
                <a:cs typeface="Arial" pitchFamily="34" charset="0"/>
              </a:rPr>
              <a:t>These receptors can broadly recognize viruses, bacteria, fungi, and even non-infectious problems. However, they </a:t>
            </a:r>
            <a:r>
              <a:rPr lang="en-US" sz="2000" u="sng" dirty="0">
                <a:latin typeface="Arial" pitchFamily="34" charset="0"/>
                <a:cs typeface="Arial" pitchFamily="34" charset="0"/>
              </a:rPr>
              <a:t>cannot distinguish between specific strains of bacteria or viruses</a:t>
            </a:r>
            <a:r>
              <a:rPr lang="en-US" sz="2000" dirty="0">
                <a:latin typeface="Arial" pitchFamily="34" charset="0"/>
                <a:cs typeface="Arial" pitchFamily="34" charset="0"/>
              </a:rPr>
              <a:t>.</a:t>
            </a:r>
          </a:p>
          <a:p>
            <a:endParaRPr lang="en-US" sz="2000" dirty="0">
              <a:latin typeface="Arial" pitchFamily="34" charset="0"/>
              <a:cs typeface="Arial" pitchFamily="34" charset="0"/>
            </a:endParaRPr>
          </a:p>
          <a:p>
            <a:r>
              <a:rPr lang="en-US" sz="2000" dirty="0">
                <a:latin typeface="Arial" pitchFamily="34" charset="0"/>
                <a:cs typeface="Arial" pitchFamily="34" charset="0"/>
              </a:rPr>
              <a:t>There are numerous types of innate immune cells with specialized functions. </a:t>
            </a:r>
          </a:p>
          <a:p>
            <a:r>
              <a:rPr lang="en-US" sz="2000" dirty="0">
                <a:latin typeface="Arial" pitchFamily="34" charset="0"/>
                <a:cs typeface="Arial" pitchFamily="34" charset="0"/>
              </a:rPr>
              <a:t>They include </a:t>
            </a:r>
            <a:r>
              <a:rPr lang="en-US" sz="2000" dirty="0">
                <a:solidFill>
                  <a:srgbClr val="FF00FF"/>
                </a:solidFill>
                <a:latin typeface="Arial" pitchFamily="34" charset="0"/>
                <a:cs typeface="Arial" pitchFamily="34" charset="0"/>
              </a:rPr>
              <a:t>neutrophils</a:t>
            </a:r>
            <a:r>
              <a:rPr lang="en-US" sz="2000" dirty="0">
                <a:latin typeface="Arial" pitchFamily="34" charset="0"/>
                <a:cs typeface="Arial" pitchFamily="34" charset="0"/>
              </a:rPr>
              <a:t>, </a:t>
            </a:r>
            <a:r>
              <a:rPr lang="en-US" sz="2000" dirty="0">
                <a:solidFill>
                  <a:srgbClr val="FF00FF"/>
                </a:solidFill>
                <a:latin typeface="Arial" pitchFamily="34" charset="0"/>
                <a:cs typeface="Arial" pitchFamily="34" charset="0"/>
              </a:rPr>
              <a:t>eosinophils</a:t>
            </a:r>
            <a:r>
              <a:rPr lang="en-US" sz="2000" dirty="0">
                <a:latin typeface="Arial" pitchFamily="34" charset="0"/>
                <a:cs typeface="Arial" pitchFamily="34" charset="0"/>
              </a:rPr>
              <a:t>, </a:t>
            </a:r>
            <a:r>
              <a:rPr lang="en-US" sz="2000" dirty="0">
                <a:solidFill>
                  <a:srgbClr val="FF00FF"/>
                </a:solidFill>
                <a:latin typeface="Arial" pitchFamily="34" charset="0"/>
                <a:cs typeface="Arial" pitchFamily="34" charset="0"/>
              </a:rPr>
              <a:t>basophils</a:t>
            </a:r>
            <a:r>
              <a:rPr lang="en-US" sz="2000" dirty="0">
                <a:latin typeface="Arial" pitchFamily="34" charset="0"/>
                <a:cs typeface="Arial" pitchFamily="34" charset="0"/>
              </a:rPr>
              <a:t>, </a:t>
            </a:r>
            <a:r>
              <a:rPr lang="en-US" sz="2000" dirty="0">
                <a:solidFill>
                  <a:srgbClr val="FF00FF"/>
                </a:solidFill>
                <a:latin typeface="Arial" pitchFamily="34" charset="0"/>
                <a:cs typeface="Arial" pitchFamily="34" charset="0"/>
              </a:rPr>
              <a:t>mast cells</a:t>
            </a:r>
            <a:r>
              <a:rPr lang="en-US" sz="2000" dirty="0">
                <a:latin typeface="Arial" pitchFamily="34" charset="0"/>
                <a:cs typeface="Arial" pitchFamily="34" charset="0"/>
              </a:rPr>
              <a:t>, </a:t>
            </a:r>
            <a:r>
              <a:rPr lang="en-US" sz="2000" dirty="0">
                <a:solidFill>
                  <a:srgbClr val="FF00FF"/>
                </a:solidFill>
                <a:latin typeface="Arial" pitchFamily="34" charset="0"/>
                <a:cs typeface="Arial" pitchFamily="34" charset="0"/>
              </a:rPr>
              <a:t>monocytes</a:t>
            </a:r>
            <a:r>
              <a:rPr lang="en-US" sz="2000" dirty="0">
                <a:latin typeface="Arial" pitchFamily="34" charset="0"/>
                <a:cs typeface="Arial" pitchFamily="34" charset="0"/>
              </a:rPr>
              <a:t>, </a:t>
            </a:r>
            <a:r>
              <a:rPr lang="en-US" sz="2000" dirty="0">
                <a:solidFill>
                  <a:srgbClr val="FF00FF"/>
                </a:solidFill>
                <a:latin typeface="Arial" pitchFamily="34" charset="0"/>
                <a:cs typeface="Arial" pitchFamily="34" charset="0"/>
              </a:rPr>
              <a:t>dendritic cells</a:t>
            </a:r>
            <a:r>
              <a:rPr lang="en-US" sz="2000" dirty="0">
                <a:latin typeface="Arial" pitchFamily="34" charset="0"/>
                <a:cs typeface="Arial" pitchFamily="34" charset="0"/>
              </a:rPr>
              <a:t>, and </a:t>
            </a:r>
            <a:r>
              <a:rPr lang="en-US" sz="2000" dirty="0">
                <a:solidFill>
                  <a:srgbClr val="FF00FF"/>
                </a:solidFill>
                <a:latin typeface="Arial" pitchFamily="34" charset="0"/>
                <a:cs typeface="Arial" pitchFamily="34" charset="0"/>
              </a:rPr>
              <a:t>macrophages</a:t>
            </a:r>
            <a:r>
              <a:rPr lang="en-US" sz="2000" dirty="0">
                <a:latin typeface="Arial" pitchFamily="34" charset="0"/>
                <a:cs typeface="Arial" pitchFamily="34" charset="0"/>
              </a:rPr>
              <a:t>. </a:t>
            </a:r>
          </a:p>
          <a:p>
            <a:endParaRPr lang="en-US" sz="2000" dirty="0">
              <a:latin typeface="Arial" pitchFamily="34" charset="0"/>
              <a:cs typeface="Arial" pitchFamily="34" charset="0"/>
            </a:endParaRPr>
          </a:p>
          <a:p>
            <a:r>
              <a:rPr lang="en-US" sz="2000" dirty="0">
                <a:latin typeface="Arial" pitchFamily="34" charset="0"/>
                <a:cs typeface="Arial" pitchFamily="34" charset="0"/>
              </a:rPr>
              <a:t>Their </a:t>
            </a:r>
            <a:r>
              <a:rPr lang="en-US" sz="2000" u="sng" dirty="0">
                <a:latin typeface="Arial" pitchFamily="34" charset="0"/>
                <a:cs typeface="Arial" pitchFamily="34" charset="0"/>
              </a:rPr>
              <a:t>main feature is the ability to respond quickly and broadly </a:t>
            </a:r>
            <a:r>
              <a:rPr lang="en-US" sz="2000" dirty="0">
                <a:latin typeface="Arial" pitchFamily="34" charset="0"/>
                <a:cs typeface="Arial" pitchFamily="34" charset="0"/>
              </a:rPr>
              <a:t>when a problem arises, typically leading to </a:t>
            </a:r>
            <a:r>
              <a:rPr lang="en-US" sz="2000" u="sng" dirty="0">
                <a:latin typeface="Arial" pitchFamily="34" charset="0"/>
                <a:cs typeface="Arial" pitchFamily="34" charset="0"/>
              </a:rPr>
              <a:t>inflammation</a:t>
            </a:r>
            <a:r>
              <a:rPr lang="en-US" sz="2000" dirty="0">
                <a:latin typeface="Arial" pitchFamily="34" charset="0"/>
                <a:cs typeface="Arial" pitchFamily="34" charset="0"/>
              </a:rPr>
              <a:t>. </a:t>
            </a:r>
          </a:p>
          <a:p>
            <a:endParaRPr lang="en-US" sz="2000" dirty="0">
              <a:latin typeface="Arial" pitchFamily="34" charset="0"/>
              <a:cs typeface="Arial" pitchFamily="34" charset="0"/>
            </a:endParaRPr>
          </a:p>
          <a:p>
            <a:r>
              <a:rPr lang="en-US" sz="2000" dirty="0">
                <a:latin typeface="Arial" pitchFamily="34" charset="0"/>
                <a:cs typeface="Arial" pitchFamily="34" charset="0"/>
              </a:rPr>
              <a:t>Innate immune cells also </a:t>
            </a:r>
            <a:r>
              <a:rPr lang="en-US" sz="2000" u="sng" dirty="0">
                <a:latin typeface="Arial" pitchFamily="34" charset="0"/>
                <a:cs typeface="Arial" pitchFamily="34" charset="0"/>
              </a:rPr>
              <a:t>are important for activating adaptive immunity</a:t>
            </a:r>
            <a:r>
              <a:rPr lang="en-US" sz="2000" dirty="0">
                <a:latin typeface="Arial" pitchFamily="34" charset="0"/>
                <a:cs typeface="Arial" pitchFamily="34" charset="0"/>
              </a:rPr>
              <a:t>. Innate cells are critical for host defense, and disorders in innate cell function may cause chronic susceptibility to infection.</a:t>
            </a:r>
          </a:p>
        </p:txBody>
      </p:sp>
    </p:spTree>
    <p:extLst>
      <p:ext uri="{BB962C8B-B14F-4D97-AF65-F5344CB8AC3E}">
        <p14:creationId xmlns:p14="http://schemas.microsoft.com/office/powerpoint/2010/main" val="3210269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497C35-C191-4C80-8D78-48809BAA59E5}"/>
              </a:ext>
            </a:extLst>
          </p:cNvPr>
          <p:cNvSpPr/>
          <p:nvPr/>
        </p:nvSpPr>
        <p:spPr>
          <a:xfrm>
            <a:off x="467544" y="117287"/>
            <a:ext cx="7632848" cy="5632311"/>
          </a:xfrm>
          <a:prstGeom prst="rect">
            <a:avLst/>
          </a:prstGeom>
        </p:spPr>
        <p:txBody>
          <a:bodyPr wrap="square">
            <a:spAutoFit/>
          </a:bodyPr>
          <a:lstStyle/>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Toll-like receptors (TLRs</a:t>
            </a:r>
            <a:r>
              <a:rPr lang="en-US" sz="2400" b="1" dirty="0">
                <a:solidFill>
                  <a:srgbClr val="333333"/>
                </a:solidFill>
                <a:latin typeface="Arial" panose="020B0604020202020204" pitchFamily="34" charset="0"/>
                <a:cs typeface="Arial" panose="020B0604020202020204" pitchFamily="34" charset="0"/>
              </a:rPr>
              <a:t>) </a:t>
            </a:r>
          </a:p>
          <a:p>
            <a:endParaRPr lang="en-US" sz="2400" b="1" dirty="0"/>
          </a:p>
          <a:p>
            <a:r>
              <a:rPr lang="en-US" sz="2000" dirty="0">
                <a:latin typeface="Arial" panose="020B0604020202020204" pitchFamily="34" charset="0"/>
                <a:cs typeface="Arial" panose="020B0604020202020204" pitchFamily="34" charset="0"/>
              </a:rPr>
              <a:t>TLRs are class of proteins that play </a:t>
            </a:r>
            <a:r>
              <a:rPr lang="en-US" sz="2000" u="sng" dirty="0">
                <a:latin typeface="Arial" panose="020B0604020202020204" pitchFamily="34" charset="0"/>
                <a:cs typeface="Arial" panose="020B0604020202020204" pitchFamily="34" charset="0"/>
              </a:rPr>
              <a:t>a key role in the innate immune system</a:t>
            </a:r>
            <a:r>
              <a:rPr lang="en-US" sz="2000" dirty="0">
                <a:latin typeface="Arial" panose="020B0604020202020204" pitchFamily="34" charset="0"/>
                <a:cs typeface="Arial" panose="020B0604020202020204" pitchFamily="34" charset="0"/>
              </a:rPr>
              <a:t>. </a:t>
            </a:r>
          </a:p>
          <a:p>
            <a:endParaRPr lang="en-US" sz="2000" dirty="0"/>
          </a:p>
          <a:p>
            <a:r>
              <a:rPr lang="en-US" sz="2000" dirty="0"/>
              <a:t>Humans possess ten TLR family members subsets of which are expressed in: </a:t>
            </a:r>
          </a:p>
          <a:p>
            <a:r>
              <a:rPr lang="en-US" sz="2000" dirty="0"/>
              <a:t>-epithelial cells </a:t>
            </a:r>
          </a:p>
          <a:p>
            <a:r>
              <a:rPr lang="en-US" sz="2000" dirty="0"/>
              <a:t>-endothelial cells </a:t>
            </a:r>
          </a:p>
          <a:p>
            <a:r>
              <a:rPr lang="en-US" sz="2000" dirty="0"/>
              <a:t>-leukocyte subtypes found in tissue and blood</a:t>
            </a:r>
          </a:p>
          <a:p>
            <a:endParaRPr lang="en-US" sz="2000" dirty="0"/>
          </a:p>
          <a:p>
            <a:r>
              <a:rPr lang="en-US" sz="2000" dirty="0"/>
              <a:t>TLRs are </a:t>
            </a:r>
            <a:r>
              <a:rPr lang="en-US" sz="2000" b="1" dirty="0"/>
              <a:t>transmembrane</a:t>
            </a:r>
            <a:r>
              <a:rPr lang="en-US" sz="2000" dirty="0"/>
              <a:t> receptors whose extracellular domain discriminates self from </a:t>
            </a:r>
            <a:r>
              <a:rPr lang="en-US" sz="2000" dirty="0" err="1"/>
              <a:t>nonself</a:t>
            </a:r>
            <a:r>
              <a:rPr lang="en-US" sz="2000" dirty="0"/>
              <a:t> through recognition of conserved structural components of viruses, bacteria, fungi, and protozoans.</a:t>
            </a:r>
          </a:p>
          <a:p>
            <a:endParaRPr lang="en-US" dirty="0"/>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586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cb.illinois.edu/faculty_research/images/tapping.jpg">
            <a:extLst>
              <a:ext uri="{FF2B5EF4-FFF2-40B4-BE49-F238E27FC236}">
                <a16:creationId xmlns:a16="http://schemas.microsoft.com/office/drawing/2014/main" id="{02AEE95D-6BF7-4471-BECA-22E27291A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 y="1947469"/>
            <a:ext cx="6161058" cy="47218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F9ED862-0D2A-42C2-B891-D719CA0E4247}"/>
              </a:ext>
            </a:extLst>
          </p:cNvPr>
          <p:cNvSpPr/>
          <p:nvPr/>
        </p:nvSpPr>
        <p:spPr>
          <a:xfrm>
            <a:off x="6156176" y="1962447"/>
            <a:ext cx="2987824" cy="5170646"/>
          </a:xfrm>
          <a:prstGeom prst="rect">
            <a:avLst/>
          </a:prstGeom>
        </p:spPr>
        <p:txBody>
          <a:bodyPr wrap="square">
            <a:spAutoFit/>
          </a:bodyPr>
          <a:lstStyle/>
          <a:p>
            <a:r>
              <a:rPr lang="en-US" sz="1800" dirty="0">
                <a:solidFill>
                  <a:srgbClr val="333333"/>
                </a:solidFill>
                <a:latin typeface="Arial" panose="020B0604020202020204" pitchFamily="34" charset="0"/>
                <a:cs typeface="Arial" panose="020B0604020202020204" pitchFamily="34" charset="0"/>
              </a:rPr>
              <a:t>TLRs are a class of proteins that play a key role in the </a:t>
            </a:r>
            <a:r>
              <a:rPr lang="en-US" sz="1800" b="1" dirty="0">
                <a:latin typeface="Arial" panose="020B0604020202020204" pitchFamily="34" charset="0"/>
                <a:cs typeface="Arial" panose="020B0604020202020204" pitchFamily="34" charset="0"/>
              </a:rPr>
              <a:t>innate immune system</a:t>
            </a:r>
            <a:r>
              <a:rPr lang="en-US" sz="1800" dirty="0">
                <a:solidFill>
                  <a:srgbClr val="333333"/>
                </a:solidFill>
                <a:latin typeface="Arial" panose="020B0604020202020204" pitchFamily="34" charset="0"/>
                <a:cs typeface="Arial" panose="020B0604020202020204" pitchFamily="34" charset="0"/>
              </a:rPr>
              <a:t>. </a:t>
            </a:r>
          </a:p>
          <a:p>
            <a:endParaRPr lang="en-US" sz="1800" dirty="0">
              <a:solidFill>
                <a:srgbClr val="333333"/>
              </a:solidFill>
              <a:latin typeface="Arial" panose="020B0604020202020204" pitchFamily="34" charset="0"/>
              <a:cs typeface="Arial" panose="020B0604020202020204" pitchFamily="34" charset="0"/>
            </a:endParaRPr>
          </a:p>
          <a:p>
            <a:r>
              <a:rPr lang="en-US" sz="1800" dirty="0">
                <a:solidFill>
                  <a:srgbClr val="333333"/>
                </a:solidFill>
                <a:latin typeface="Arial" panose="020B0604020202020204" pitchFamily="34" charset="0"/>
                <a:cs typeface="Arial" panose="020B0604020202020204" pitchFamily="34" charset="0"/>
              </a:rPr>
              <a:t>TLRs recognize structurally conserved molecules from microbes.</a:t>
            </a:r>
          </a:p>
          <a:p>
            <a:endParaRPr lang="en-US" sz="1800" dirty="0">
              <a:solidFill>
                <a:srgbClr val="333333"/>
              </a:solidFill>
              <a:latin typeface="Arial" panose="020B0604020202020204" pitchFamily="34" charset="0"/>
              <a:cs typeface="Arial" panose="020B0604020202020204" pitchFamily="34" charset="0"/>
            </a:endParaRPr>
          </a:p>
          <a:p>
            <a:r>
              <a:rPr lang="en-US" sz="1800" dirty="0">
                <a:solidFill>
                  <a:srgbClr val="333333"/>
                </a:solidFill>
                <a:latin typeface="Arial" panose="020B0604020202020204" pitchFamily="34" charset="0"/>
                <a:cs typeface="Arial" panose="020B0604020202020204" pitchFamily="34" charset="0"/>
              </a:rPr>
              <a:t>Once these microbes have breached physical barriers such as the skin or intestinal tract mucosa, they are recognized by TLRs which activates immune</a:t>
            </a:r>
            <a:r>
              <a:rPr lang="en-US" sz="2000" dirty="0">
                <a:solidFill>
                  <a:srgbClr val="333333"/>
                </a:solidFill>
                <a:latin typeface="Arial" panose="020B0604020202020204" pitchFamily="34" charset="0"/>
                <a:cs typeface="Arial" panose="020B0604020202020204" pitchFamily="34" charset="0"/>
              </a:rPr>
              <a:t> cell responses. </a:t>
            </a:r>
          </a:p>
          <a:p>
            <a:endParaRPr lang="en-US" sz="2000" dirty="0">
              <a:solidFill>
                <a:srgbClr val="333333"/>
              </a:solidFill>
              <a:latin typeface="Arial" panose="020B0604020202020204" pitchFamily="34" charset="0"/>
              <a:cs typeface="Arial" panose="020B0604020202020204" pitchFamily="34" charset="0"/>
            </a:endParaRPr>
          </a:p>
          <a:p>
            <a:endParaRPr lang="en-US" sz="2000" dirty="0">
              <a:solidFill>
                <a:srgbClr val="333333"/>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05FE48B-7262-4F41-B76C-0E87A67F0E02}"/>
              </a:ext>
            </a:extLst>
          </p:cNvPr>
          <p:cNvSpPr/>
          <p:nvPr/>
        </p:nvSpPr>
        <p:spPr>
          <a:xfrm>
            <a:off x="0" y="113652"/>
            <a:ext cx="4593502" cy="523220"/>
          </a:xfrm>
          <a:prstGeom prst="rect">
            <a:avLst/>
          </a:prstGeom>
        </p:spPr>
        <p:txBody>
          <a:bodyPr wrap="none">
            <a:spAutoFit/>
          </a:bodyPr>
          <a:lstStyle/>
          <a:p>
            <a:r>
              <a:rPr lang="en-US" b="1" dirty="0">
                <a:solidFill>
                  <a:srgbClr val="333333"/>
                </a:solidFill>
                <a:latin typeface="Arial" panose="020B0604020202020204" pitchFamily="34" charset="0"/>
                <a:cs typeface="Arial" panose="020B0604020202020204" pitchFamily="34" charset="0"/>
              </a:rPr>
              <a:t>Toll-like receptors (TLRs) </a:t>
            </a:r>
            <a:endParaRPr lang="en-US" b="1" dirty="0"/>
          </a:p>
        </p:txBody>
      </p:sp>
      <p:sp>
        <p:nvSpPr>
          <p:cNvPr id="4" name="Rectangle 3">
            <a:extLst>
              <a:ext uri="{FF2B5EF4-FFF2-40B4-BE49-F238E27FC236}">
                <a16:creationId xmlns:a16="http://schemas.microsoft.com/office/drawing/2014/main" id="{F368AD3C-5F8F-421E-8F9A-70889C4BD5ED}"/>
              </a:ext>
            </a:extLst>
          </p:cNvPr>
          <p:cNvSpPr/>
          <p:nvPr/>
        </p:nvSpPr>
        <p:spPr>
          <a:xfrm>
            <a:off x="-8416" y="733443"/>
            <a:ext cx="4770966" cy="1200329"/>
          </a:xfrm>
          <a:prstGeom prst="rect">
            <a:avLst/>
          </a:prstGeom>
        </p:spPr>
        <p:txBody>
          <a:bodyPr wrap="square">
            <a:spAutoFit/>
          </a:bodyPr>
          <a:lstStyle/>
          <a:p>
            <a:r>
              <a:rPr lang="en-US" sz="1800" dirty="0">
                <a:solidFill>
                  <a:srgbClr val="333333"/>
                </a:solidFill>
                <a:latin typeface="Arial" panose="020B0604020202020204" pitchFamily="34" charset="0"/>
                <a:cs typeface="Arial" panose="020B0604020202020204" pitchFamily="34" charset="0"/>
              </a:rPr>
              <a:t>They receive their name from their similarity to the protein coded by the Toll gene identified in </a:t>
            </a:r>
            <a:r>
              <a:rPr lang="en-US" sz="1800" i="1" dirty="0">
                <a:solidFill>
                  <a:srgbClr val="333333"/>
                </a:solidFill>
                <a:latin typeface="Arial" panose="020B0604020202020204" pitchFamily="34" charset="0"/>
                <a:cs typeface="Arial" panose="020B0604020202020204" pitchFamily="34" charset="0"/>
              </a:rPr>
              <a:t>Drosophila</a:t>
            </a:r>
            <a:r>
              <a:rPr lang="en-US" sz="1800" dirty="0">
                <a:solidFill>
                  <a:srgbClr val="333333"/>
                </a:solidFill>
                <a:latin typeface="Arial" panose="020B0604020202020204" pitchFamily="34" charset="0"/>
                <a:cs typeface="Arial" panose="020B0604020202020204" pitchFamily="34" charset="0"/>
              </a:rPr>
              <a:t> in 1985 by Christiane </a:t>
            </a:r>
            <a:r>
              <a:rPr lang="en-US" sz="1800" dirty="0" err="1">
                <a:solidFill>
                  <a:srgbClr val="333333"/>
                </a:solidFill>
                <a:latin typeface="Arial" panose="020B0604020202020204" pitchFamily="34" charset="0"/>
                <a:cs typeface="Arial" panose="020B0604020202020204" pitchFamily="34" charset="0"/>
              </a:rPr>
              <a:t>Nüsslein-Volhard</a:t>
            </a:r>
            <a:r>
              <a:rPr lang="en-US" sz="1800" dirty="0">
                <a:solidFill>
                  <a:srgbClr val="333333"/>
                </a:solidFill>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A413819-9AFC-4712-8A25-025CD95B6452}"/>
              </a:ext>
            </a:extLst>
          </p:cNvPr>
          <p:cNvSpPr/>
          <p:nvPr/>
        </p:nvSpPr>
        <p:spPr>
          <a:xfrm>
            <a:off x="4860032" y="0"/>
            <a:ext cx="4572000" cy="1754326"/>
          </a:xfrm>
          <a:prstGeom prst="rect">
            <a:avLst/>
          </a:prstGeom>
        </p:spPr>
        <p:txBody>
          <a:bodyPr>
            <a:spAutoFit/>
          </a:bodyPr>
          <a:lstStyle/>
          <a:p>
            <a:r>
              <a:rPr lang="en-US" sz="1800" dirty="0">
                <a:solidFill>
                  <a:srgbClr val="333333"/>
                </a:solidFill>
                <a:latin typeface="Arial" panose="020B0604020202020204" pitchFamily="34" charset="0"/>
                <a:cs typeface="Arial" panose="020B0604020202020204" pitchFamily="34" charset="0"/>
              </a:rPr>
              <a:t>TLRs are a type of </a:t>
            </a:r>
            <a:r>
              <a:rPr lang="en-US" sz="1800" i="1" dirty="0">
                <a:solidFill>
                  <a:srgbClr val="333333"/>
                </a:solidFill>
                <a:latin typeface="Arial" panose="020B0604020202020204" pitchFamily="34" charset="0"/>
                <a:cs typeface="Arial" panose="020B0604020202020204" pitchFamily="34" charset="0"/>
              </a:rPr>
              <a:t>pattern recognition receptor</a:t>
            </a:r>
            <a:r>
              <a:rPr lang="en-US" sz="1800" dirty="0">
                <a:solidFill>
                  <a:srgbClr val="333333"/>
                </a:solidFill>
                <a:latin typeface="Arial" panose="020B0604020202020204" pitchFamily="34" charset="0"/>
                <a:cs typeface="Arial" panose="020B0604020202020204" pitchFamily="34" charset="0"/>
              </a:rPr>
              <a:t> (PRR) and </a:t>
            </a:r>
            <a:r>
              <a:rPr lang="en-US" sz="1800" u="sng" dirty="0">
                <a:solidFill>
                  <a:srgbClr val="333333"/>
                </a:solidFill>
                <a:latin typeface="Arial" panose="020B0604020202020204" pitchFamily="34" charset="0"/>
                <a:cs typeface="Arial" panose="020B0604020202020204" pitchFamily="34" charset="0"/>
              </a:rPr>
              <a:t>recognize molecules that are broadly shared by pathogens </a:t>
            </a:r>
            <a:r>
              <a:rPr lang="en-US" sz="1800" dirty="0">
                <a:solidFill>
                  <a:srgbClr val="333333"/>
                </a:solidFill>
                <a:latin typeface="Arial" panose="020B0604020202020204" pitchFamily="34" charset="0"/>
                <a:cs typeface="Arial" panose="020B0604020202020204" pitchFamily="34" charset="0"/>
              </a:rPr>
              <a:t>but </a:t>
            </a:r>
            <a:r>
              <a:rPr lang="en-US" sz="1800" u="sng" dirty="0">
                <a:solidFill>
                  <a:srgbClr val="333333"/>
                </a:solidFill>
                <a:latin typeface="Arial" panose="020B0604020202020204" pitchFamily="34" charset="0"/>
                <a:cs typeface="Arial" panose="020B0604020202020204" pitchFamily="34" charset="0"/>
              </a:rPr>
              <a:t>distinguishable from host molecules</a:t>
            </a:r>
            <a:r>
              <a:rPr lang="en-US" sz="1800" dirty="0">
                <a:solidFill>
                  <a:srgbClr val="333333"/>
                </a:solidFill>
                <a:latin typeface="Arial" panose="020B0604020202020204" pitchFamily="34" charset="0"/>
                <a:cs typeface="Arial" panose="020B0604020202020204" pitchFamily="34" charset="0"/>
              </a:rPr>
              <a:t>, collectively referred to as pathogen-associated molecular patterns (PAMPs).</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8923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LRs">
            <a:extLst>
              <a:ext uri="{FF2B5EF4-FFF2-40B4-BE49-F238E27FC236}">
                <a16:creationId xmlns:a16="http://schemas.microsoft.com/office/drawing/2014/main" id="{D96C3F6E-E82D-4510-961F-192468793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75" y="0"/>
            <a:ext cx="7435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472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qiagen.com/geneglobe/static/images/Pathways/Toll-Like%20Receptors%20Pathw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
            <a:ext cx="78488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55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052736"/>
            <a:ext cx="8136904" cy="3877985"/>
          </a:xfrm>
          <a:prstGeom prst="rect">
            <a:avLst/>
          </a:prstGeom>
        </p:spPr>
        <p:txBody>
          <a:bodyPr wrap="square">
            <a:spAutoFit/>
          </a:bodyPr>
          <a:lstStyle/>
          <a:p>
            <a:r>
              <a:rPr lang="en-US" sz="2400" b="1" dirty="0">
                <a:latin typeface="Arial" panose="020B0604020202020204" pitchFamily="34" charset="0"/>
                <a:cs typeface="Arial" pitchFamily="34" charset="0"/>
              </a:rPr>
              <a:t>The overall function of the immune system is </a:t>
            </a:r>
            <a:r>
              <a:rPr lang="en-US" sz="2400" b="1" u="sng" dirty="0">
                <a:latin typeface="Arial" panose="020B0604020202020204" pitchFamily="34" charset="0"/>
                <a:cs typeface="Arial" pitchFamily="34" charset="0"/>
              </a:rPr>
              <a:t>to prevent or limit </a:t>
            </a:r>
            <a:r>
              <a:rPr lang="en-US" sz="2400" b="1" dirty="0">
                <a:latin typeface="Arial" panose="020B0604020202020204" pitchFamily="34" charset="0"/>
                <a:cs typeface="Arial" pitchFamily="34" charset="0"/>
              </a:rPr>
              <a:t>infection.</a:t>
            </a:r>
          </a:p>
          <a:p>
            <a:r>
              <a:rPr lang="en-US" sz="2000" dirty="0">
                <a:latin typeface="Arial" pitchFamily="34" charset="0"/>
                <a:cs typeface="Arial" pitchFamily="34" charset="0"/>
              </a:rPr>
              <a:t>				</a:t>
            </a:r>
            <a:r>
              <a:rPr lang="en-US" sz="3600" b="1" dirty="0">
                <a:solidFill>
                  <a:srgbClr val="FF00FF"/>
                </a:solidFill>
                <a:latin typeface="Arial" pitchFamily="34" charset="0"/>
                <a:cs typeface="Arial" pitchFamily="34" charset="0"/>
              </a:rPr>
              <a:t>↓</a:t>
            </a:r>
            <a:r>
              <a:rPr lang="en-US" sz="3200" dirty="0">
                <a:solidFill>
                  <a:srgbClr val="FF00FF"/>
                </a:solidFill>
                <a:latin typeface="Arial" pitchFamily="34" charset="0"/>
                <a:cs typeface="Arial" pitchFamily="34" charset="0"/>
              </a:rPr>
              <a:t>  </a:t>
            </a:r>
            <a:r>
              <a:rPr lang="en-US" sz="2400" dirty="0">
                <a:solidFill>
                  <a:srgbClr val="FF00FF"/>
                </a:solidFill>
                <a:latin typeface="Arial" pitchFamily="34" charset="0"/>
                <a:cs typeface="Arial" pitchFamily="34" charset="0"/>
              </a:rPr>
              <a:t> </a:t>
            </a:r>
            <a:r>
              <a:rPr lang="en-US" sz="1800" dirty="0">
                <a:solidFill>
                  <a:srgbClr val="FF00FF"/>
                </a:solidFill>
                <a:latin typeface="Arial" pitchFamily="34" charset="0"/>
                <a:cs typeface="Arial" pitchFamily="34" charset="0"/>
              </a:rPr>
              <a:t>not optimal function in groups below</a:t>
            </a:r>
          </a:p>
          <a:p>
            <a:endParaRPr lang="en-US" sz="1600" dirty="0">
              <a:latin typeface="Arial" pitchFamily="34" charset="0"/>
              <a:cs typeface="Arial" pitchFamily="34" charset="0"/>
            </a:endParaRPr>
          </a:p>
          <a:p>
            <a:r>
              <a:rPr lang="en-US" sz="1600" dirty="0">
                <a:latin typeface="Arial" pitchFamily="34" charset="0"/>
                <a:cs typeface="Arial" pitchFamily="34" charset="0"/>
              </a:rPr>
              <a:t>These groups of people are </a:t>
            </a:r>
            <a:r>
              <a:rPr lang="en-US" sz="1600" u="sng" dirty="0">
                <a:latin typeface="Arial" panose="020B0604020202020204" pitchFamily="34" charset="0"/>
                <a:cs typeface="Arial" pitchFamily="34" charset="0"/>
              </a:rPr>
              <a:t>susceptible to a range of microbes </a:t>
            </a:r>
            <a:r>
              <a:rPr lang="en-US" sz="1600" dirty="0">
                <a:latin typeface="Arial" panose="020B0604020202020204" pitchFamily="34" charset="0"/>
                <a:cs typeface="Arial" pitchFamily="34" charset="0"/>
              </a:rPr>
              <a:t>that typically do not cause infection in healthy individuals: </a:t>
            </a:r>
            <a:endParaRPr lang="th-TH" sz="1600" dirty="0">
              <a:latin typeface="Arial" panose="020B0604020202020204" pitchFamily="34" charset="0"/>
            </a:endParaRPr>
          </a:p>
          <a:p>
            <a:pPr marL="285750" indent="-285750">
              <a:buFont typeface="Arial" pitchFamily="34" charset="0"/>
              <a:buChar char="•"/>
            </a:pPr>
            <a:r>
              <a:rPr lang="en-US" sz="1600" dirty="0">
                <a:latin typeface="Arial" panose="020B0604020202020204" pitchFamily="34" charset="0"/>
                <a:cs typeface="Arial" pitchFamily="34" charset="0"/>
              </a:rPr>
              <a:t>Immune-compromised people</a:t>
            </a:r>
          </a:p>
          <a:p>
            <a:pPr marL="285750" indent="-285750">
              <a:buFont typeface="Arial" pitchFamily="34" charset="0"/>
              <a:buChar char="•"/>
            </a:pPr>
            <a:r>
              <a:rPr lang="en-US" sz="1600" dirty="0">
                <a:latin typeface="Arial" panose="020B0604020202020204" pitchFamily="34" charset="0"/>
                <a:cs typeface="Arial" pitchFamily="34" charset="0"/>
              </a:rPr>
              <a:t>Genetic immune disorders</a:t>
            </a:r>
          </a:p>
          <a:p>
            <a:pPr marL="285750" indent="-285750">
              <a:buFont typeface="Arial" pitchFamily="34" charset="0"/>
              <a:buChar char="•"/>
            </a:pPr>
            <a:r>
              <a:rPr lang="en-US" sz="1600" dirty="0">
                <a:latin typeface="Arial" panose="020B0604020202020204" pitchFamily="34" charset="0"/>
                <a:cs typeface="Arial" pitchFamily="34" charset="0"/>
              </a:rPr>
              <a:t>Immune-debilitating infections like HIV</a:t>
            </a:r>
          </a:p>
          <a:p>
            <a:pPr marL="285750" indent="-285750">
              <a:buFont typeface="Arial" pitchFamily="34" charset="0"/>
              <a:buChar char="•"/>
            </a:pPr>
            <a:r>
              <a:rPr lang="en-US" sz="1600" dirty="0">
                <a:latin typeface="Arial" panose="020B0604020202020204" pitchFamily="34" charset="0"/>
                <a:cs typeface="Arial" pitchFamily="34" charset="0"/>
              </a:rPr>
              <a:t>Pregnant women</a:t>
            </a:r>
          </a:p>
          <a:p>
            <a:pPr marL="285750" indent="-285750">
              <a:buFont typeface="Arial" pitchFamily="34" charset="0"/>
              <a:buChar char="•"/>
            </a:pPr>
            <a:r>
              <a:rPr lang="en-US" sz="1600" dirty="0">
                <a:latin typeface="Arial" panose="020B0604020202020204" pitchFamily="34" charset="0"/>
                <a:cs typeface="Arial" pitchFamily="34" charset="0"/>
              </a:rPr>
              <a:t>Young children</a:t>
            </a:r>
          </a:p>
          <a:p>
            <a:pPr marL="285750" indent="-285750">
              <a:buFont typeface="Arial" pitchFamily="34" charset="0"/>
              <a:buChar char="•"/>
            </a:pPr>
            <a:r>
              <a:rPr lang="en-US" sz="1600" dirty="0">
                <a:latin typeface="Arial" panose="020B0604020202020204" pitchFamily="34" charset="0"/>
                <a:cs typeface="Arial" pitchFamily="34" charset="0"/>
              </a:rPr>
              <a:t>Elderly people </a:t>
            </a:r>
          </a:p>
          <a:p>
            <a:endParaRPr lang="en-US" sz="1800" dirty="0"/>
          </a:p>
        </p:txBody>
      </p:sp>
    </p:spTree>
    <p:extLst>
      <p:ext uri="{BB962C8B-B14F-4D97-AF65-F5344CB8AC3E}">
        <p14:creationId xmlns:p14="http://schemas.microsoft.com/office/powerpoint/2010/main" val="4287471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ytokine network and immune system">
            <a:extLst>
              <a:ext uri="{FF2B5EF4-FFF2-40B4-BE49-F238E27FC236}">
                <a16:creationId xmlns:a16="http://schemas.microsoft.com/office/drawing/2014/main" id="{0A30CBAA-2992-422A-B2BA-B3A272198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551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cytokine network and immune system">
            <a:extLst>
              <a:ext uri="{FF2B5EF4-FFF2-40B4-BE49-F238E27FC236}">
                <a16:creationId xmlns:a16="http://schemas.microsoft.com/office/drawing/2014/main" id="{33DAA11D-4315-4158-B9E9-F6EF9C2DF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0"/>
            <a:ext cx="73448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544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80"/>
            <a:ext cx="9144000" cy="4708981"/>
          </a:xfrm>
          <a:prstGeom prst="rect">
            <a:avLst/>
          </a:prstGeom>
        </p:spPr>
        <p:txBody>
          <a:bodyPr wrap="square">
            <a:spAutoFit/>
          </a:bodyPr>
          <a:lstStyle/>
          <a:p>
            <a:r>
              <a:rPr lang="en-US" sz="2000" b="1" dirty="0">
                <a:latin typeface="Arial" pitchFamily="34" charset="0"/>
                <a:cs typeface="Arial" pitchFamily="34" charset="0"/>
              </a:rPr>
              <a:t>Basic understanding:</a:t>
            </a:r>
          </a:p>
          <a:p>
            <a:r>
              <a:rPr lang="en-US" sz="2000" dirty="0">
                <a:latin typeface="Arial" pitchFamily="34" charset="0"/>
                <a:cs typeface="Arial" pitchFamily="34" charset="0"/>
              </a:rPr>
              <a:t>1. When the immune system first recognizes these signals, it responds to address the problem. If an immune response cannot be activated when there is sufficient need, problems arise, like infection. On the other hand, when an immune response is activated without a real threat or is not turned off once the danger passes, different problems arise, such as allergic reactions and autoimmune disease.</a:t>
            </a:r>
          </a:p>
          <a:p>
            <a:endParaRPr lang="en-US" sz="2000" dirty="0">
              <a:latin typeface="Arial" pitchFamily="34" charset="0"/>
              <a:cs typeface="Arial" pitchFamily="34" charset="0"/>
            </a:endParaRPr>
          </a:p>
          <a:p>
            <a:r>
              <a:rPr lang="en-US" sz="2000" dirty="0">
                <a:latin typeface="Arial" pitchFamily="34" charset="0"/>
                <a:cs typeface="Arial" pitchFamily="34" charset="0"/>
              </a:rPr>
              <a:t>2. The immune system is complex and pervasive. There are numerous cell types that either circulate throughout the body or reside in a particular tissue. Each cell type plays a unique role, with different ways of recognizing problems, communicating with other cells, and performing their functions. </a:t>
            </a:r>
          </a:p>
          <a:p>
            <a:r>
              <a:rPr lang="en-US" sz="2000" dirty="0">
                <a:latin typeface="Arial" pitchFamily="34" charset="0"/>
                <a:cs typeface="Arial" pitchFamily="34" charset="0"/>
              </a:rPr>
              <a:t>By understanding all the details behind this network, researchers may optimize immune responses to confront specific issues, ranging from infections to cancer.</a:t>
            </a:r>
          </a:p>
        </p:txBody>
      </p:sp>
    </p:spTree>
    <p:extLst>
      <p:ext uri="{BB962C8B-B14F-4D97-AF65-F5344CB8AC3E}">
        <p14:creationId xmlns:p14="http://schemas.microsoft.com/office/powerpoint/2010/main" val="1493341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 y="0"/>
            <a:ext cx="9111343" cy="1384995"/>
          </a:xfrm>
          <a:prstGeom prst="rect">
            <a:avLst/>
          </a:prstGeom>
        </p:spPr>
        <p:txBody>
          <a:bodyPr wrap="square">
            <a:spAutoFit/>
          </a:bodyPr>
          <a:lstStyle/>
          <a:p>
            <a:r>
              <a:rPr lang="en-US" sz="1800" b="1" dirty="0">
                <a:latin typeface="Arial" pitchFamily="34" charset="0"/>
                <a:cs typeface="Arial" pitchFamily="34" charset="0"/>
              </a:rPr>
              <a:t>Location</a:t>
            </a:r>
          </a:p>
          <a:p>
            <a:r>
              <a:rPr lang="en-US" sz="1800" b="1" dirty="0">
                <a:latin typeface="Arial" pitchFamily="34" charset="0"/>
                <a:cs typeface="Arial" pitchFamily="34" charset="0"/>
              </a:rPr>
              <a:t>All immune cells </a:t>
            </a:r>
            <a:r>
              <a:rPr lang="en-US" sz="1800" dirty="0">
                <a:latin typeface="Arial" pitchFamily="34" charset="0"/>
                <a:cs typeface="Arial" pitchFamily="34" charset="0"/>
              </a:rPr>
              <a:t>come from </a:t>
            </a:r>
            <a:r>
              <a:rPr lang="en-US" sz="1800" b="1" dirty="0">
                <a:latin typeface="Arial" pitchFamily="34" charset="0"/>
                <a:cs typeface="Arial" pitchFamily="34" charset="0"/>
              </a:rPr>
              <a:t>precursors</a:t>
            </a:r>
            <a:r>
              <a:rPr lang="en-US" sz="1800" dirty="0">
                <a:latin typeface="Arial" pitchFamily="34" charset="0"/>
                <a:cs typeface="Arial" pitchFamily="34" charset="0"/>
              </a:rPr>
              <a:t> in the </a:t>
            </a:r>
            <a:r>
              <a:rPr lang="en-US" sz="1800" b="1" dirty="0">
                <a:latin typeface="Arial" pitchFamily="34" charset="0"/>
                <a:cs typeface="Arial" pitchFamily="34" charset="0"/>
              </a:rPr>
              <a:t>bone marrow </a:t>
            </a:r>
            <a:r>
              <a:rPr lang="en-US" sz="1800" dirty="0">
                <a:latin typeface="Arial" pitchFamily="34" charset="0"/>
                <a:cs typeface="Arial" pitchFamily="34" charset="0"/>
              </a:rPr>
              <a:t>and develop into mature cells through a series of changes that can occur in different parts of the body.</a:t>
            </a:r>
          </a:p>
          <a:p>
            <a:endParaRPr lang="en-US" dirty="0"/>
          </a:p>
        </p:txBody>
      </p:sp>
      <p:pic>
        <p:nvPicPr>
          <p:cNvPr id="3" name="Picture 2" descr="Figure 1.3. All the cellular elements of blood, including the lymphocytes of the adaptive immune system, arise from hematopoietic stem cells in the bone marrow.">
            <a:extLst>
              <a:ext uri="{FF2B5EF4-FFF2-40B4-BE49-F238E27FC236}">
                <a16:creationId xmlns:a16="http://schemas.microsoft.com/office/drawing/2014/main" id="{A1FF3096-8EBB-458E-B8AE-0F54A42EF68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928992" cy="5688632"/>
          </a:xfrm>
          <a:prstGeom prst="rect">
            <a:avLst/>
          </a:prstGeom>
          <a:noFill/>
          <a:ln>
            <a:noFill/>
          </a:ln>
        </p:spPr>
      </p:pic>
    </p:spTree>
    <p:extLst>
      <p:ext uri="{BB962C8B-B14F-4D97-AF65-F5344CB8AC3E}">
        <p14:creationId xmlns:p14="http://schemas.microsoft.com/office/powerpoint/2010/main" val="825728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5" y="836712"/>
            <a:ext cx="4618857" cy="5909310"/>
          </a:xfrm>
          <a:prstGeom prst="rect">
            <a:avLst/>
          </a:prstGeom>
        </p:spPr>
        <p:txBody>
          <a:bodyPr wrap="square">
            <a:spAutoFit/>
          </a:bodyPr>
          <a:lstStyle/>
          <a:p>
            <a:r>
              <a:rPr lang="en-US" sz="2000" b="1" dirty="0">
                <a:latin typeface="Arial" pitchFamily="34" charset="0"/>
                <a:cs typeface="Arial" pitchFamily="34" charset="0"/>
              </a:rPr>
              <a:t>Skin: </a:t>
            </a:r>
            <a:r>
              <a:rPr lang="en-US" sz="2000" dirty="0">
                <a:latin typeface="Arial" pitchFamily="34" charset="0"/>
                <a:cs typeface="Arial" pitchFamily="34" charset="0"/>
              </a:rPr>
              <a:t>The skin is usually the </a:t>
            </a:r>
            <a:r>
              <a:rPr lang="en-US" sz="2000" u="sng" dirty="0">
                <a:latin typeface="Arial" pitchFamily="34" charset="0"/>
                <a:cs typeface="Arial" pitchFamily="34" charset="0"/>
              </a:rPr>
              <a:t>first line of defense </a:t>
            </a:r>
            <a:r>
              <a:rPr lang="en-US" sz="2000" dirty="0">
                <a:latin typeface="Arial" pitchFamily="34" charset="0"/>
                <a:cs typeface="Arial" pitchFamily="34" charset="0"/>
              </a:rPr>
              <a:t>against microbes. Skin cells produce and secrete important </a:t>
            </a:r>
            <a:r>
              <a:rPr lang="en-US" sz="2000" u="sng" dirty="0">
                <a:latin typeface="Arial" pitchFamily="34" charset="0"/>
                <a:cs typeface="Arial" pitchFamily="34" charset="0"/>
              </a:rPr>
              <a:t>antimicrobial proteins</a:t>
            </a:r>
            <a:r>
              <a:rPr lang="en-US" sz="2000" dirty="0">
                <a:latin typeface="Arial" pitchFamily="34" charset="0"/>
                <a:cs typeface="Arial" pitchFamily="34" charset="0"/>
              </a:rPr>
              <a:t>, and </a:t>
            </a:r>
            <a:r>
              <a:rPr lang="en-US" sz="2000" u="sng" dirty="0">
                <a:latin typeface="Arial" pitchFamily="34" charset="0"/>
                <a:cs typeface="Arial" pitchFamily="34" charset="0"/>
              </a:rPr>
              <a:t>immune cells can be found </a:t>
            </a:r>
            <a:r>
              <a:rPr lang="en-US" sz="2000" dirty="0">
                <a:latin typeface="Arial" pitchFamily="34" charset="0"/>
                <a:cs typeface="Arial" pitchFamily="34" charset="0"/>
              </a:rPr>
              <a:t>in specific layers of skin.</a:t>
            </a:r>
          </a:p>
          <a:p>
            <a:endParaRPr lang="en-US" sz="2000" dirty="0">
              <a:latin typeface="Arial" pitchFamily="34" charset="0"/>
              <a:cs typeface="Arial" pitchFamily="34" charset="0"/>
            </a:endParaRPr>
          </a:p>
          <a:p>
            <a:r>
              <a:rPr lang="en-US" sz="2000" b="1" dirty="0">
                <a:latin typeface="Arial" pitchFamily="34" charset="0"/>
                <a:cs typeface="Arial" pitchFamily="34" charset="0"/>
              </a:rPr>
              <a:t>Bone marrow: </a:t>
            </a:r>
            <a:r>
              <a:rPr lang="en-US" sz="2000" dirty="0">
                <a:latin typeface="Arial" pitchFamily="34" charset="0"/>
                <a:cs typeface="Arial" pitchFamily="34" charset="0"/>
              </a:rPr>
              <a:t>The bone marrow contains stems cells that can develop into a variety of cell types. The common myeloid progenitor stem cell in the bone marrow is the precursor to innate immune cells—neutrophils, </a:t>
            </a:r>
            <a:r>
              <a:rPr lang="en-US" sz="2000" dirty="0" err="1">
                <a:latin typeface="Arial" pitchFamily="34" charset="0"/>
                <a:cs typeface="Arial" pitchFamily="34" charset="0"/>
              </a:rPr>
              <a:t>eosinophils</a:t>
            </a:r>
            <a:r>
              <a:rPr lang="en-US" sz="2000" dirty="0">
                <a:latin typeface="Arial" pitchFamily="34" charset="0"/>
                <a:cs typeface="Arial" pitchFamily="34" charset="0"/>
              </a:rPr>
              <a:t>, basophils, mast cells, monocytes, dendritic cells, and macrophages—that are important first-line responders to infection.</a:t>
            </a:r>
          </a:p>
          <a:p>
            <a:endParaRPr lang="en-US" sz="2000" dirty="0">
              <a:latin typeface="Arial" pitchFamily="34" charset="0"/>
              <a:cs typeface="Arial" pitchFamily="34" charset="0"/>
            </a:endParaRPr>
          </a:p>
          <a:p>
            <a:endParaRPr lang="en-US" sz="1800" dirty="0">
              <a:latin typeface="Arial" pitchFamily="34" charset="0"/>
              <a:cs typeface="Arial" pitchFamily="34" charset="0"/>
            </a:endParaRPr>
          </a:p>
        </p:txBody>
      </p:sp>
      <p:sp>
        <p:nvSpPr>
          <p:cNvPr id="3" name="Rectangle 2"/>
          <p:cNvSpPr/>
          <p:nvPr/>
        </p:nvSpPr>
        <p:spPr>
          <a:xfrm>
            <a:off x="251520" y="260648"/>
            <a:ext cx="1253869" cy="400110"/>
          </a:xfrm>
          <a:prstGeom prst="rect">
            <a:avLst/>
          </a:prstGeom>
        </p:spPr>
        <p:txBody>
          <a:bodyPr wrap="none">
            <a:spAutoFit/>
          </a:bodyPr>
          <a:lstStyle/>
          <a:p>
            <a:r>
              <a:rPr lang="en-US" sz="2000" b="1" dirty="0">
                <a:latin typeface="Arial" pitchFamily="34" charset="0"/>
                <a:cs typeface="Arial" pitchFamily="34" charset="0"/>
              </a:rPr>
              <a:t>Location</a:t>
            </a:r>
          </a:p>
        </p:txBody>
      </p:sp>
      <p:pic>
        <p:nvPicPr>
          <p:cNvPr id="5" name="Picture 2" descr="http://glencoe.mheducation.com/sites/dl/free/0078695104/383924/ip.gif">
            <a:extLst>
              <a:ext uri="{FF2B5EF4-FFF2-40B4-BE49-F238E27FC236}">
                <a16:creationId xmlns:a16="http://schemas.microsoft.com/office/drawing/2014/main" id="{09A4BE44-5373-42CC-807C-E82BFE416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933" y="332656"/>
            <a:ext cx="4379067" cy="550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393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4896544" cy="6555641"/>
          </a:xfrm>
          <a:prstGeom prst="rect">
            <a:avLst/>
          </a:prstGeom>
        </p:spPr>
        <p:txBody>
          <a:bodyPr wrap="square">
            <a:spAutoFit/>
          </a:bodyPr>
          <a:lstStyle/>
          <a:p>
            <a:r>
              <a:rPr lang="en-US" sz="2000" b="1" dirty="0">
                <a:latin typeface="Arial" pitchFamily="34" charset="0"/>
                <a:cs typeface="Arial" pitchFamily="34" charset="0"/>
              </a:rPr>
              <a:t>Bloodstream: </a:t>
            </a:r>
            <a:r>
              <a:rPr lang="en-US" sz="2000" dirty="0">
                <a:latin typeface="Arial" pitchFamily="34" charset="0"/>
                <a:cs typeface="Arial" pitchFamily="34" charset="0"/>
              </a:rPr>
              <a:t>Immune cells constantly circulate throughout the bloodstream, patrolling for problems. If a cell type is either scarce or over abundant in the bloodstream (blood test), this may reflect a problem.</a:t>
            </a:r>
          </a:p>
          <a:p>
            <a:endParaRPr lang="en-US" sz="2000" b="1" dirty="0">
              <a:latin typeface="Arial" pitchFamily="34" charset="0"/>
              <a:cs typeface="Arial" pitchFamily="34" charset="0"/>
            </a:endParaRPr>
          </a:p>
          <a:p>
            <a:r>
              <a:rPr lang="en-US" sz="2000" b="1" dirty="0">
                <a:latin typeface="Arial" pitchFamily="34" charset="0"/>
                <a:cs typeface="Arial" pitchFamily="34" charset="0"/>
              </a:rPr>
              <a:t>Thymus: </a:t>
            </a:r>
            <a:r>
              <a:rPr lang="en-US" sz="2000" dirty="0">
                <a:latin typeface="Arial" pitchFamily="34" charset="0"/>
                <a:cs typeface="Arial" pitchFamily="34" charset="0"/>
              </a:rPr>
              <a:t>T cells mature in the thymus, a small organ located in the upper chest.</a:t>
            </a:r>
          </a:p>
          <a:p>
            <a:endParaRPr lang="en-US" sz="2000" dirty="0">
              <a:latin typeface="Arial" pitchFamily="34" charset="0"/>
              <a:cs typeface="Arial" pitchFamily="34" charset="0"/>
            </a:endParaRPr>
          </a:p>
          <a:p>
            <a:r>
              <a:rPr lang="en-US" sz="2000" b="1" dirty="0">
                <a:latin typeface="Arial" pitchFamily="34" charset="0"/>
                <a:cs typeface="Arial" pitchFamily="34" charset="0"/>
              </a:rPr>
              <a:t>Lymphatic system: </a:t>
            </a:r>
            <a:r>
              <a:rPr lang="en-US" sz="2000" dirty="0">
                <a:latin typeface="Arial" pitchFamily="34" charset="0"/>
                <a:cs typeface="Arial" pitchFamily="34" charset="0"/>
              </a:rPr>
              <a:t>The lymphatic system is a </a:t>
            </a:r>
            <a:r>
              <a:rPr lang="en-US" sz="2000" u="sng" dirty="0">
                <a:latin typeface="Arial" pitchFamily="34" charset="0"/>
                <a:cs typeface="Arial" pitchFamily="34" charset="0"/>
              </a:rPr>
              <a:t>network of vessels </a:t>
            </a:r>
            <a:r>
              <a:rPr lang="en-US" sz="2000" dirty="0">
                <a:latin typeface="Arial" pitchFamily="34" charset="0"/>
                <a:cs typeface="Arial" pitchFamily="34" charset="0"/>
              </a:rPr>
              <a:t>and tissues composed of lymph, an extracellular fluid, and lymphoid organs, such as lymph nodes. The lymphatic system is a conduit for travel and communication between tissues and the bloodstream. Immune cells are carried through the lymphatic system and converge in </a:t>
            </a:r>
            <a:r>
              <a:rPr lang="en-US" sz="2000" b="1" dirty="0">
                <a:latin typeface="Arial" pitchFamily="34" charset="0"/>
                <a:cs typeface="Arial" pitchFamily="34" charset="0"/>
              </a:rPr>
              <a:t>lymph nodes</a:t>
            </a:r>
            <a:r>
              <a:rPr lang="en-US" sz="2000" dirty="0">
                <a:latin typeface="Arial" pitchFamily="34" charset="0"/>
                <a:cs typeface="Arial" pitchFamily="34" charset="0"/>
              </a:rPr>
              <a:t>, which are found throughout the body.</a:t>
            </a:r>
          </a:p>
        </p:txBody>
      </p:sp>
      <p:pic>
        <p:nvPicPr>
          <p:cNvPr id="3" name="Picture 2" descr="Figure 1.7. The distribution of lymphoid tissues in the body.">
            <a:extLst>
              <a:ext uri="{FF2B5EF4-FFF2-40B4-BE49-F238E27FC236}">
                <a16:creationId xmlns:a16="http://schemas.microsoft.com/office/drawing/2014/main" id="{28355BB8-5100-4DA0-9E1F-A648410F1D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48065" y="764704"/>
            <a:ext cx="3995935" cy="5256584"/>
          </a:xfrm>
          <a:prstGeom prst="rect">
            <a:avLst/>
          </a:prstGeom>
          <a:noFill/>
          <a:ln>
            <a:noFill/>
          </a:ln>
        </p:spPr>
      </p:pic>
    </p:spTree>
    <p:extLst>
      <p:ext uri="{BB962C8B-B14F-4D97-AF65-F5344CB8AC3E}">
        <p14:creationId xmlns:p14="http://schemas.microsoft.com/office/powerpoint/2010/main" val="2584201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278"/>
            <a:ext cx="4572000" cy="6001643"/>
          </a:xfrm>
          <a:prstGeom prst="rect">
            <a:avLst/>
          </a:prstGeom>
        </p:spPr>
        <p:txBody>
          <a:bodyPr wrap="square">
            <a:spAutoFit/>
          </a:bodyPr>
          <a:lstStyle/>
          <a:p>
            <a:r>
              <a:rPr lang="en-US" sz="1600" b="1" dirty="0">
                <a:latin typeface="Arial" pitchFamily="34" charset="0"/>
                <a:cs typeface="Arial" pitchFamily="34" charset="0"/>
              </a:rPr>
              <a:t>Lymph nodes </a:t>
            </a:r>
            <a:r>
              <a:rPr lang="en-US" sz="1600" dirty="0">
                <a:latin typeface="Arial" pitchFamily="34" charset="0"/>
                <a:cs typeface="Arial" pitchFamily="34" charset="0"/>
              </a:rPr>
              <a:t>are a communication hub where immune cells sample information brought in from the body. </a:t>
            </a:r>
          </a:p>
          <a:p>
            <a:endParaRPr lang="en-US" sz="1600" dirty="0">
              <a:latin typeface="Arial" pitchFamily="34" charset="0"/>
              <a:cs typeface="Arial" pitchFamily="34" charset="0"/>
            </a:endParaRPr>
          </a:p>
          <a:p>
            <a:r>
              <a:rPr lang="en-US" sz="1600" dirty="0">
                <a:latin typeface="Arial" pitchFamily="34" charset="0"/>
                <a:cs typeface="Arial" pitchFamily="34" charset="0"/>
              </a:rPr>
              <a:t>For instance, if adaptive immune cells in the lymph node recognize pieces of a microbe brought in from a distant area, they will activate, replicate, and leave the lymph node to circulate and address the pathogen. </a:t>
            </a:r>
          </a:p>
          <a:p>
            <a:endParaRPr lang="en-US" sz="1600" dirty="0">
              <a:latin typeface="Arial" pitchFamily="34" charset="0"/>
              <a:cs typeface="Arial" pitchFamily="34" charset="0"/>
            </a:endParaRPr>
          </a:p>
          <a:p>
            <a:r>
              <a:rPr lang="en-US" sz="1600" b="1" dirty="0">
                <a:latin typeface="Arial" pitchFamily="34" charset="0"/>
                <a:cs typeface="Arial" pitchFamily="34" charset="0"/>
              </a:rPr>
              <a:t>Spleen: </a:t>
            </a:r>
            <a:r>
              <a:rPr lang="en-US" sz="1600" dirty="0">
                <a:latin typeface="Arial" pitchFamily="34" charset="0"/>
                <a:cs typeface="Arial" pitchFamily="34" charset="0"/>
              </a:rPr>
              <a:t>The spleen is an organ located behind the stomach. While it is not directly connected to the lymphatic system, it is important for </a:t>
            </a:r>
            <a:r>
              <a:rPr lang="en-US" sz="1600" u="sng" dirty="0">
                <a:latin typeface="Arial" pitchFamily="34" charset="0"/>
                <a:cs typeface="Arial" pitchFamily="34" charset="0"/>
              </a:rPr>
              <a:t>processing information from the bloodstream.</a:t>
            </a:r>
            <a:r>
              <a:rPr lang="en-US" sz="1600" dirty="0">
                <a:latin typeface="Arial" pitchFamily="34" charset="0"/>
                <a:cs typeface="Arial" pitchFamily="34" charset="0"/>
              </a:rPr>
              <a:t> Immune cells are enriched in specific areas of the spleen, and upon recognizing blood-borne pathogens, they will activate and respond accordingly.</a:t>
            </a:r>
          </a:p>
          <a:p>
            <a:endParaRPr lang="en-US" sz="1600" dirty="0">
              <a:latin typeface="Arial" pitchFamily="34" charset="0"/>
              <a:cs typeface="Arial" pitchFamily="34" charset="0"/>
            </a:endParaRPr>
          </a:p>
          <a:p>
            <a:r>
              <a:rPr lang="en-US" sz="1600" b="1" dirty="0">
                <a:latin typeface="Arial" pitchFamily="34" charset="0"/>
                <a:cs typeface="Arial" pitchFamily="34" charset="0"/>
              </a:rPr>
              <a:t>Mucosal tissue: </a:t>
            </a:r>
            <a:r>
              <a:rPr lang="en-US" sz="1600" dirty="0">
                <a:latin typeface="Arial" pitchFamily="34" charset="0"/>
                <a:cs typeface="Arial" pitchFamily="34" charset="0"/>
              </a:rPr>
              <a:t>Mucosal surfaces are </a:t>
            </a:r>
            <a:r>
              <a:rPr lang="en-US" sz="1600" u="sng" dirty="0">
                <a:latin typeface="Arial" pitchFamily="34" charset="0"/>
                <a:cs typeface="Arial" pitchFamily="34" charset="0"/>
              </a:rPr>
              <a:t>prime entry points for pathogens</a:t>
            </a:r>
            <a:r>
              <a:rPr lang="en-US" sz="1600" dirty="0">
                <a:latin typeface="Arial" pitchFamily="34" charset="0"/>
                <a:cs typeface="Arial" pitchFamily="34" charset="0"/>
              </a:rPr>
              <a:t>, and specialized immune hubs are strategically located in mucosal tissues like the </a:t>
            </a:r>
            <a:r>
              <a:rPr lang="en-US" sz="1600" u="sng" dirty="0">
                <a:latin typeface="Arial" pitchFamily="34" charset="0"/>
                <a:cs typeface="Arial" pitchFamily="34" charset="0"/>
              </a:rPr>
              <a:t>respiratory tract and gut</a:t>
            </a:r>
            <a:r>
              <a:rPr lang="en-US" sz="1600" dirty="0">
                <a:latin typeface="Arial" pitchFamily="34" charset="0"/>
                <a:cs typeface="Arial" pitchFamily="34" charset="0"/>
              </a:rPr>
              <a:t>. </a:t>
            </a:r>
          </a:p>
        </p:txBody>
      </p:sp>
      <p:pic>
        <p:nvPicPr>
          <p:cNvPr id="3" name="Picture 2" descr="Figure 1.7. The distribution of lymphoid tissues in the body.">
            <a:extLst>
              <a:ext uri="{FF2B5EF4-FFF2-40B4-BE49-F238E27FC236}">
                <a16:creationId xmlns:a16="http://schemas.microsoft.com/office/drawing/2014/main" id="{C4B382D6-DE6C-4522-81DB-D9E9087335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66726" y="5882"/>
            <a:ext cx="4571999" cy="5544616"/>
          </a:xfrm>
          <a:prstGeom prst="rect">
            <a:avLst/>
          </a:prstGeom>
          <a:noFill/>
          <a:ln>
            <a:noFill/>
          </a:ln>
        </p:spPr>
      </p:pic>
      <p:sp>
        <p:nvSpPr>
          <p:cNvPr id="4" name="Rectangle 3">
            <a:extLst>
              <a:ext uri="{FF2B5EF4-FFF2-40B4-BE49-F238E27FC236}">
                <a16:creationId xmlns:a16="http://schemas.microsoft.com/office/drawing/2014/main" id="{64841C96-D408-4AE7-AE28-91128623CAF3}"/>
              </a:ext>
            </a:extLst>
          </p:cNvPr>
          <p:cNvSpPr/>
          <p:nvPr/>
        </p:nvSpPr>
        <p:spPr>
          <a:xfrm>
            <a:off x="-1" y="6088559"/>
            <a:ext cx="9138725" cy="769441"/>
          </a:xfrm>
          <a:prstGeom prst="rect">
            <a:avLst/>
          </a:prstGeom>
        </p:spPr>
        <p:txBody>
          <a:bodyPr wrap="square">
            <a:spAutoFit/>
          </a:bodyPr>
          <a:lstStyle/>
          <a:p>
            <a:r>
              <a:rPr lang="en-US" sz="1600" b="1" dirty="0">
                <a:latin typeface="Arial" pitchFamily="34" charset="0"/>
                <a:cs typeface="Arial" pitchFamily="34" charset="0"/>
              </a:rPr>
              <a:t>Peyer's patches </a:t>
            </a:r>
            <a:r>
              <a:rPr lang="en-US" sz="1600" dirty="0">
                <a:latin typeface="Arial" pitchFamily="34" charset="0"/>
                <a:cs typeface="Arial" pitchFamily="34" charset="0"/>
              </a:rPr>
              <a:t>in the small intestine - immune cells can access samples from the gastrointestinal tract.</a:t>
            </a:r>
            <a:r>
              <a:rPr lang="en-US" dirty="0">
                <a:latin typeface="Arial" pitchFamily="34" charset="0"/>
                <a:cs typeface="Arial" pitchFamily="34" charset="0"/>
              </a:rPr>
              <a:t>​</a:t>
            </a:r>
            <a:endParaRPr lang="en-US" dirty="0"/>
          </a:p>
        </p:txBody>
      </p:sp>
    </p:spTree>
    <p:extLst>
      <p:ext uri="{BB962C8B-B14F-4D97-AF65-F5344CB8AC3E}">
        <p14:creationId xmlns:p14="http://schemas.microsoft.com/office/powerpoint/2010/main" val="2279055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7. The distribution of lymphoid tissues in the body."/>
          <p:cNvPicPr/>
          <p:nvPr/>
        </p:nvPicPr>
        <p:blipFill>
          <a:blip r:embed="rId2">
            <a:extLst>
              <a:ext uri="{28A0092B-C50C-407E-A947-70E740481C1C}">
                <a14:useLocalDpi xmlns:a14="http://schemas.microsoft.com/office/drawing/2010/main" val="0"/>
              </a:ext>
            </a:extLst>
          </a:blip>
          <a:srcRect/>
          <a:stretch>
            <a:fillRect/>
          </a:stretch>
        </p:blipFill>
        <p:spPr bwMode="auto">
          <a:xfrm>
            <a:off x="0" y="29879"/>
            <a:ext cx="5940152" cy="6828121"/>
          </a:xfrm>
          <a:prstGeom prst="rect">
            <a:avLst/>
          </a:prstGeom>
          <a:noFill/>
          <a:ln>
            <a:noFill/>
          </a:ln>
        </p:spPr>
      </p:pic>
      <p:sp>
        <p:nvSpPr>
          <p:cNvPr id="3" name="Rectangle 2"/>
          <p:cNvSpPr/>
          <p:nvPr/>
        </p:nvSpPr>
        <p:spPr>
          <a:xfrm>
            <a:off x="5970578" y="404664"/>
            <a:ext cx="3203848" cy="5632311"/>
          </a:xfrm>
          <a:prstGeom prst="rect">
            <a:avLst/>
          </a:prstGeom>
        </p:spPr>
        <p:txBody>
          <a:bodyPr wrap="square">
            <a:spAutoFit/>
          </a:bodyPr>
          <a:lstStyle/>
          <a:p>
            <a:r>
              <a:rPr lang="en-US" sz="1800" b="1" dirty="0">
                <a:latin typeface="Arial" pitchFamily="34" charset="0"/>
                <a:cs typeface="Arial" pitchFamily="34" charset="0"/>
              </a:rPr>
              <a:t>The distribution of lymphoid tissues in the body</a:t>
            </a:r>
            <a:endParaRPr lang="en-US" sz="1800" dirty="0">
              <a:latin typeface="Arial" pitchFamily="34" charset="0"/>
              <a:cs typeface="Arial" pitchFamily="34" charset="0"/>
            </a:endParaRPr>
          </a:p>
          <a:p>
            <a:r>
              <a:rPr lang="en-US" sz="1800" dirty="0">
                <a:latin typeface="Arial" pitchFamily="34" charset="0"/>
                <a:cs typeface="Arial" pitchFamily="34" charset="0"/>
              </a:rPr>
              <a:t>Lymphocytes arise from stem cells in </a:t>
            </a:r>
            <a:r>
              <a:rPr lang="en-US" sz="1800" u="sng" dirty="0">
                <a:latin typeface="Arial" pitchFamily="34" charset="0"/>
                <a:cs typeface="Arial" pitchFamily="34" charset="0"/>
                <a:hlinkClick r:id="rId3"/>
              </a:rPr>
              <a:t>bone marrow</a:t>
            </a:r>
            <a:r>
              <a:rPr lang="en-US" sz="1800" dirty="0">
                <a:latin typeface="Arial" pitchFamily="34" charset="0"/>
                <a:cs typeface="Arial" pitchFamily="34" charset="0"/>
              </a:rPr>
              <a:t>, and differentiate in the central lymphoid organs. </a:t>
            </a:r>
          </a:p>
          <a:p>
            <a:r>
              <a:rPr lang="en-US" sz="1800" u="sng" dirty="0">
                <a:latin typeface="Arial" pitchFamily="34" charset="0"/>
                <a:cs typeface="Arial" pitchFamily="34" charset="0"/>
              </a:rPr>
              <a:t>B cells </a:t>
            </a:r>
            <a:r>
              <a:rPr lang="en-US" sz="1800" b="1" u="sng" dirty="0">
                <a:latin typeface="Arial" pitchFamily="34" charset="0"/>
                <a:cs typeface="Arial" pitchFamily="34" charset="0"/>
              </a:rPr>
              <a:t>in bone marrow  </a:t>
            </a:r>
          </a:p>
          <a:p>
            <a:r>
              <a:rPr lang="en-US" sz="1800" u="sng" dirty="0">
                <a:latin typeface="Arial" pitchFamily="34" charset="0"/>
                <a:cs typeface="Arial" pitchFamily="34" charset="0"/>
              </a:rPr>
              <a:t>T cells in the </a:t>
            </a:r>
            <a:r>
              <a:rPr lang="en-US" sz="1800" b="1" u="sng" dirty="0">
                <a:latin typeface="Arial" pitchFamily="34" charset="0"/>
                <a:cs typeface="Arial" pitchFamily="34" charset="0"/>
              </a:rPr>
              <a:t>thymus</a:t>
            </a:r>
          </a:p>
          <a:p>
            <a:endParaRPr lang="en-US" sz="1800" dirty="0">
              <a:latin typeface="Arial" pitchFamily="34" charset="0"/>
              <a:cs typeface="Arial" pitchFamily="34" charset="0"/>
            </a:endParaRPr>
          </a:p>
          <a:p>
            <a:r>
              <a:rPr lang="en-US" sz="1800" dirty="0">
                <a:latin typeface="Arial" pitchFamily="34" charset="0"/>
                <a:cs typeface="Arial" pitchFamily="34" charset="0"/>
              </a:rPr>
              <a:t>They migrate from these tissues and are carried in the </a:t>
            </a:r>
            <a:r>
              <a:rPr lang="en-US" sz="1800" b="1" dirty="0">
                <a:latin typeface="Arial" pitchFamily="34" charset="0"/>
                <a:cs typeface="Arial" pitchFamily="34" charset="0"/>
              </a:rPr>
              <a:t>bloodstream</a:t>
            </a:r>
            <a:r>
              <a:rPr lang="en-US" sz="1800" dirty="0">
                <a:latin typeface="Arial" pitchFamily="34" charset="0"/>
                <a:cs typeface="Arial" pitchFamily="34" charset="0"/>
              </a:rPr>
              <a:t> to the peripheral or </a:t>
            </a:r>
            <a:r>
              <a:rPr lang="en-US" sz="1800" b="1" dirty="0">
                <a:latin typeface="Arial" pitchFamily="34" charset="0"/>
                <a:cs typeface="Arial" pitchFamily="34" charset="0"/>
              </a:rPr>
              <a:t>secondary lymphoid organs </a:t>
            </a:r>
            <a:r>
              <a:rPr lang="en-US" sz="1800" dirty="0">
                <a:latin typeface="Arial" pitchFamily="34" charset="0"/>
                <a:cs typeface="Arial" pitchFamily="34" charset="0"/>
              </a:rPr>
              <a:t>(blue), the lymph nodes, the spleen, and lymphoid tissues associated with mucosa, like the gut-associated tonsils, Peyer's patches, and appendix. </a:t>
            </a:r>
          </a:p>
        </p:txBody>
      </p:sp>
    </p:spTree>
    <p:extLst>
      <p:ext uri="{BB962C8B-B14F-4D97-AF65-F5344CB8AC3E}">
        <p14:creationId xmlns:p14="http://schemas.microsoft.com/office/powerpoint/2010/main" val="3744917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7. The distribution of lymphoid tissues in the body."/>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156176" cy="6858000"/>
          </a:xfrm>
          <a:prstGeom prst="rect">
            <a:avLst/>
          </a:prstGeom>
          <a:noFill/>
          <a:ln>
            <a:noFill/>
          </a:ln>
        </p:spPr>
      </p:pic>
      <p:sp>
        <p:nvSpPr>
          <p:cNvPr id="3" name="Rectangle 2"/>
          <p:cNvSpPr/>
          <p:nvPr/>
        </p:nvSpPr>
        <p:spPr>
          <a:xfrm>
            <a:off x="6156176" y="0"/>
            <a:ext cx="2987824" cy="6740307"/>
          </a:xfrm>
          <a:prstGeom prst="rect">
            <a:avLst/>
          </a:prstGeom>
        </p:spPr>
        <p:txBody>
          <a:bodyPr wrap="square">
            <a:spAutoFit/>
          </a:bodyPr>
          <a:lstStyle/>
          <a:p>
            <a:r>
              <a:rPr lang="en-US" sz="1800" dirty="0">
                <a:latin typeface="Arial" pitchFamily="34" charset="0"/>
                <a:cs typeface="Arial" pitchFamily="34" charset="0"/>
              </a:rPr>
              <a:t>The peripheral lymphoid organs are the sites of lymphocyte activation by </a:t>
            </a:r>
            <a:r>
              <a:rPr lang="en-US" sz="1800" u="sng" dirty="0">
                <a:latin typeface="Arial" pitchFamily="34" charset="0"/>
                <a:cs typeface="Arial" pitchFamily="34" charset="0"/>
                <a:hlinkClick r:id="rId3"/>
              </a:rPr>
              <a:t>antigen</a:t>
            </a:r>
            <a:r>
              <a:rPr lang="en-US" sz="1800" dirty="0">
                <a:latin typeface="Arial" pitchFamily="34" charset="0"/>
                <a:cs typeface="Arial" pitchFamily="34" charset="0"/>
              </a:rPr>
              <a:t>, and </a:t>
            </a:r>
            <a:r>
              <a:rPr lang="en-US" sz="1800" u="sng" dirty="0">
                <a:latin typeface="Arial" pitchFamily="34" charset="0"/>
                <a:cs typeface="Arial" pitchFamily="34" charset="0"/>
                <a:hlinkClick r:id="rId4"/>
              </a:rPr>
              <a:t>lymphocytes</a:t>
            </a:r>
            <a:r>
              <a:rPr lang="en-US" sz="1800" dirty="0">
                <a:latin typeface="Arial" pitchFamily="34" charset="0"/>
                <a:cs typeface="Arial" pitchFamily="34" charset="0"/>
              </a:rPr>
              <a:t> recirculate between the blood and these organs until they encounter antigen. </a:t>
            </a:r>
          </a:p>
          <a:p>
            <a:r>
              <a:rPr lang="en-US" sz="1800" dirty="0">
                <a:latin typeface="Arial" pitchFamily="34" charset="0"/>
                <a:cs typeface="Arial" pitchFamily="34" charset="0"/>
              </a:rPr>
              <a:t>Lymphatics drain extracellular fluid from the peripheral tissues, through the lymph nodes and into the </a:t>
            </a:r>
            <a:r>
              <a:rPr lang="en-US" sz="1800" u="sng" dirty="0">
                <a:latin typeface="Arial" pitchFamily="34" charset="0"/>
                <a:cs typeface="Arial" pitchFamily="34" charset="0"/>
                <a:hlinkClick r:id="rId5"/>
              </a:rPr>
              <a:t>thoracic duct</a:t>
            </a:r>
            <a:r>
              <a:rPr lang="en-US" sz="1800" dirty="0">
                <a:latin typeface="Arial" pitchFamily="34" charset="0"/>
                <a:cs typeface="Arial" pitchFamily="34" charset="0"/>
              </a:rPr>
              <a:t>, which empties into the left subclavian vein. This fluid, known as lymph, carries antigen to the lymph nodes and recirculating lymphocytes from the lymph nodes back into the blood. Lymphoid tissue is also associated with other mucosa such as the bronchial linings.</a:t>
            </a:r>
          </a:p>
        </p:txBody>
      </p:sp>
    </p:spTree>
    <p:extLst>
      <p:ext uri="{BB962C8B-B14F-4D97-AF65-F5344CB8AC3E}">
        <p14:creationId xmlns:p14="http://schemas.microsoft.com/office/powerpoint/2010/main" val="2063300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EE4DA07E-4CA1-482F-8410-6CA6DACBC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1" cy="669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315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90E3FF93-9FF7-42A7-9647-DF0DA8CFE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08720"/>
            <a:ext cx="6840760" cy="513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45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2F0B77AC-4365-488C-BD18-AACF1E607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55" y="764704"/>
            <a:ext cx="8059093" cy="533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659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4401205"/>
          </a:xfrm>
          <a:prstGeom prst="rect">
            <a:avLst/>
          </a:prstGeom>
        </p:spPr>
        <p:txBody>
          <a:bodyPr wrap="square">
            <a:spAutoFit/>
          </a:bodyPr>
          <a:lstStyle/>
          <a:p>
            <a:r>
              <a:rPr lang="en-US" sz="2000" b="1" dirty="0">
                <a:latin typeface="Arial" pitchFamily="34" charset="0"/>
                <a:cs typeface="Arial" pitchFamily="34" charset="0"/>
              </a:rPr>
              <a:t>Adaptive Immunity</a:t>
            </a:r>
          </a:p>
          <a:p>
            <a:r>
              <a:rPr lang="en-US" sz="2000" b="1" dirty="0">
                <a:latin typeface="Arial" pitchFamily="34" charset="0"/>
                <a:cs typeface="Arial" pitchFamily="34" charset="0"/>
              </a:rPr>
              <a:t> </a:t>
            </a:r>
          </a:p>
          <a:p>
            <a:r>
              <a:rPr lang="en-US" sz="2000" dirty="0">
                <a:latin typeface="Arial" pitchFamily="34" charset="0"/>
                <a:cs typeface="Arial" pitchFamily="34" charset="0"/>
              </a:rPr>
              <a:t>Adaptive immune cells are </a:t>
            </a:r>
            <a:r>
              <a:rPr lang="en-US" sz="2000" u="sng" dirty="0">
                <a:latin typeface="Arial" pitchFamily="34" charset="0"/>
                <a:cs typeface="Arial" pitchFamily="34" charset="0"/>
              </a:rPr>
              <a:t>more specialized</a:t>
            </a:r>
            <a:r>
              <a:rPr lang="en-US" sz="2000" dirty="0">
                <a:latin typeface="Arial" pitchFamily="34" charset="0"/>
                <a:cs typeface="Arial" pitchFamily="34" charset="0"/>
              </a:rPr>
              <a:t>, with each adaptive B or T cell bearing unique receptors, B-cell receptors (BCRs) and T-cell receptors (TCRs), that </a:t>
            </a:r>
            <a:r>
              <a:rPr lang="en-US" sz="2000" u="sng" dirty="0">
                <a:latin typeface="Arial" pitchFamily="34" charset="0"/>
                <a:cs typeface="Arial" pitchFamily="34" charset="0"/>
              </a:rPr>
              <a:t>recognize specific signals rather than general patterns</a:t>
            </a:r>
            <a:r>
              <a:rPr lang="en-US" sz="2000" dirty="0">
                <a:latin typeface="Arial" pitchFamily="34" charset="0"/>
                <a:cs typeface="Arial" pitchFamily="34" charset="0"/>
              </a:rPr>
              <a:t>. </a:t>
            </a:r>
          </a:p>
          <a:p>
            <a:endParaRPr lang="en-US" sz="2000" dirty="0">
              <a:latin typeface="Arial" pitchFamily="34" charset="0"/>
              <a:cs typeface="Arial" pitchFamily="34" charset="0"/>
            </a:endParaRPr>
          </a:p>
          <a:p>
            <a:r>
              <a:rPr lang="en-US" sz="2000" dirty="0">
                <a:latin typeface="Arial" pitchFamily="34" charset="0"/>
                <a:cs typeface="Arial" pitchFamily="34" charset="0"/>
              </a:rPr>
              <a:t>Each receptor recognizes an antigen, which is simply any molecule that may bind to a BCR or TCR. </a:t>
            </a:r>
          </a:p>
          <a:p>
            <a:endParaRPr lang="en-US" sz="2000" dirty="0">
              <a:latin typeface="Arial" pitchFamily="34" charset="0"/>
              <a:cs typeface="Arial" pitchFamily="34" charset="0"/>
            </a:endParaRPr>
          </a:p>
          <a:p>
            <a:r>
              <a:rPr lang="en-US" sz="2000" dirty="0">
                <a:latin typeface="Arial" pitchFamily="34" charset="0"/>
                <a:cs typeface="Arial" pitchFamily="34" charset="0"/>
              </a:rPr>
              <a:t>Antigens are derived from a variety of sources including pathogens, host cells, and allergens. </a:t>
            </a:r>
          </a:p>
          <a:p>
            <a:endParaRPr lang="en-US" sz="2000" dirty="0">
              <a:latin typeface="Arial" pitchFamily="34" charset="0"/>
              <a:cs typeface="Arial" pitchFamily="34" charset="0"/>
            </a:endParaRPr>
          </a:p>
          <a:p>
            <a:r>
              <a:rPr lang="en-US" sz="2000" dirty="0">
                <a:latin typeface="Arial" pitchFamily="34" charset="0"/>
                <a:cs typeface="Arial" pitchFamily="34" charset="0"/>
              </a:rPr>
              <a:t>Antigens are typically processed by innate immune cells and </a:t>
            </a:r>
            <a:r>
              <a:rPr lang="en-US" sz="2000" b="1" dirty="0">
                <a:latin typeface="Arial" pitchFamily="34" charset="0"/>
                <a:cs typeface="Arial" pitchFamily="34" charset="0"/>
              </a:rPr>
              <a:t>presented</a:t>
            </a:r>
            <a:r>
              <a:rPr lang="en-US" sz="2000" dirty="0">
                <a:latin typeface="Arial" pitchFamily="34" charset="0"/>
                <a:cs typeface="Arial" pitchFamily="34" charset="0"/>
              </a:rPr>
              <a:t> to adaptive cells in the lymph nodes.</a:t>
            </a:r>
          </a:p>
        </p:txBody>
      </p:sp>
    </p:spTree>
    <p:extLst>
      <p:ext uri="{BB962C8B-B14F-4D97-AF65-F5344CB8AC3E}">
        <p14:creationId xmlns:p14="http://schemas.microsoft.com/office/powerpoint/2010/main" val="2195354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80"/>
            <a:ext cx="9144000" cy="4708981"/>
          </a:xfrm>
          <a:prstGeom prst="rect">
            <a:avLst/>
          </a:prstGeom>
        </p:spPr>
        <p:txBody>
          <a:bodyPr wrap="square">
            <a:spAutoFit/>
          </a:bodyPr>
          <a:lstStyle/>
          <a:p>
            <a:endParaRPr lang="en-US" sz="2000" b="1" dirty="0">
              <a:latin typeface="Arial" pitchFamily="34" charset="0"/>
              <a:cs typeface="Arial" pitchFamily="34" charset="0"/>
            </a:endParaRPr>
          </a:p>
          <a:p>
            <a:r>
              <a:rPr lang="en-US" sz="2000" b="1" dirty="0">
                <a:latin typeface="Arial" pitchFamily="34" charset="0"/>
                <a:cs typeface="Arial" pitchFamily="34" charset="0"/>
              </a:rPr>
              <a:t>Adaptive Immunity</a:t>
            </a:r>
          </a:p>
          <a:p>
            <a:endParaRPr lang="en-US" sz="2000" dirty="0">
              <a:latin typeface="Arial" pitchFamily="34" charset="0"/>
              <a:cs typeface="Arial" pitchFamily="34" charset="0"/>
            </a:endParaRPr>
          </a:p>
          <a:p>
            <a:r>
              <a:rPr lang="en-US" sz="2000" dirty="0">
                <a:latin typeface="Arial" pitchFamily="34" charset="0"/>
                <a:cs typeface="Arial" pitchFamily="34" charset="0"/>
              </a:rPr>
              <a:t>The genes for BCRs ( B cell receptors)  and TCR (T cells receptors) s are randomly rearranged at specific cell maturation stages, resulting in unique receptors that may potentially recognize anything. </a:t>
            </a:r>
          </a:p>
          <a:p>
            <a:endParaRPr lang="en-US" sz="2000" dirty="0">
              <a:latin typeface="Arial" pitchFamily="34" charset="0"/>
              <a:cs typeface="Arial" pitchFamily="34" charset="0"/>
            </a:endParaRPr>
          </a:p>
          <a:p>
            <a:r>
              <a:rPr lang="en-US" sz="2000" dirty="0">
                <a:latin typeface="Arial" pitchFamily="34" charset="0"/>
                <a:cs typeface="Arial" pitchFamily="34" charset="0"/>
              </a:rPr>
              <a:t>Random generation of receptors allows the immune system to respond to new or unforeseen problems. This concept is especially important because environments may frequently change, for instance when seasons change or a person relocates, and pathogens are constantly evolving to survive. Because BCRs and TCRs are so specific, adaptive cells may only recognize one strain of a particular pathogen, unlike innate cells, which recognize broad classes of pathogens. In fact, a group of adaptive cells that recognize the same strain will likely recognize different areas of that pathogen. </a:t>
            </a:r>
          </a:p>
        </p:txBody>
      </p:sp>
    </p:spTree>
    <p:extLst>
      <p:ext uri="{BB962C8B-B14F-4D97-AF65-F5344CB8AC3E}">
        <p14:creationId xmlns:p14="http://schemas.microsoft.com/office/powerpoint/2010/main" val="1083184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4744"/>
            <a:ext cx="9144000" cy="5016758"/>
          </a:xfrm>
          <a:prstGeom prst="rect">
            <a:avLst/>
          </a:prstGeom>
        </p:spPr>
        <p:txBody>
          <a:bodyPr wrap="square">
            <a:spAutoFit/>
          </a:bodyPr>
          <a:lstStyle/>
          <a:p>
            <a:r>
              <a:rPr lang="en-US" sz="2000" b="1" dirty="0">
                <a:latin typeface="Arial" pitchFamily="34" charset="0"/>
                <a:cs typeface="Arial" pitchFamily="34" charset="0"/>
              </a:rPr>
              <a:t>Adaptive Immunity</a:t>
            </a:r>
          </a:p>
          <a:p>
            <a:endParaRPr lang="en-US" sz="2000" dirty="0">
              <a:latin typeface="Arial" pitchFamily="34" charset="0"/>
              <a:cs typeface="Arial" pitchFamily="34" charset="0"/>
            </a:endParaRPr>
          </a:p>
          <a:p>
            <a:r>
              <a:rPr lang="en-US" sz="2000" dirty="0">
                <a:latin typeface="Arial" pitchFamily="34" charset="0"/>
                <a:cs typeface="Arial" pitchFamily="34" charset="0"/>
              </a:rPr>
              <a:t>If a B or T cell has a receptor that recognizes an antigen from a pathogen and also receives cues from innate cells that something is wrong, the B or T cell will activate, divide, and disperse to address the problem.</a:t>
            </a:r>
          </a:p>
          <a:p>
            <a:endParaRPr lang="en-US" sz="2000" dirty="0">
              <a:latin typeface="Arial" pitchFamily="34" charset="0"/>
              <a:cs typeface="Arial" pitchFamily="34" charset="0"/>
            </a:endParaRPr>
          </a:p>
          <a:p>
            <a:r>
              <a:rPr lang="en-US" sz="2000" dirty="0">
                <a:latin typeface="Arial" pitchFamily="34" charset="0"/>
                <a:cs typeface="Arial" pitchFamily="34" charset="0"/>
              </a:rPr>
              <a:t>B cells make antibodies, which neutralize pathogens, rendering them harmless.</a:t>
            </a:r>
          </a:p>
          <a:p>
            <a:endParaRPr lang="en-US" sz="2000" dirty="0">
              <a:latin typeface="Arial" pitchFamily="34" charset="0"/>
              <a:cs typeface="Arial" pitchFamily="34" charset="0"/>
            </a:endParaRPr>
          </a:p>
          <a:p>
            <a:r>
              <a:rPr lang="en-US" sz="2000" dirty="0">
                <a:latin typeface="Arial" pitchFamily="34" charset="0"/>
                <a:cs typeface="Arial" pitchFamily="34" charset="0"/>
              </a:rPr>
              <a:t>T cells carry out multiple functions, including killing infected cells and activating or recruiting other immune cells. The adaptive response has a system of checks and balances to prevent unnecessary activation that could cause damage to the host. </a:t>
            </a:r>
          </a:p>
          <a:p>
            <a:endParaRPr lang="en-US" sz="2000" dirty="0">
              <a:latin typeface="Arial" pitchFamily="34" charset="0"/>
              <a:cs typeface="Arial" pitchFamily="34" charset="0"/>
            </a:endParaRPr>
          </a:p>
          <a:p>
            <a:r>
              <a:rPr lang="en-US" sz="2000" dirty="0">
                <a:latin typeface="Arial" pitchFamily="34" charset="0"/>
                <a:cs typeface="Arial" pitchFamily="34" charset="0"/>
              </a:rPr>
              <a:t>If a B or T cell is autoreactive, meaning its receptor recognizes antigens from the body's own cells, the cell will be deleted. Also, if a B or T cell does not receive</a:t>
            </a:r>
            <a:r>
              <a:rPr lang="en-US" sz="2000" b="1" dirty="0">
                <a:latin typeface="Arial" pitchFamily="34" charset="0"/>
                <a:cs typeface="Arial" pitchFamily="34" charset="0"/>
              </a:rPr>
              <a:t> signals </a:t>
            </a:r>
            <a:r>
              <a:rPr lang="en-US" sz="2000" dirty="0">
                <a:latin typeface="Arial" pitchFamily="34" charset="0"/>
                <a:cs typeface="Arial" pitchFamily="34" charset="0"/>
              </a:rPr>
              <a:t>from innate cells, it will not be optimally activated.</a:t>
            </a:r>
          </a:p>
        </p:txBody>
      </p:sp>
    </p:spTree>
    <p:extLst>
      <p:ext uri="{BB962C8B-B14F-4D97-AF65-F5344CB8AC3E}">
        <p14:creationId xmlns:p14="http://schemas.microsoft.com/office/powerpoint/2010/main" val="1837624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4704"/>
            <a:ext cx="9144000" cy="2862322"/>
          </a:xfrm>
          <a:prstGeom prst="rect">
            <a:avLst/>
          </a:prstGeom>
        </p:spPr>
        <p:txBody>
          <a:bodyPr wrap="square">
            <a:spAutoFit/>
          </a:bodyPr>
          <a:lstStyle/>
          <a:p>
            <a:r>
              <a:rPr lang="en-US" sz="2000" b="1" dirty="0">
                <a:latin typeface="Arial" pitchFamily="34" charset="0"/>
                <a:cs typeface="Arial" pitchFamily="34" charset="0"/>
              </a:rPr>
              <a:t>Adaptive Immunity</a:t>
            </a:r>
          </a:p>
          <a:p>
            <a:endParaRPr lang="en-US" sz="2000" dirty="0">
              <a:latin typeface="Arial" pitchFamily="34" charset="0"/>
              <a:cs typeface="Arial" pitchFamily="34" charset="0"/>
            </a:endParaRPr>
          </a:p>
          <a:p>
            <a:r>
              <a:rPr lang="en-US" sz="2000" b="1" dirty="0">
                <a:latin typeface="Arial" pitchFamily="34" charset="0"/>
                <a:cs typeface="Arial" pitchFamily="34" charset="0"/>
              </a:rPr>
              <a:t>Immune memory </a:t>
            </a:r>
            <a:r>
              <a:rPr lang="en-US" sz="2000" dirty="0">
                <a:latin typeface="Arial" pitchFamily="34" charset="0"/>
                <a:cs typeface="Arial" pitchFamily="34" charset="0"/>
              </a:rPr>
              <a:t>is a feature of the adaptive immune response. </a:t>
            </a:r>
          </a:p>
          <a:p>
            <a:r>
              <a:rPr lang="en-US" sz="2000" dirty="0">
                <a:latin typeface="Arial" pitchFamily="34" charset="0"/>
                <a:cs typeface="Arial" pitchFamily="34" charset="0"/>
              </a:rPr>
              <a:t>After B or T cells are activated, they expand rapidly. </a:t>
            </a:r>
          </a:p>
          <a:p>
            <a:r>
              <a:rPr lang="en-US" sz="2000" dirty="0">
                <a:latin typeface="Arial" pitchFamily="34" charset="0"/>
                <a:cs typeface="Arial" pitchFamily="34" charset="0"/>
              </a:rPr>
              <a:t>As the problem resolves, cells stop dividing and are retained in the body as memory cells. </a:t>
            </a:r>
          </a:p>
          <a:p>
            <a:endParaRPr lang="en-US" sz="2000" dirty="0">
              <a:latin typeface="Arial" pitchFamily="34" charset="0"/>
              <a:cs typeface="Arial" pitchFamily="34" charset="0"/>
            </a:endParaRPr>
          </a:p>
          <a:p>
            <a:r>
              <a:rPr lang="en-US" sz="2000" dirty="0">
                <a:latin typeface="Arial" pitchFamily="34" charset="0"/>
                <a:cs typeface="Arial" pitchFamily="34" charset="0"/>
              </a:rPr>
              <a:t>The next time this same pathogen enters the body, a memory cell is already poised to react and can clear away the pathogen before it establishes itself. </a:t>
            </a:r>
          </a:p>
        </p:txBody>
      </p:sp>
    </p:spTree>
    <p:extLst>
      <p:ext uri="{BB962C8B-B14F-4D97-AF65-F5344CB8AC3E}">
        <p14:creationId xmlns:p14="http://schemas.microsoft.com/office/powerpoint/2010/main" val="2624304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lated image">
            <a:extLst>
              <a:ext uri="{FF2B5EF4-FFF2-40B4-BE49-F238E27FC236}">
                <a16:creationId xmlns:a16="http://schemas.microsoft.com/office/drawing/2014/main" id="{CFF5F1F1-D74C-4329-9080-CE9BB4D9B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52736"/>
            <a:ext cx="7643564" cy="57326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EAE64BD-B9DA-4681-BCD8-23CDC21A1C07}"/>
              </a:ext>
            </a:extLst>
          </p:cNvPr>
          <p:cNvSpPr/>
          <p:nvPr/>
        </p:nvSpPr>
        <p:spPr>
          <a:xfrm>
            <a:off x="107504" y="116632"/>
            <a:ext cx="9036496" cy="646331"/>
          </a:xfrm>
          <a:prstGeom prst="rect">
            <a:avLst/>
          </a:prstGeom>
        </p:spPr>
        <p:txBody>
          <a:bodyPr wrap="square">
            <a:spAutoFit/>
          </a:bodyPr>
          <a:lstStyle/>
          <a:p>
            <a:r>
              <a:rPr lang="en-US" sz="1800" b="1" dirty="0">
                <a:latin typeface="Arial" pitchFamily="34" charset="0"/>
                <a:cs typeface="Arial" pitchFamily="34" charset="0"/>
              </a:rPr>
              <a:t>Immune memory follows the adaptive response</a:t>
            </a:r>
            <a:r>
              <a:rPr lang="en-US" sz="1800" dirty="0">
                <a:latin typeface="Arial" pitchFamily="34" charset="0"/>
                <a:cs typeface="Arial" pitchFamily="34" charset="0"/>
              </a:rPr>
              <a:t>, when mature adaptive cells, highly specific to the original pathogen, are retained for later use. </a:t>
            </a:r>
          </a:p>
        </p:txBody>
      </p:sp>
    </p:spTree>
    <p:extLst>
      <p:ext uri="{BB962C8B-B14F-4D97-AF65-F5344CB8AC3E}">
        <p14:creationId xmlns:p14="http://schemas.microsoft.com/office/powerpoint/2010/main" val="4107442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lencoe.mheducation.com/sites/dl/free/0078695104/383924/in.gif">
            <a:extLst>
              <a:ext uri="{FF2B5EF4-FFF2-40B4-BE49-F238E27FC236}">
                <a16:creationId xmlns:a16="http://schemas.microsoft.com/office/drawing/2014/main" id="{3AC7E9D0-71D7-459D-929A-53396FC75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04664"/>
            <a:ext cx="5256584" cy="48714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EEBB6832-E3A7-49F0-B4FD-FC1C6B09777E}"/>
              </a:ext>
            </a:extLst>
          </p:cNvPr>
          <p:cNvGraphicFramePr>
            <a:graphicFrameLocks noGrp="1"/>
          </p:cNvGraphicFramePr>
          <p:nvPr>
            <p:extLst>
              <p:ext uri="{D42A27DB-BD31-4B8C-83A1-F6EECF244321}">
                <p14:modId xmlns:p14="http://schemas.microsoft.com/office/powerpoint/2010/main" val="1135723221"/>
              </p:ext>
            </p:extLst>
          </p:nvPr>
        </p:nvGraphicFramePr>
        <p:xfrm>
          <a:off x="683568" y="5296960"/>
          <a:ext cx="8280920" cy="304800"/>
        </p:xfrm>
        <a:graphic>
          <a:graphicData uri="http://schemas.openxmlformats.org/drawingml/2006/table">
            <a:tbl>
              <a:tblPr/>
              <a:tblGrid>
                <a:gridCol w="8280920">
                  <a:extLst>
                    <a:ext uri="{9D8B030D-6E8A-4147-A177-3AD203B41FA5}">
                      <a16:colId xmlns:a16="http://schemas.microsoft.com/office/drawing/2014/main" val="3194805396"/>
                    </a:ext>
                  </a:extLst>
                </a:gridCol>
              </a:tblGrid>
              <a:tr h="0">
                <a:tc>
                  <a:txBody>
                    <a:bodyPr/>
                    <a:lstStyle/>
                    <a:p>
                      <a:r>
                        <a:rPr lang="en-US" sz="2000" dirty="0">
                          <a:effectLst/>
                          <a:latin typeface="Geneva"/>
                          <a:cs typeface="Arial" panose="020B0604020202020204" pitchFamily="34" charset="0"/>
                        </a:rPr>
                        <a:t>The </a:t>
                      </a:r>
                      <a:r>
                        <a:rPr lang="en-US" sz="2000" dirty="0">
                          <a:effectLst/>
                          <a:latin typeface="Arial" panose="020B0604020202020204" pitchFamily="34" charset="0"/>
                          <a:cs typeface="Arial" panose="020B0604020202020204" pitchFamily="34" charset="0"/>
                        </a:rPr>
                        <a:t>differences between primary and secondary immune responses.</a:t>
                      </a:r>
                    </a:p>
                  </a:txBody>
                  <a:tcPr marL="0" marR="0" marT="0" marB="0">
                    <a:lnL>
                      <a:noFill/>
                    </a:lnL>
                    <a:lnR>
                      <a:noFill/>
                    </a:lnR>
                    <a:lnT>
                      <a:noFill/>
                    </a:lnT>
                    <a:lnB>
                      <a:noFill/>
                    </a:lnB>
                  </a:tcPr>
                </a:tc>
                <a:extLst>
                  <a:ext uri="{0D108BD9-81ED-4DB2-BD59-A6C34878D82A}">
                    <a16:rowId xmlns:a16="http://schemas.microsoft.com/office/drawing/2014/main" val="2339235494"/>
                  </a:ext>
                </a:extLst>
              </a:tr>
            </a:tbl>
          </a:graphicData>
        </a:graphic>
      </p:graphicFrame>
      <p:pic>
        <p:nvPicPr>
          <p:cNvPr id="2049" name="Picture 1" descr="http://glencoe.mheducation.com/olcweb/styles/shared/spacer.gif">
            <a:extLst>
              <a:ext uri="{FF2B5EF4-FFF2-40B4-BE49-F238E27FC236}">
                <a16:creationId xmlns:a16="http://schemas.microsoft.com/office/drawing/2014/main" id="{B9BF023F-BBE9-4D82-AF9A-07A618EA2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148922"/>
            <a:ext cx="9525" cy="4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379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24C7C2-BB32-4A6F-9770-6A2CEF28DA17}"/>
              </a:ext>
            </a:extLst>
          </p:cNvPr>
          <p:cNvSpPr/>
          <p:nvPr/>
        </p:nvSpPr>
        <p:spPr>
          <a:xfrm>
            <a:off x="5690761" y="1196752"/>
            <a:ext cx="2736304" cy="1015663"/>
          </a:xfrm>
          <a:prstGeom prst="rect">
            <a:avLst/>
          </a:prstGeom>
        </p:spPr>
        <p:txBody>
          <a:bodyPr wrap="square">
            <a:spAutoFit/>
          </a:bodyPr>
          <a:lstStyle/>
          <a:p>
            <a:r>
              <a:rPr lang="en-US" sz="2000" dirty="0">
                <a:solidFill>
                  <a:srgbClr val="000000"/>
                </a:solidFill>
                <a:latin typeface="Arial" panose="020B0604020202020204" pitchFamily="34" charset="0"/>
                <a:cs typeface="Arial" panose="020B0604020202020204" pitchFamily="34" charset="0"/>
              </a:rPr>
              <a:t>Which statement is true based on this graph?</a:t>
            </a:r>
            <a:endParaRPr lang="en-US" sz="2000" dirty="0">
              <a:latin typeface="Arial" panose="020B0604020202020204" pitchFamily="34" charset="0"/>
              <a:cs typeface="Arial" panose="020B0604020202020204" pitchFamily="34" charset="0"/>
            </a:endParaRPr>
          </a:p>
        </p:txBody>
      </p:sp>
      <p:pic>
        <p:nvPicPr>
          <p:cNvPr id="3" name="Picture 2" descr="Image result for graph of immune response">
            <a:extLst>
              <a:ext uri="{FF2B5EF4-FFF2-40B4-BE49-F238E27FC236}">
                <a16:creationId xmlns:a16="http://schemas.microsoft.com/office/drawing/2014/main" id="{5F0A3C81-0FD1-4439-86B9-153FCA2B1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64" y="1188232"/>
            <a:ext cx="5201657" cy="48205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B9DC96D-4113-4400-869A-B324D49328C8}"/>
              </a:ext>
            </a:extLst>
          </p:cNvPr>
          <p:cNvSpPr/>
          <p:nvPr/>
        </p:nvSpPr>
        <p:spPr>
          <a:xfrm>
            <a:off x="5436096" y="2453710"/>
            <a:ext cx="3707904" cy="2215991"/>
          </a:xfrm>
          <a:prstGeom prst="rect">
            <a:avLst/>
          </a:prstGeom>
        </p:spPr>
        <p:txBody>
          <a:bodyPr wrap="square">
            <a:spAutoFit/>
          </a:bodyPr>
          <a:lstStyle/>
          <a:p>
            <a:pPr marL="342900" indent="-342900">
              <a:buAutoNum type="alphaLcPeriod"/>
            </a:pPr>
            <a:r>
              <a:rPr lang="en-US" sz="1600" dirty="0">
                <a:solidFill>
                  <a:srgbClr val="000000"/>
                </a:solidFill>
                <a:latin typeface="Arial" panose="020B0604020202020204" pitchFamily="34" charset="0"/>
                <a:cs typeface="Arial" panose="020B0604020202020204" pitchFamily="34" charset="0"/>
              </a:rPr>
              <a:t>Antigen X is only exposed once.</a:t>
            </a:r>
          </a:p>
          <a:p>
            <a:pPr marL="342900" indent="-342900">
              <a:buFontTx/>
              <a:buAutoNum type="alphaLcPeriod"/>
            </a:pPr>
            <a:r>
              <a:rPr lang="en-US" sz="1600" dirty="0">
                <a:latin typeface="Arial" panose="020B0604020202020204" pitchFamily="34" charset="0"/>
                <a:cs typeface="Arial" panose="020B0604020202020204" pitchFamily="34" charset="0"/>
              </a:rPr>
              <a:t>Secondary response is blocked by B cells.</a:t>
            </a:r>
          </a:p>
          <a:p>
            <a:pPr marL="342900" indent="-342900">
              <a:buFontTx/>
              <a:buAutoNum type="alphaLcPeriod"/>
            </a:pPr>
            <a:r>
              <a:rPr lang="en-US" sz="1600" dirty="0">
                <a:latin typeface="Arial" panose="020B0604020202020204" pitchFamily="34" charset="0"/>
                <a:cs typeface="Arial" panose="020B0604020202020204" pitchFamily="34" charset="0"/>
              </a:rPr>
              <a:t>Secondary response is strongest.</a:t>
            </a:r>
            <a:r>
              <a:rPr lang="en-US" dirty="0"/>
              <a:t> </a:t>
            </a:r>
          </a:p>
          <a:p>
            <a:pPr marL="342900" indent="-342900">
              <a:buFontTx/>
              <a:buAutoNum type="alphaLcPeriod"/>
            </a:pPr>
            <a:r>
              <a:rPr lang="en-US" sz="1600" dirty="0">
                <a:latin typeface="Arial" panose="020B0604020202020204" pitchFamily="34" charset="0"/>
                <a:cs typeface="Arial" panose="020B0604020202020204" pitchFamily="34" charset="0"/>
              </a:rPr>
              <a:t>Primary response is strongest.</a:t>
            </a:r>
          </a:p>
          <a:p>
            <a:pPr marL="342900" indent="-342900">
              <a:buAutoNum type="alphaLcPeriod"/>
            </a:pPr>
            <a:endParaRPr lang="en-US" sz="1600" dirty="0">
              <a:latin typeface="Arial" panose="020B0604020202020204" pitchFamily="34" charset="0"/>
              <a:cs typeface="Arial" panose="020B0604020202020204" pitchFamily="34" charset="0"/>
            </a:endParaRPr>
          </a:p>
          <a:p>
            <a:pPr marL="342900" indent="-342900">
              <a:buAutoNum type="alphaLcPeriod"/>
            </a:pPr>
            <a:endParaRPr lang="en-US" sz="1600" dirty="0">
              <a:solidFill>
                <a:srgbClr val="000000"/>
              </a:solidFill>
              <a:latin typeface="Arial" panose="020B0604020202020204" pitchFamily="34" charset="0"/>
              <a:cs typeface="Arial" panose="020B0604020202020204" pitchFamily="34" charset="0"/>
            </a:endParaRPr>
          </a:p>
          <a:p>
            <a:pPr marL="342900" indent="-342900">
              <a:buAutoNum type="alphaLcPeriod"/>
            </a:pPr>
            <a:endParaRPr lang="en-US" sz="1400" dirty="0">
              <a:latin typeface="Arial" panose="020B0604020202020204" pitchFamily="34" charset="0"/>
              <a:cs typeface="Arial" panose="020B0604020202020204" pitchFamily="34" charset="0"/>
            </a:endParaRPr>
          </a:p>
        </p:txBody>
      </p:sp>
      <p:sp>
        <p:nvSpPr>
          <p:cNvPr id="10" name="Rectangle 3">
            <a:extLst>
              <a:ext uri="{FF2B5EF4-FFF2-40B4-BE49-F238E27FC236}">
                <a16:creationId xmlns:a16="http://schemas.microsoft.com/office/drawing/2014/main" id="{EDECD32C-49D3-4CFA-B10B-AAFCCFA8B1BF}"/>
              </a:ext>
            </a:extLst>
          </p:cNvPr>
          <p:cNvSpPr>
            <a:spLocks noChangeArrowheads="1"/>
          </p:cNvSpPr>
          <p:nvPr/>
        </p:nvSpPr>
        <p:spPr bwMode="auto">
          <a:xfrm>
            <a:off x="457200" y="3390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2559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antibody molecule">
            <a:extLst>
              <a:ext uri="{FF2B5EF4-FFF2-40B4-BE49-F238E27FC236}">
                <a16:creationId xmlns:a16="http://schemas.microsoft.com/office/drawing/2014/main" id="{8E5C5A09-13D4-4E4E-B15E-243A33DF00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225" y="0"/>
            <a:ext cx="7321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492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a:extLst>
              <a:ext uri="{FF2B5EF4-FFF2-40B4-BE49-F238E27FC236}">
                <a16:creationId xmlns:a16="http://schemas.microsoft.com/office/drawing/2014/main" id="{AEA37BD1-5B29-458D-988A-A750793E4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29" y="188640"/>
            <a:ext cx="8440118" cy="633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75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4D9CBA-286F-4285-B0D5-4C4BB224AC60}"/>
              </a:ext>
            </a:extLst>
          </p:cNvPr>
          <p:cNvSpPr/>
          <p:nvPr/>
        </p:nvSpPr>
        <p:spPr>
          <a:xfrm>
            <a:off x="179512" y="1128202"/>
            <a:ext cx="4032448" cy="3108543"/>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Immune System</a:t>
            </a:r>
          </a:p>
          <a:p>
            <a:endParaRPr lang="en-US"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 network of cells, tissues, and organs that work together to defend the body against attacks by “</a:t>
            </a:r>
            <a:r>
              <a:rPr lang="en-US" sz="2000" dirty="0">
                <a:solidFill>
                  <a:srgbClr val="FF0000"/>
                </a:solidFill>
                <a:latin typeface="Arial" panose="020B0604020202020204" pitchFamily="34" charset="0"/>
                <a:cs typeface="Arial" panose="020B0604020202020204" pitchFamily="34" charset="0"/>
              </a:rPr>
              <a:t>foreign</a:t>
            </a:r>
            <a:r>
              <a:rPr lang="en-US" sz="2000" dirty="0">
                <a:latin typeface="Arial" panose="020B0604020202020204" pitchFamily="34" charset="0"/>
                <a:cs typeface="Arial" panose="020B0604020202020204" pitchFamily="34" charset="0"/>
              </a:rPr>
              <a:t>” invaders, primarily microbes (tiny, infection-causing organisms such as bacteria, viruses, parasites, and fungi). </a:t>
            </a:r>
            <a:endParaRPr lang="en-US" sz="2000" dirty="0">
              <a:solidFill>
                <a:srgbClr val="FF0000"/>
              </a:solidFill>
              <a:latin typeface="Arial" panose="020B0604020202020204" pitchFamily="34" charset="0"/>
              <a:cs typeface="Arial" panose="020B0604020202020204" pitchFamily="34" charset="0"/>
            </a:endParaRPr>
          </a:p>
        </p:txBody>
      </p:sp>
      <p:pic>
        <p:nvPicPr>
          <p:cNvPr id="3" name="Picture 2" descr="Related image">
            <a:extLst>
              <a:ext uri="{FF2B5EF4-FFF2-40B4-BE49-F238E27FC236}">
                <a16:creationId xmlns:a16="http://schemas.microsoft.com/office/drawing/2014/main" id="{F5B20A38-08F3-448E-9CD2-0AE8E79A7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2118" y="899031"/>
            <a:ext cx="5113850" cy="4047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06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158506F6-26E7-4343-97C9-4491187B8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492896"/>
            <a:ext cx="3157863" cy="40257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a:extLst>
              <a:ext uri="{FF2B5EF4-FFF2-40B4-BE49-F238E27FC236}">
                <a16:creationId xmlns:a16="http://schemas.microsoft.com/office/drawing/2014/main" id="{56704456-9452-44E6-B5EB-A6B48FC5B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137"/>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47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208452B2-9984-4D8E-880D-CEC6CEC31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757238"/>
            <a:ext cx="8324850" cy="534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182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31" y="33922"/>
            <a:ext cx="9134369" cy="1477328"/>
          </a:xfrm>
          <a:prstGeom prst="rect">
            <a:avLst/>
          </a:prstGeom>
        </p:spPr>
        <p:txBody>
          <a:bodyPr wrap="square">
            <a:spAutoFit/>
          </a:bodyPr>
          <a:lstStyle/>
          <a:p>
            <a:r>
              <a:rPr lang="en-US" sz="1800" b="1" dirty="0">
                <a:latin typeface="Arial" pitchFamily="34" charset="0"/>
                <a:cs typeface="Arial" pitchFamily="34" charset="0"/>
              </a:rPr>
              <a:t>Organization of a lymph node</a:t>
            </a:r>
          </a:p>
          <a:p>
            <a:endParaRPr lang="en-US" sz="1800" dirty="0">
              <a:latin typeface="Arial" pitchFamily="34" charset="0"/>
              <a:cs typeface="Arial" pitchFamily="34" charset="0"/>
            </a:endParaRPr>
          </a:p>
          <a:p>
            <a:r>
              <a:rPr lang="en-US" sz="1800" dirty="0">
                <a:latin typeface="Arial" pitchFamily="34" charset="0"/>
                <a:cs typeface="Arial" pitchFamily="34" charset="0"/>
              </a:rPr>
              <a:t>A lymph node consists of an outermost cortex and an inner </a:t>
            </a:r>
            <a:r>
              <a:rPr lang="en-US" sz="1800" u="sng" dirty="0">
                <a:latin typeface="Arial" pitchFamily="34" charset="0"/>
                <a:cs typeface="Arial" pitchFamily="34" charset="0"/>
                <a:hlinkClick r:id="rId2"/>
              </a:rPr>
              <a:t>medulla</a:t>
            </a:r>
            <a:r>
              <a:rPr lang="en-US" sz="1800" dirty="0">
                <a:latin typeface="Arial" pitchFamily="34" charset="0"/>
                <a:cs typeface="Arial" pitchFamily="34" charset="0"/>
              </a:rPr>
              <a:t>. The cortex is composed of an outer cortex of B cells organized into lymphoid </a:t>
            </a:r>
            <a:r>
              <a:rPr lang="en-US" sz="1800" u="sng" dirty="0">
                <a:latin typeface="Arial" pitchFamily="34" charset="0"/>
                <a:cs typeface="Arial" pitchFamily="34" charset="0"/>
                <a:hlinkClick r:id="rId3"/>
              </a:rPr>
              <a:t>follicles</a:t>
            </a:r>
            <a:r>
              <a:rPr lang="en-US" sz="1800" dirty="0">
                <a:latin typeface="Arial" pitchFamily="34" charset="0"/>
                <a:cs typeface="Arial" pitchFamily="34" charset="0"/>
              </a:rPr>
              <a:t>, and deep, or paracortical, areas made up mainly of </a:t>
            </a:r>
            <a:r>
              <a:rPr lang="en-US" sz="1800" u="sng" dirty="0">
                <a:latin typeface="Arial" pitchFamily="34" charset="0"/>
                <a:cs typeface="Arial" pitchFamily="34" charset="0"/>
                <a:hlinkClick r:id="rId4"/>
              </a:rPr>
              <a:t>T cells</a:t>
            </a:r>
            <a:r>
              <a:rPr lang="en-US" sz="1800" dirty="0">
                <a:latin typeface="Arial" pitchFamily="34" charset="0"/>
                <a:cs typeface="Arial" pitchFamily="34" charset="0"/>
              </a:rPr>
              <a:t> and dendritic cells</a:t>
            </a:r>
            <a:endParaRPr lang="en-US" sz="1000" dirty="0">
              <a:latin typeface="Arial" pitchFamily="34" charset="0"/>
              <a:cs typeface="Arial" pitchFamily="34" charset="0"/>
            </a:endParaRPr>
          </a:p>
        </p:txBody>
      </p:sp>
      <p:pic>
        <p:nvPicPr>
          <p:cNvPr id="3" name="Picture 2" descr="Figure 1.8. Organization of a lymph node."/>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511250"/>
            <a:ext cx="6840760" cy="4077990"/>
          </a:xfrm>
          <a:prstGeom prst="rect">
            <a:avLst/>
          </a:prstGeom>
          <a:noFill/>
          <a:ln>
            <a:noFill/>
          </a:ln>
        </p:spPr>
      </p:pic>
      <p:sp>
        <p:nvSpPr>
          <p:cNvPr id="4" name="Rectangle 3">
            <a:extLst>
              <a:ext uri="{FF2B5EF4-FFF2-40B4-BE49-F238E27FC236}">
                <a16:creationId xmlns:a16="http://schemas.microsoft.com/office/drawing/2014/main" id="{81660AB5-0373-46A2-B9C5-21E4F2C0B60B}"/>
              </a:ext>
            </a:extLst>
          </p:cNvPr>
          <p:cNvSpPr/>
          <p:nvPr/>
        </p:nvSpPr>
        <p:spPr>
          <a:xfrm>
            <a:off x="3456384" y="5560234"/>
            <a:ext cx="4644008" cy="646331"/>
          </a:xfrm>
          <a:prstGeom prst="rect">
            <a:avLst/>
          </a:prstGeom>
        </p:spPr>
        <p:txBody>
          <a:bodyPr wrap="square">
            <a:spAutoFit/>
          </a:bodyPr>
          <a:lstStyle/>
          <a:p>
            <a:r>
              <a:rPr lang="en-US" sz="1200" dirty="0">
                <a:latin typeface="Arial" pitchFamily="34" charset="0"/>
                <a:cs typeface="Arial" pitchFamily="34" charset="0"/>
              </a:rPr>
              <a:t>The light micrograph shows a section through a lymph node, with prominent follicles containing germinal centers. Magnification × 7. Photograph courtesy of N. Rooney.</a:t>
            </a:r>
            <a:endParaRPr lang="en-US" sz="1200" dirty="0"/>
          </a:p>
        </p:txBody>
      </p:sp>
    </p:spTree>
    <p:extLst>
      <p:ext uri="{BB962C8B-B14F-4D97-AF65-F5344CB8AC3E}">
        <p14:creationId xmlns:p14="http://schemas.microsoft.com/office/powerpoint/2010/main" val="2710237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8. Organization of a lymph node."/>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27976" cy="4549676"/>
          </a:xfrm>
          <a:prstGeom prst="rect">
            <a:avLst/>
          </a:prstGeom>
          <a:noFill/>
          <a:ln>
            <a:noFill/>
          </a:ln>
        </p:spPr>
      </p:pic>
      <p:sp>
        <p:nvSpPr>
          <p:cNvPr id="3" name="Rectangle 2"/>
          <p:cNvSpPr/>
          <p:nvPr/>
        </p:nvSpPr>
        <p:spPr>
          <a:xfrm>
            <a:off x="0" y="4549676"/>
            <a:ext cx="8927976" cy="2308324"/>
          </a:xfrm>
          <a:prstGeom prst="rect">
            <a:avLst/>
          </a:prstGeom>
        </p:spPr>
        <p:txBody>
          <a:bodyPr wrap="square">
            <a:spAutoFit/>
          </a:bodyPr>
          <a:lstStyle/>
          <a:p>
            <a:r>
              <a:rPr lang="en-US" sz="1600" dirty="0">
                <a:latin typeface="Arial" pitchFamily="34" charset="0"/>
                <a:cs typeface="Arial" pitchFamily="34" charset="0"/>
              </a:rPr>
              <a:t>When an </a:t>
            </a:r>
            <a:r>
              <a:rPr lang="en-US" sz="1600" u="sng" dirty="0">
                <a:latin typeface="Arial" pitchFamily="34" charset="0"/>
                <a:cs typeface="Arial" pitchFamily="34" charset="0"/>
                <a:hlinkClick r:id="rId3"/>
              </a:rPr>
              <a:t>immune response</a:t>
            </a:r>
            <a:r>
              <a:rPr lang="en-US" sz="1600" dirty="0">
                <a:latin typeface="Arial" pitchFamily="34" charset="0"/>
                <a:cs typeface="Arial" pitchFamily="34" charset="0"/>
              </a:rPr>
              <a:t> is underway, some of the follicles contain central areas of intense B-cell proliferation called germinal centers and are known as secondary lymphoid follicles. These reactions are very dramatic, but eventually die out as senescent germinal centers. </a:t>
            </a:r>
            <a:r>
              <a:rPr lang="en-US" sz="1600" u="sng" dirty="0">
                <a:latin typeface="Arial" pitchFamily="34" charset="0"/>
                <a:cs typeface="Arial" pitchFamily="34" charset="0"/>
                <a:hlinkClick r:id="rId4"/>
              </a:rPr>
              <a:t>Lymph</a:t>
            </a:r>
            <a:r>
              <a:rPr lang="en-US" sz="1600" dirty="0">
                <a:latin typeface="Arial" pitchFamily="34" charset="0"/>
                <a:cs typeface="Arial" pitchFamily="34" charset="0"/>
              </a:rPr>
              <a:t> draining from the extracellular spaces of the body carries antigens in phagocytic dendritic cells and macrophages from the tissues to the lymph node via the afferent </a:t>
            </a:r>
            <a:r>
              <a:rPr lang="en-US" sz="1600" dirty="0" err="1">
                <a:latin typeface="Arial" pitchFamily="34" charset="0"/>
                <a:cs typeface="Arial" pitchFamily="34" charset="0"/>
              </a:rPr>
              <a:t>lymphatics</a:t>
            </a:r>
            <a:r>
              <a:rPr lang="en-US" sz="1600" dirty="0">
                <a:latin typeface="Arial" pitchFamily="34" charset="0"/>
                <a:cs typeface="Arial" pitchFamily="34" charset="0"/>
              </a:rPr>
              <a:t>. Lymph leaves by the efferent lymphatic in the medulla. The medulla consists of strings of macro-phages and </a:t>
            </a:r>
            <a:r>
              <a:rPr lang="en-US" sz="1600" u="sng" dirty="0">
                <a:latin typeface="Arial" pitchFamily="34" charset="0"/>
                <a:cs typeface="Arial" pitchFamily="34" charset="0"/>
                <a:hlinkClick r:id="rId5"/>
              </a:rPr>
              <a:t>antibody</a:t>
            </a:r>
            <a:r>
              <a:rPr lang="en-US" sz="1600" dirty="0">
                <a:latin typeface="Arial" pitchFamily="34" charset="0"/>
                <a:cs typeface="Arial" pitchFamily="34" charset="0"/>
              </a:rPr>
              <a:t>-secreting plasma cells known as the medullary cords. </a:t>
            </a:r>
            <a:r>
              <a:rPr lang="en-US" sz="1600" u="sng" dirty="0">
                <a:latin typeface="Arial" pitchFamily="34" charset="0"/>
                <a:cs typeface="Arial" pitchFamily="34" charset="0"/>
                <a:hlinkClick r:id="rId6"/>
              </a:rPr>
              <a:t>Naive lymphocytes</a:t>
            </a:r>
            <a:r>
              <a:rPr lang="en-US" sz="1600" dirty="0">
                <a:latin typeface="Arial" pitchFamily="34" charset="0"/>
                <a:cs typeface="Arial" pitchFamily="34" charset="0"/>
              </a:rPr>
              <a:t> enter the node from the bloodstream through specialized </a:t>
            </a:r>
            <a:r>
              <a:rPr lang="en-US" sz="1600" dirty="0" err="1">
                <a:latin typeface="Arial" pitchFamily="34" charset="0"/>
                <a:cs typeface="Arial" pitchFamily="34" charset="0"/>
              </a:rPr>
              <a:t>postcapillary</a:t>
            </a:r>
            <a:r>
              <a:rPr lang="en-US" sz="1600" dirty="0">
                <a:latin typeface="Arial" pitchFamily="34" charset="0"/>
                <a:cs typeface="Arial" pitchFamily="34" charset="0"/>
              </a:rPr>
              <a:t> </a:t>
            </a:r>
            <a:r>
              <a:rPr lang="en-US" sz="1600" dirty="0" err="1">
                <a:latin typeface="Arial" pitchFamily="34" charset="0"/>
                <a:cs typeface="Arial" pitchFamily="34" charset="0"/>
              </a:rPr>
              <a:t>venules</a:t>
            </a:r>
            <a:r>
              <a:rPr lang="en-US" sz="1600" dirty="0">
                <a:latin typeface="Arial" pitchFamily="34" charset="0"/>
                <a:cs typeface="Arial" pitchFamily="34" charset="0"/>
              </a:rPr>
              <a:t> (not shown) and leave with the lymph through the efferent lymphatic. </a:t>
            </a:r>
            <a:endParaRPr lang="th-TH" sz="1600" dirty="0"/>
          </a:p>
        </p:txBody>
      </p:sp>
    </p:spTree>
    <p:extLst>
      <p:ext uri="{BB962C8B-B14F-4D97-AF65-F5344CB8AC3E}">
        <p14:creationId xmlns:p14="http://schemas.microsoft.com/office/powerpoint/2010/main" val="818010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glencoe.mheducation.com/sites/dl/free/0078695104/383924/ip.gif">
            <a:extLst>
              <a:ext uri="{FF2B5EF4-FFF2-40B4-BE49-F238E27FC236}">
                <a16:creationId xmlns:a16="http://schemas.microsoft.com/office/drawing/2014/main" id="{96F68B89-2794-463A-9DEB-0C819F5FA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692696"/>
            <a:ext cx="4379067" cy="550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38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ytokine network and immune system">
            <a:extLst>
              <a:ext uri="{FF2B5EF4-FFF2-40B4-BE49-F238E27FC236}">
                <a16:creationId xmlns:a16="http://schemas.microsoft.com/office/drawing/2014/main" id="{E89BA49A-98CD-4702-86BF-55CC3072D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64704"/>
            <a:ext cx="648072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7674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a:extLst>
              <a:ext uri="{FF2B5EF4-FFF2-40B4-BE49-F238E27FC236}">
                <a16:creationId xmlns:a16="http://schemas.microsoft.com/office/drawing/2014/main" id="{65935E36-4F8D-4DC2-BD53-62907FE02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0"/>
            <a:ext cx="8597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641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ytokine network and immune system">
            <a:extLst>
              <a:ext uri="{FF2B5EF4-FFF2-40B4-BE49-F238E27FC236}">
                <a16:creationId xmlns:a16="http://schemas.microsoft.com/office/drawing/2014/main" id="{969E92B6-D2D3-4D31-A72B-240FD907F1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60425"/>
            <a:ext cx="9144000" cy="513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307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cytokine network and immune system">
            <a:extLst>
              <a:ext uri="{FF2B5EF4-FFF2-40B4-BE49-F238E27FC236}">
                <a16:creationId xmlns:a16="http://schemas.microsoft.com/office/drawing/2014/main" id="{BCA15954-A2E3-42F1-8525-CBD8C65F2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193414"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342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11. Circulating lymphocytes encounter antigen in peripheral lymphoid organ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27984" cy="6858000"/>
          </a:xfrm>
          <a:prstGeom prst="rect">
            <a:avLst/>
          </a:prstGeom>
          <a:noFill/>
          <a:ln>
            <a:noFill/>
          </a:ln>
        </p:spPr>
      </p:pic>
      <p:sp>
        <p:nvSpPr>
          <p:cNvPr id="3" name="Rectangle 2"/>
          <p:cNvSpPr/>
          <p:nvPr/>
        </p:nvSpPr>
        <p:spPr>
          <a:xfrm>
            <a:off x="4233486" y="1074509"/>
            <a:ext cx="4572000" cy="4708981"/>
          </a:xfrm>
          <a:prstGeom prst="rect">
            <a:avLst/>
          </a:prstGeom>
        </p:spPr>
        <p:txBody>
          <a:bodyPr>
            <a:spAutoFit/>
          </a:bodyPr>
          <a:lstStyle/>
          <a:p>
            <a:r>
              <a:rPr lang="en-US" sz="2000" b="1" dirty="0">
                <a:latin typeface="Arial" pitchFamily="34" charset="0"/>
                <a:cs typeface="Arial" pitchFamily="34" charset="0"/>
              </a:rPr>
              <a:t>Circulating lymphocytes encounter antigen in peripheral lymphoid organs</a:t>
            </a:r>
          </a:p>
          <a:p>
            <a:endParaRPr lang="en-US" sz="2000" dirty="0">
              <a:latin typeface="Arial" pitchFamily="34" charset="0"/>
              <a:cs typeface="Arial" pitchFamily="34" charset="0"/>
            </a:endParaRPr>
          </a:p>
          <a:p>
            <a:r>
              <a:rPr lang="en-US" sz="2000" u="sng" dirty="0">
                <a:latin typeface="Arial" pitchFamily="34" charset="0"/>
                <a:cs typeface="Arial" pitchFamily="34" charset="0"/>
                <a:hlinkClick r:id="rId3"/>
              </a:rPr>
              <a:t>Naive lymphocytes</a:t>
            </a:r>
            <a:r>
              <a:rPr lang="en-US" sz="2000" dirty="0">
                <a:latin typeface="Arial" pitchFamily="34" charset="0"/>
                <a:cs typeface="Arial" pitchFamily="34" charset="0"/>
              </a:rPr>
              <a:t> recirculate constantly through peripheral lymphoid tissue, here illustrated as a lymph node behind the knee, a popliteal lymph node. Here, they may encounter their specific </a:t>
            </a:r>
            <a:r>
              <a:rPr lang="en-US" sz="2000" u="sng" dirty="0">
                <a:latin typeface="Arial" pitchFamily="34" charset="0"/>
                <a:cs typeface="Arial" pitchFamily="34" charset="0"/>
                <a:hlinkClick r:id="rId4"/>
              </a:rPr>
              <a:t>antigen</a:t>
            </a:r>
            <a:r>
              <a:rPr lang="en-US" sz="2000" dirty="0">
                <a:latin typeface="Arial" pitchFamily="34" charset="0"/>
                <a:cs typeface="Arial" pitchFamily="34" charset="0"/>
              </a:rPr>
              <a:t>, draining from an infected site in the foot. These are called draining lymph nodes, and are the site at which lymphocytes may become activated by encountering their specific ligand.</a:t>
            </a:r>
          </a:p>
        </p:txBody>
      </p:sp>
    </p:spTree>
    <p:extLst>
      <p:ext uri="{BB962C8B-B14F-4D97-AF65-F5344CB8AC3E}">
        <p14:creationId xmlns:p14="http://schemas.microsoft.com/office/powerpoint/2010/main" val="382892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092792"/>
            <a:ext cx="6408712" cy="3149580"/>
          </a:xfrm>
          <a:prstGeom prst="rect">
            <a:avLst/>
          </a:prstGeom>
        </p:spPr>
        <p:txBody>
          <a:bodyPr wrap="square">
            <a:spAutoFit/>
          </a:bodyPr>
          <a:lstStyle/>
          <a:p>
            <a:r>
              <a:rPr lang="en-US" sz="2400" b="1" dirty="0">
                <a:latin typeface="Arial" pitchFamily="34" charset="0"/>
                <a:cs typeface="Arial" pitchFamily="34" charset="0"/>
              </a:rPr>
              <a:t>The immune system covering elements involved in: </a:t>
            </a:r>
          </a:p>
          <a:p>
            <a:endParaRPr lang="en-US" sz="2400" b="1" dirty="0">
              <a:latin typeface="Arial" pitchFamily="34" charset="0"/>
              <a:cs typeface="Arial" pitchFamily="34" charset="0"/>
            </a:endParaRPr>
          </a:p>
          <a:p>
            <a:r>
              <a:rPr lang="en-US" sz="2000" dirty="0">
                <a:solidFill>
                  <a:srgbClr val="7030A0"/>
                </a:solidFill>
                <a:latin typeface="Arial" pitchFamily="34" charset="0"/>
                <a:cs typeface="Arial" pitchFamily="34" charset="0"/>
              </a:rPr>
              <a:t>- antimicrobial defense</a:t>
            </a:r>
          </a:p>
          <a:p>
            <a:r>
              <a:rPr lang="en-US" sz="2000" dirty="0">
                <a:latin typeface="Arial" pitchFamily="34" charset="0"/>
                <a:cs typeface="Arial" pitchFamily="34" charset="0"/>
              </a:rPr>
              <a:t>- autoimmune reactions</a:t>
            </a:r>
          </a:p>
          <a:p>
            <a:r>
              <a:rPr lang="en-US" sz="2000" dirty="0">
                <a:latin typeface="Arial" pitchFamily="34" charset="0"/>
                <a:cs typeface="Arial" pitchFamily="34" charset="0"/>
              </a:rPr>
              <a:t>- hypersensitivity/graft rejection reactions</a:t>
            </a:r>
          </a:p>
          <a:p>
            <a:r>
              <a:rPr lang="en-US" sz="2000" dirty="0">
                <a:latin typeface="Arial" pitchFamily="34" charset="0"/>
                <a:cs typeface="Arial" pitchFamily="34" charset="0"/>
              </a:rPr>
              <a:t>- antineoplastic reactions </a:t>
            </a:r>
            <a:endParaRPr lang="en-US" sz="2000" baseline="30000" dirty="0">
              <a:latin typeface="Arial" pitchFamily="34" charset="0"/>
              <a:cs typeface="Arial" pitchFamily="34" charset="0"/>
            </a:endParaRPr>
          </a:p>
          <a:p>
            <a:endParaRPr lang="en-US" sz="2000" baseline="30000" dirty="0">
              <a:latin typeface="Arial" pitchFamily="34" charset="0"/>
              <a:cs typeface="Arial" pitchFamily="34" charset="0"/>
            </a:endParaRPr>
          </a:p>
          <a:p>
            <a:endParaRPr lang="en-US" sz="2000" baseline="30000" dirty="0">
              <a:latin typeface="Arial" pitchFamily="34" charset="0"/>
              <a:cs typeface="Arial" pitchFamily="34" charset="0"/>
            </a:endParaRPr>
          </a:p>
          <a:p>
            <a:endParaRPr lang="th-TH" sz="2000" dirty="0">
              <a:latin typeface="Arial" pitchFamily="34" charset="0"/>
            </a:endParaRPr>
          </a:p>
        </p:txBody>
      </p:sp>
      <p:sp>
        <p:nvSpPr>
          <p:cNvPr id="4" name="Rectangle 3">
            <a:extLst>
              <a:ext uri="{FF2B5EF4-FFF2-40B4-BE49-F238E27FC236}">
                <a16:creationId xmlns:a16="http://schemas.microsoft.com/office/drawing/2014/main" id="{D801A0D9-19E7-4E26-9316-7372EC96734C}"/>
              </a:ext>
            </a:extLst>
          </p:cNvPr>
          <p:cNvSpPr/>
          <p:nvPr/>
        </p:nvSpPr>
        <p:spPr>
          <a:xfrm>
            <a:off x="1259632" y="548680"/>
            <a:ext cx="6480720" cy="523220"/>
          </a:xfrm>
          <a:prstGeom prst="rect">
            <a:avLst/>
          </a:prstGeom>
        </p:spPr>
        <p:txBody>
          <a:bodyPr wrap="square">
            <a:spAutoFit/>
          </a:bodyPr>
          <a:lstStyle/>
          <a:p>
            <a:r>
              <a:rPr lang="en-US" dirty="0">
                <a:solidFill>
                  <a:srgbClr val="FF0000"/>
                </a:solidFill>
                <a:latin typeface="Arial" panose="020B0604020202020204" pitchFamily="34" charset="0"/>
                <a:cs typeface="Arial" panose="020B0604020202020204" pitchFamily="34" charset="0"/>
              </a:rPr>
              <a:t>The Immune System- plays more roles</a:t>
            </a:r>
            <a:endParaRPr lang="en-US" dirty="0"/>
          </a:p>
        </p:txBody>
      </p:sp>
    </p:spTree>
    <p:extLst>
      <p:ext uri="{BB962C8B-B14F-4D97-AF65-F5344CB8AC3E}">
        <p14:creationId xmlns:p14="http://schemas.microsoft.com/office/powerpoint/2010/main" val="3832213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40" y="1825"/>
            <a:ext cx="9144000" cy="6555641"/>
          </a:xfrm>
          <a:prstGeom prst="rect">
            <a:avLst/>
          </a:prstGeom>
        </p:spPr>
        <p:txBody>
          <a:bodyPr wrap="square">
            <a:spAutoFit/>
          </a:bodyPr>
          <a:lstStyle/>
          <a:p>
            <a:r>
              <a:rPr lang="en-US" sz="1600" b="1" dirty="0">
                <a:latin typeface="Arial" pitchFamily="34" charset="0"/>
                <a:cs typeface="Arial" pitchFamily="34" charset="0"/>
              </a:rPr>
              <a:t>Glossary: Immune Cells </a:t>
            </a:r>
          </a:p>
          <a:p>
            <a:endParaRPr lang="en-US" sz="1600" b="1" dirty="0">
              <a:latin typeface="Arial" pitchFamily="34" charset="0"/>
              <a:cs typeface="Arial" pitchFamily="34" charset="0"/>
            </a:endParaRPr>
          </a:p>
          <a:p>
            <a:r>
              <a:rPr lang="en-US" sz="1600" b="1" dirty="0">
                <a:latin typeface="Arial" pitchFamily="34" charset="0"/>
                <a:cs typeface="Arial" pitchFamily="34" charset="0"/>
              </a:rPr>
              <a:t>Granulocytes </a:t>
            </a:r>
            <a:r>
              <a:rPr lang="en-US" sz="1600" dirty="0">
                <a:latin typeface="Arial" panose="020B0604020202020204" pitchFamily="34" charset="0"/>
                <a:cs typeface="Arial" panose="020B0604020202020204" pitchFamily="34" charset="0"/>
              </a:rPr>
              <a:t>include basophils, </a:t>
            </a:r>
            <a:r>
              <a:rPr lang="en-US" sz="1600" dirty="0" err="1">
                <a:latin typeface="Arial" panose="020B0604020202020204" pitchFamily="34" charset="0"/>
                <a:cs typeface="Arial" panose="020B0604020202020204" pitchFamily="34" charset="0"/>
              </a:rPr>
              <a:t>eosinophils</a:t>
            </a:r>
            <a:r>
              <a:rPr lang="en-US" sz="1600" dirty="0">
                <a:latin typeface="Arial" panose="020B0604020202020204" pitchFamily="34" charset="0"/>
                <a:cs typeface="Arial" panose="020B0604020202020204" pitchFamily="34" charset="0"/>
              </a:rPr>
              <a:t>, and neutrophils. Basophils and </a:t>
            </a:r>
            <a:r>
              <a:rPr lang="en-US" sz="1600" dirty="0" err="1">
                <a:latin typeface="Arial" panose="020B0604020202020204" pitchFamily="34" charset="0"/>
                <a:cs typeface="Arial" panose="020B0604020202020204" pitchFamily="34" charset="0"/>
              </a:rPr>
              <a:t>eosinophils</a:t>
            </a:r>
            <a:r>
              <a:rPr lang="en-US" sz="1600" dirty="0">
                <a:latin typeface="Arial" panose="020B0604020202020204" pitchFamily="34" charset="0"/>
                <a:cs typeface="Arial" panose="020B0604020202020204" pitchFamily="34" charset="0"/>
              </a:rPr>
              <a:t> are important for host defense against parasites. They also are involved in allergic reactions. Neutrophils, the most numerous innate immune cell, patrol for problems by circulating in the bloodstream. They can </a:t>
            </a:r>
            <a:r>
              <a:rPr lang="en-US" sz="1600" dirty="0" err="1">
                <a:latin typeface="Arial" panose="020B0604020202020204" pitchFamily="34" charset="0"/>
                <a:cs typeface="Arial" panose="020B0604020202020204" pitchFamily="34" charset="0"/>
              </a:rPr>
              <a:t>phagocytose</a:t>
            </a:r>
            <a:r>
              <a:rPr lang="en-US" sz="1600" dirty="0">
                <a:latin typeface="Arial" panose="020B0604020202020204" pitchFamily="34" charset="0"/>
                <a:cs typeface="Arial" panose="020B0604020202020204" pitchFamily="34" charset="0"/>
              </a:rPr>
              <a:t>, or ingest, bacteria, degrading them inside special compartments called vesicles.</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Mast cells </a:t>
            </a:r>
            <a:r>
              <a:rPr lang="en-US" sz="1600" dirty="0">
                <a:latin typeface="Arial" panose="020B0604020202020204" pitchFamily="34" charset="0"/>
                <a:cs typeface="Arial" panose="020B0604020202020204" pitchFamily="34" charset="0"/>
              </a:rPr>
              <a:t>also are important for defense against parasites. Mast cells are found in tissues and can mediate allergic reactions by releasing inflammatory chemicals like histamine.</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Monocytes</a:t>
            </a:r>
            <a:r>
              <a:rPr lang="en-US" sz="1600" dirty="0">
                <a:latin typeface="Arial" panose="020B0604020202020204" pitchFamily="34" charset="0"/>
                <a:cs typeface="Arial" panose="020B0604020202020204" pitchFamily="34" charset="0"/>
              </a:rPr>
              <a:t>, which develop into </a:t>
            </a:r>
            <a:r>
              <a:rPr lang="en-US" sz="1600" i="1" dirty="0">
                <a:latin typeface="Arial" panose="020B0604020202020204" pitchFamily="34" charset="0"/>
                <a:cs typeface="Arial" panose="020B0604020202020204" pitchFamily="34" charset="0"/>
              </a:rPr>
              <a:t>macrophages</a:t>
            </a:r>
            <a:r>
              <a:rPr lang="en-US" sz="1600" dirty="0">
                <a:latin typeface="Arial" panose="020B0604020202020204" pitchFamily="34" charset="0"/>
                <a:cs typeface="Arial" panose="020B0604020202020204" pitchFamily="34" charset="0"/>
              </a:rPr>
              <a:t>, also patrol and respond to problems. They are found in the bloodstream and in tissues. Macrophages, "big eater" in Greek, are named for their ability to ingest and degrade bacteria. Upon activation, monocytes and macrophages coordinate an immune response by notifying other immune cells of the problem. Macrophages also have important non-immune functions, such as recycling dead cells, like red blood cells, and clearing away cellular debris. These "housekeeping" functions occur without activation of an immune response.</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Neutrophils</a:t>
            </a:r>
            <a:r>
              <a:rPr lang="en-US" sz="1600" dirty="0">
                <a:latin typeface="Arial" panose="020B0604020202020204" pitchFamily="34" charset="0"/>
                <a:cs typeface="Arial" panose="020B0604020202020204" pitchFamily="34" charset="0"/>
              </a:rPr>
              <a:t> (in red) accumulate within minutes at sites of local tissue injury (center). They then communicate with each other using lipid and other secreted mediators to form cellular "swarms." Their coordinated movement and exchange of signals then instructs other innate immune cells called macrophages and monocytes (in green) to surround the neutrophil cluster and form a tight wound seal. This 24-second video represents a two-hour recording.</a:t>
            </a:r>
          </a:p>
          <a:p>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4088444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25"/>
            <a:ext cx="9144000" cy="7325082"/>
          </a:xfrm>
          <a:prstGeom prst="rect">
            <a:avLst/>
          </a:prstGeom>
        </p:spPr>
        <p:txBody>
          <a:bodyPr wrap="square">
            <a:spAutoFit/>
          </a:bodyPr>
          <a:lstStyle/>
          <a:p>
            <a:r>
              <a:rPr lang="en-US" sz="1600" b="1" dirty="0">
                <a:latin typeface="Arial" pitchFamily="34" charset="0"/>
                <a:cs typeface="Arial" pitchFamily="34" charset="0"/>
              </a:rPr>
              <a:t>Glossary:  Immune Cells</a:t>
            </a:r>
          </a:p>
          <a:p>
            <a:endParaRPr lang="en-US" sz="1600" b="1" dirty="0">
              <a:latin typeface="Arial" pitchFamily="34" charset="0"/>
              <a:cs typeface="Arial" pitchFamily="34" charset="0"/>
            </a:endParaRPr>
          </a:p>
          <a:p>
            <a:r>
              <a:rPr lang="en-US" sz="1600" b="1" dirty="0">
                <a:latin typeface="Arial" pitchFamily="34" charset="0"/>
                <a:cs typeface="Arial" pitchFamily="34" charset="0"/>
              </a:rPr>
              <a:t>Dendritic cells </a:t>
            </a:r>
            <a:r>
              <a:rPr lang="en-US" sz="1600" dirty="0">
                <a:latin typeface="Arial" panose="020B0604020202020204" pitchFamily="34" charset="0"/>
                <a:cs typeface="Arial" panose="020B0604020202020204" pitchFamily="34" charset="0"/>
              </a:rPr>
              <a:t>(DC) are an important antigen-presenting cell (APC), and they also can develop from monocytes. Antigens are molecules from pathogens, host cells, and allergens that may be recognized by adaptive immune cells. APCs like DCs are responsible for processing large molecules into "readable" fragments (antigens) recognized by adaptive B or T cells. However, antigens alone cannot activate T cells. They must be presented with the appropriate major </a:t>
            </a:r>
            <a:r>
              <a:rPr lang="en-US" sz="1600" dirty="0" err="1">
                <a:latin typeface="Arial" panose="020B0604020202020204" pitchFamily="34" charset="0"/>
                <a:cs typeface="Arial" panose="020B0604020202020204" pitchFamily="34" charset="0"/>
              </a:rPr>
              <a:t>histocompatiblity</a:t>
            </a:r>
            <a:r>
              <a:rPr lang="en-US" sz="1600" dirty="0">
                <a:latin typeface="Arial" panose="020B0604020202020204" pitchFamily="34" charset="0"/>
                <a:cs typeface="Arial" panose="020B0604020202020204" pitchFamily="34" charset="0"/>
              </a:rPr>
              <a:t> complex (MHC) expressed on the APC. MHC provides a checkpoint and helps immune cells distinguish between host and foreign cells.</a:t>
            </a:r>
          </a:p>
          <a:p>
            <a:endParaRPr lang="en-US" sz="1600" b="1" dirty="0">
              <a:latin typeface="Arial" pitchFamily="34" charset="0"/>
              <a:cs typeface="Arial" pitchFamily="34" charset="0"/>
            </a:endParaRPr>
          </a:p>
          <a:p>
            <a:r>
              <a:rPr lang="en-US" sz="1600" b="1" dirty="0">
                <a:latin typeface="Arial" pitchFamily="34" charset="0"/>
                <a:cs typeface="Arial" pitchFamily="34" charset="0"/>
              </a:rPr>
              <a:t>Natural killer </a:t>
            </a:r>
            <a:r>
              <a:rPr lang="en-US" sz="1600" dirty="0">
                <a:latin typeface="Arial" panose="020B0604020202020204" pitchFamily="34" charset="0"/>
                <a:cs typeface="Arial" panose="020B0604020202020204" pitchFamily="34" charset="0"/>
              </a:rPr>
              <a:t>(NK) cells have features of both innate and adaptive immunity. They are important for recognizing and killing virus-infected cells or tumor cells. They contain intracellular compartments called granules, which are filled with proteins that can form holes in the target cell and also cause apoptosis, the process for programmed cell death. It is important to distinguish between apoptosis and other forms of cell death like necrosis. Apoptosis, unlike necrosis, does not release danger signals that can lead to greater immune activation and inflammation. Through apoptosis, immune cells can discreetly remove infected cells and limit bystander damage. Recently, researchers have shown in mouse models that NK cells, like adaptive cells, can be retained as memory cells and respond to subsequent infections by the same pathogen.</a:t>
            </a:r>
            <a:endParaRPr lang="en-US" sz="2000" dirty="0"/>
          </a:p>
          <a:p>
            <a:endParaRPr lang="en-US" sz="1600" i="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B cells </a:t>
            </a:r>
            <a:r>
              <a:rPr lang="en-US" sz="1600" dirty="0">
                <a:latin typeface="Arial" panose="020B0604020202020204" pitchFamily="34" charset="0"/>
                <a:cs typeface="Arial" panose="020B0604020202020204" pitchFamily="34" charset="0"/>
              </a:rPr>
              <a:t>have two major functions: They present antigens to T cells, and more importantly, they produce antibodies to neutralize infectious microbes. Antibodies coat the surface of a pathogen and serve three major roles: neutralization, opsonization, and complement activation.</a:t>
            </a:r>
          </a:p>
          <a:p>
            <a:r>
              <a:rPr lang="en-US" sz="1600" dirty="0">
                <a:latin typeface="Arial" panose="020B0604020202020204" pitchFamily="34" charset="0"/>
                <a:cs typeface="Arial" panose="020B0604020202020204" pitchFamily="34" charset="0"/>
              </a:rPr>
              <a:t>Neutralization occurs when the pathogen, because it is covered in antibodies, is unable to bind and infect host cells. In opsonization, an antibody-bound pathogen serves as a red flag to alert immune cells like neutrophils and macrophages, to engulf and digest the pathogen. Complement is a process for directly destroying, or lysing, bacteria.</a:t>
            </a:r>
          </a:p>
          <a:p>
            <a:endParaRPr lang="en-US" sz="2000" dirty="0"/>
          </a:p>
          <a:p>
            <a:endParaRPr lang="en-US" sz="1800" b="1" dirty="0">
              <a:latin typeface="Arial" pitchFamily="34" charset="0"/>
              <a:cs typeface="Arial" pitchFamily="34" charset="0"/>
            </a:endParaRPr>
          </a:p>
        </p:txBody>
      </p:sp>
    </p:spTree>
    <p:extLst>
      <p:ext uri="{BB962C8B-B14F-4D97-AF65-F5344CB8AC3E}">
        <p14:creationId xmlns:p14="http://schemas.microsoft.com/office/powerpoint/2010/main" val="1250117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5324535"/>
          </a:xfrm>
          <a:prstGeom prst="rect">
            <a:avLst/>
          </a:prstGeom>
        </p:spPr>
        <p:txBody>
          <a:bodyPr wrap="square">
            <a:spAutoFit/>
          </a:bodyPr>
          <a:lstStyle/>
          <a:p>
            <a:r>
              <a:rPr lang="en-US" sz="2000" b="1" dirty="0">
                <a:latin typeface="Arial" pitchFamily="34" charset="0"/>
                <a:cs typeface="Arial" pitchFamily="34" charset="0"/>
              </a:rPr>
              <a:t>Glossary: Vaccination</a:t>
            </a:r>
          </a:p>
          <a:p>
            <a:endParaRPr lang="en-US" sz="2000" b="1" dirty="0">
              <a:latin typeface="Arial" pitchFamily="34" charset="0"/>
              <a:cs typeface="Arial" pitchFamily="34" charset="0"/>
            </a:endParaRPr>
          </a:p>
          <a:p>
            <a:r>
              <a:rPr lang="en-US" sz="2000" dirty="0">
                <a:latin typeface="Arial" pitchFamily="34" charset="0"/>
                <a:cs typeface="Arial" pitchFamily="34" charset="0"/>
              </a:rPr>
              <a:t>Vaccination, or immunization, is a way to train your immune system against a specific pathogen. Vaccination achieves immune memory without an actual infection, so the body is prepared when the virus or bacterium enters. Saving time is important to prevent a pathogen from establishing itself and infecting more cells in the body.</a:t>
            </a:r>
          </a:p>
          <a:p>
            <a:r>
              <a:rPr lang="en-US" sz="2000" dirty="0">
                <a:latin typeface="Arial" pitchFamily="34" charset="0"/>
                <a:cs typeface="Arial" pitchFamily="34" charset="0"/>
              </a:rPr>
              <a:t>An effective vaccine will optimally activate both the innate and adaptive response. An </a:t>
            </a:r>
            <a:r>
              <a:rPr lang="en-US" sz="2000" dirty="0" err="1">
                <a:latin typeface="Arial" pitchFamily="34" charset="0"/>
                <a:cs typeface="Arial" pitchFamily="34" charset="0"/>
              </a:rPr>
              <a:t>immunogen</a:t>
            </a:r>
            <a:r>
              <a:rPr lang="en-US" sz="2000" dirty="0">
                <a:latin typeface="Arial" pitchFamily="34" charset="0"/>
                <a:cs typeface="Arial" pitchFamily="34" charset="0"/>
              </a:rPr>
              <a:t> is used to activate the adaptive immune response so that specific memory cells are generated. Because BCRs and TCRs are unique, some memory cells are simply better at eliminating the pathogen. The goal of vaccine design is to select </a:t>
            </a:r>
            <a:r>
              <a:rPr lang="en-US" sz="2000" dirty="0" err="1">
                <a:latin typeface="Arial" pitchFamily="34" charset="0"/>
                <a:cs typeface="Arial" pitchFamily="34" charset="0"/>
              </a:rPr>
              <a:t>immunogens</a:t>
            </a:r>
            <a:r>
              <a:rPr lang="en-US" sz="2000" dirty="0">
                <a:latin typeface="Arial" pitchFamily="34" charset="0"/>
                <a:cs typeface="Arial" pitchFamily="34" charset="0"/>
              </a:rPr>
              <a:t> that will generate the most effective and efficient memory response against a particular pathogen. Adjuvants, which are important for activating innate immunity, can be added to vaccines to optimize the immune response. Innate immunity recognizes broad patterns, and without innate responses, adaptive immunity cannot be optimally achieved. </a:t>
            </a:r>
          </a:p>
        </p:txBody>
      </p:sp>
    </p:spTree>
    <p:extLst>
      <p:ext uri="{BB962C8B-B14F-4D97-AF65-F5344CB8AC3E}">
        <p14:creationId xmlns:p14="http://schemas.microsoft.com/office/powerpoint/2010/main" val="2445215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6186309"/>
          </a:xfrm>
          <a:prstGeom prst="rect">
            <a:avLst/>
          </a:prstGeom>
        </p:spPr>
        <p:txBody>
          <a:bodyPr wrap="square">
            <a:spAutoFit/>
          </a:bodyPr>
          <a:lstStyle/>
          <a:p>
            <a:r>
              <a:rPr lang="en-US" sz="1800" b="1" dirty="0">
                <a:latin typeface="Arial" pitchFamily="34" charset="0"/>
                <a:cs typeface="Arial" pitchFamily="34" charset="0"/>
              </a:rPr>
              <a:t>Glossary: Vaccines</a:t>
            </a:r>
          </a:p>
          <a:p>
            <a:endParaRPr lang="en-US" sz="1800" dirty="0">
              <a:latin typeface="Arial" pitchFamily="34" charset="0"/>
              <a:cs typeface="Arial" pitchFamily="34" charset="0"/>
            </a:endParaRPr>
          </a:p>
          <a:p>
            <a:r>
              <a:rPr lang="en-US" sz="1800" dirty="0">
                <a:latin typeface="Arial" pitchFamily="34" charset="0"/>
                <a:cs typeface="Arial" pitchFamily="34" charset="0"/>
              </a:rPr>
              <a:t>Vaccines take advantage of your body’s natural ability to learn how to combat many disease-causing germs, or microbes, that attack it. Vaccines provide safe, cost-effective, and efficient means of preventing illness, disability, and death from infectious diseases.</a:t>
            </a:r>
          </a:p>
          <a:p>
            <a:endParaRPr lang="en-US" sz="1800" dirty="0">
              <a:latin typeface="Arial" pitchFamily="34" charset="0"/>
              <a:cs typeface="Arial" pitchFamily="34" charset="0"/>
            </a:endParaRPr>
          </a:p>
          <a:p>
            <a:r>
              <a:rPr lang="en-US" sz="1800" b="1" dirty="0">
                <a:latin typeface="Arial" pitchFamily="34" charset="0"/>
                <a:cs typeface="Arial" pitchFamily="34" charset="0"/>
              </a:rPr>
              <a:t>How Vaccines Work</a:t>
            </a:r>
          </a:p>
          <a:p>
            <a:r>
              <a:rPr lang="en-US" sz="1800" dirty="0">
                <a:latin typeface="Arial" pitchFamily="34" charset="0"/>
                <a:cs typeface="Arial" pitchFamily="34" charset="0"/>
              </a:rPr>
              <a:t>The human immune system is a complex network of cells and organs that evolved to fight off infectious microbes. Vaccines teach the immune system by mimicking a natural infection. Vaccines contain a weakened form of a virus that doesn’t cause disease or reproduce very well. The immune system can’t tell that the vaccine viruses are weakened, so they engulf the viruses as if they were dangerous.</a:t>
            </a:r>
          </a:p>
          <a:p>
            <a:endParaRPr lang="en-US" sz="1800" dirty="0">
              <a:latin typeface="Arial" pitchFamily="34" charset="0"/>
              <a:cs typeface="Arial" pitchFamily="34" charset="0"/>
            </a:endParaRPr>
          </a:p>
          <a:p>
            <a:r>
              <a:rPr lang="en-US" sz="1800" b="1" dirty="0">
                <a:latin typeface="Arial" pitchFamily="34" charset="0"/>
                <a:cs typeface="Arial" pitchFamily="34" charset="0"/>
              </a:rPr>
              <a:t>Making Safe Vaccines</a:t>
            </a:r>
          </a:p>
          <a:p>
            <a:r>
              <a:rPr lang="en-US" sz="1800" dirty="0">
                <a:latin typeface="Arial" pitchFamily="34" charset="0"/>
                <a:cs typeface="Arial" pitchFamily="34" charset="0"/>
              </a:rPr>
              <a:t>Each person’s immune system works differently, so occasionally a person will not respond to a vaccine. Very rarely, a person may have a serious adverse reaction to a vaccine, such as an allergic reaction that causes hives or difficulty breathing. But serious reactions are reported so infrequently—about once every 100,000 vaccinations—that they can be difficult to detect and confirm. More commonly, people will experience temporary side effects, such as fever, soreness, or redness at the injection site. These side effects are, of course, preferable to getting the illness. </a:t>
            </a:r>
          </a:p>
          <a:p>
            <a:endParaRPr lang="en-US" sz="1800" dirty="0">
              <a:latin typeface="Arial" pitchFamily="34" charset="0"/>
              <a:cs typeface="Arial" pitchFamily="34" charset="0"/>
            </a:endParaRPr>
          </a:p>
        </p:txBody>
      </p:sp>
    </p:spTree>
    <p:extLst>
      <p:ext uri="{BB962C8B-B14F-4D97-AF65-F5344CB8AC3E}">
        <p14:creationId xmlns:p14="http://schemas.microsoft.com/office/powerpoint/2010/main" val="3885799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lated image">
            <a:extLst>
              <a:ext uri="{FF2B5EF4-FFF2-40B4-BE49-F238E27FC236}">
                <a16:creationId xmlns:a16="http://schemas.microsoft.com/office/drawing/2014/main" id="{B2929C30-FB7A-417B-A412-095C27C50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4664"/>
            <a:ext cx="6408712" cy="598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488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immune system network">
            <a:extLst>
              <a:ext uri="{FF2B5EF4-FFF2-40B4-BE49-F238E27FC236}">
                <a16:creationId xmlns:a16="http://schemas.microsoft.com/office/drawing/2014/main" id="{0CF7D2DE-6BA6-4661-8323-59EEFAC4F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9" y="548680"/>
            <a:ext cx="5692789" cy="46805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EAF0CD5-2AB4-4058-8754-21B3ED4CA5CC}"/>
              </a:ext>
            </a:extLst>
          </p:cNvPr>
          <p:cNvSpPr/>
          <p:nvPr/>
        </p:nvSpPr>
        <p:spPr>
          <a:xfrm>
            <a:off x="179512" y="116632"/>
            <a:ext cx="3090398" cy="523220"/>
          </a:xfrm>
          <a:prstGeom prst="rect">
            <a:avLst/>
          </a:prstGeom>
        </p:spPr>
        <p:txBody>
          <a:bodyPr wrap="none">
            <a:spAutoFit/>
          </a:bodyPr>
          <a:lstStyle/>
          <a:p>
            <a:r>
              <a:rPr lang="en-US" dirty="0">
                <a:latin typeface="Arial" pitchFamily="34" charset="0"/>
                <a:cs typeface="Arial" pitchFamily="34" charset="0"/>
              </a:rPr>
              <a:t>Lymphatic Organs</a:t>
            </a:r>
          </a:p>
        </p:txBody>
      </p:sp>
      <p:pic>
        <p:nvPicPr>
          <p:cNvPr id="7172" name="Picture 4" descr="Related image">
            <a:extLst>
              <a:ext uri="{FF2B5EF4-FFF2-40B4-BE49-F238E27FC236}">
                <a16:creationId xmlns:a16="http://schemas.microsoft.com/office/drawing/2014/main" id="{B1F7E106-0CA0-49C8-B7B7-B4D1443AF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572817"/>
            <a:ext cx="2601563" cy="26145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95736" y="6093296"/>
            <a:ext cx="184731" cy="523220"/>
          </a:xfrm>
          <a:prstGeom prst="rect">
            <a:avLst/>
          </a:prstGeom>
        </p:spPr>
        <p:txBody>
          <a:bodyPr wrap="none">
            <a:spAutoFit/>
          </a:bodyPr>
          <a:lstStyle/>
          <a:p>
            <a:endParaRPr lang="en-US" dirty="0">
              <a:latin typeface="Arial" pitchFamily="34" charset="0"/>
              <a:cs typeface="Arial" pitchFamily="34" charset="0"/>
            </a:endParaRPr>
          </a:p>
        </p:txBody>
      </p:sp>
      <p:sp>
        <p:nvSpPr>
          <p:cNvPr id="4" name="Rectangle 3"/>
          <p:cNvSpPr/>
          <p:nvPr/>
        </p:nvSpPr>
        <p:spPr>
          <a:xfrm>
            <a:off x="340534" y="5585464"/>
            <a:ext cx="5204691" cy="1015663"/>
          </a:xfrm>
          <a:prstGeom prst="rect">
            <a:avLst/>
          </a:prstGeom>
        </p:spPr>
        <p:txBody>
          <a:bodyPr wrap="square">
            <a:spAutoFit/>
          </a:bodyPr>
          <a:lstStyle/>
          <a:p>
            <a:r>
              <a:rPr lang="en-US" sz="2000" dirty="0">
                <a:latin typeface="Arial" pitchFamily="34" charset="0"/>
                <a:cs typeface="Arial" pitchFamily="34" charset="0"/>
              </a:rPr>
              <a:t>Primary Lymphatic Organs are: </a:t>
            </a:r>
          </a:p>
          <a:p>
            <a:r>
              <a:rPr lang="en-US" sz="2000" dirty="0">
                <a:latin typeface="Arial" pitchFamily="34" charset="0"/>
                <a:cs typeface="Arial" pitchFamily="34" charset="0"/>
              </a:rPr>
              <a:t>- Red bone marrow</a:t>
            </a:r>
          </a:p>
          <a:p>
            <a:r>
              <a:rPr lang="en-US" sz="2000" dirty="0">
                <a:latin typeface="Arial" pitchFamily="34" charset="0"/>
                <a:cs typeface="Arial" pitchFamily="34" charset="0"/>
              </a:rPr>
              <a:t>- Thymus gland</a:t>
            </a:r>
          </a:p>
        </p:txBody>
      </p:sp>
      <p:pic>
        <p:nvPicPr>
          <p:cNvPr id="7" name="Picture 4" descr="Related image">
            <a:extLst>
              <a:ext uri="{FF2B5EF4-FFF2-40B4-BE49-F238E27FC236}">
                <a16:creationId xmlns:a16="http://schemas.microsoft.com/office/drawing/2014/main" id="{02870EFD-163A-42B1-BB4A-872150DD19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0936" y="3356992"/>
            <a:ext cx="3243064" cy="3493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45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836712"/>
            <a:ext cx="8496944" cy="2554545"/>
          </a:xfrm>
          <a:prstGeom prst="rect">
            <a:avLst/>
          </a:prstGeom>
        </p:spPr>
        <p:txBody>
          <a:bodyPr wrap="square">
            <a:spAutoFit/>
          </a:bodyPr>
          <a:lstStyle/>
          <a:p>
            <a:r>
              <a:rPr lang="en-US" sz="1600" dirty="0">
                <a:latin typeface="Arial" pitchFamily="34" charset="0"/>
                <a:cs typeface="Arial" pitchFamily="34" charset="0"/>
              </a:rPr>
              <a:t>An immune response is generally divided into innate and adaptive immunity:</a:t>
            </a:r>
          </a:p>
          <a:p>
            <a:endParaRPr lang="en-US" sz="1600" dirty="0">
              <a:latin typeface="Arial" pitchFamily="34" charset="0"/>
              <a:cs typeface="Arial" pitchFamily="34" charset="0"/>
            </a:endParaRPr>
          </a:p>
          <a:p>
            <a:r>
              <a:rPr lang="en-US" sz="1600" dirty="0">
                <a:latin typeface="Arial" pitchFamily="34" charset="0"/>
                <a:cs typeface="Arial" pitchFamily="34" charset="0"/>
              </a:rPr>
              <a:t>	Innate immunity occurs immediately, when circulating innate 	cells recognize a problem. </a:t>
            </a:r>
          </a:p>
          <a:p>
            <a:endParaRPr lang="en-US" sz="1600" dirty="0">
              <a:latin typeface="Arial" pitchFamily="34" charset="0"/>
              <a:cs typeface="Arial" pitchFamily="34" charset="0"/>
            </a:endParaRPr>
          </a:p>
          <a:p>
            <a:r>
              <a:rPr lang="en-US" sz="1600" dirty="0">
                <a:latin typeface="Arial" pitchFamily="34" charset="0"/>
                <a:cs typeface="Arial" pitchFamily="34" charset="0"/>
              </a:rPr>
              <a:t>	Adaptive immunity occurs later, as it relies on the coordination 	and expansion of specific adaptive immune cells. </a:t>
            </a:r>
          </a:p>
          <a:p>
            <a:endParaRPr lang="en-US" sz="1600" dirty="0">
              <a:latin typeface="Arial" pitchFamily="34" charset="0"/>
              <a:cs typeface="Arial" pitchFamily="34" charset="0"/>
            </a:endParaRPr>
          </a:p>
          <a:p>
            <a:r>
              <a:rPr lang="en-US" sz="1600" dirty="0">
                <a:latin typeface="Arial" pitchFamily="34" charset="0"/>
                <a:cs typeface="Arial" pitchFamily="34" charset="0"/>
              </a:rPr>
              <a:t>Immune memory follows the adaptive response, when mature adaptive cells, highly specific to the original pathogen, are retained for later use. </a:t>
            </a:r>
          </a:p>
        </p:txBody>
      </p:sp>
    </p:spTree>
    <p:extLst>
      <p:ext uri="{BB962C8B-B14F-4D97-AF65-F5344CB8AC3E}">
        <p14:creationId xmlns:p14="http://schemas.microsoft.com/office/powerpoint/2010/main" val="1734739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3840D4F3-BDCB-45E7-AE58-7CCAB6E18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1" cy="669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572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TotalTime>
  <Words>3430</Words>
  <Application>Microsoft Office PowerPoint</Application>
  <PresentationFormat>On-screen Show (4:3)</PresentationFormat>
  <Paragraphs>211</Paragraphs>
  <Slides>53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Geneva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SATIT-EP</dc:creator>
  <cp:lastModifiedBy>ajcharataa@outlook.com</cp:lastModifiedBy>
  <cp:revision>62</cp:revision>
  <cp:lastPrinted>2019-03-11T09:08:58Z</cp:lastPrinted>
  <dcterms:created xsi:type="dcterms:W3CDTF">2017-07-11T04:03:01Z</dcterms:created>
  <dcterms:modified xsi:type="dcterms:W3CDTF">2023-03-30T11:46:35Z</dcterms:modified>
</cp:coreProperties>
</file>