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48" r:id="rId1"/>
  </p:sldMasterIdLst>
  <p:sldIdLst>
    <p:sldId id="295" r:id="rId2"/>
    <p:sldId id="292" r:id="rId3"/>
    <p:sldId id="365" r:id="rId4"/>
    <p:sldId id="336" r:id="rId5"/>
    <p:sldId id="356" r:id="rId6"/>
    <p:sldId id="349" r:id="rId7"/>
    <p:sldId id="287" r:id="rId8"/>
    <p:sldId id="360" r:id="rId9"/>
    <p:sldId id="333" r:id="rId10"/>
    <p:sldId id="368" r:id="rId11"/>
    <p:sldId id="366" r:id="rId12"/>
    <p:sldId id="367" r:id="rId13"/>
    <p:sldId id="362" r:id="rId14"/>
    <p:sldId id="351" r:id="rId15"/>
    <p:sldId id="352" r:id="rId16"/>
    <p:sldId id="369" r:id="rId17"/>
    <p:sldId id="363" r:id="rId18"/>
    <p:sldId id="354" r:id="rId19"/>
    <p:sldId id="357" r:id="rId20"/>
    <p:sldId id="358" r:id="rId21"/>
    <p:sldId id="370" r:id="rId22"/>
    <p:sldId id="359" r:id="rId23"/>
    <p:sldId id="267" r:id="rId24"/>
    <p:sldId id="319" r:id="rId25"/>
    <p:sldId id="320" r:id="rId26"/>
    <p:sldId id="343" r:id="rId27"/>
    <p:sldId id="334" r:id="rId28"/>
    <p:sldId id="269" r:id="rId29"/>
    <p:sldId id="344" r:id="rId30"/>
    <p:sldId id="338" r:id="rId31"/>
    <p:sldId id="339" r:id="rId32"/>
    <p:sldId id="342" r:id="rId33"/>
    <p:sldId id="345" r:id="rId34"/>
    <p:sldId id="346" r:id="rId35"/>
    <p:sldId id="335" r:id="rId36"/>
    <p:sldId id="276" r:id="rId37"/>
    <p:sldId id="283" r:id="rId38"/>
    <p:sldId id="284" r:id="rId39"/>
    <p:sldId id="262" r:id="rId40"/>
    <p:sldId id="258" r:id="rId41"/>
    <p:sldId id="263" r:id="rId42"/>
    <p:sldId id="296" r:id="rId43"/>
    <p:sldId id="297" r:id="rId44"/>
    <p:sldId id="298" r:id="rId45"/>
    <p:sldId id="299" r:id="rId46"/>
    <p:sldId id="304" r:id="rId47"/>
    <p:sldId id="300" r:id="rId48"/>
    <p:sldId id="301" r:id="rId49"/>
    <p:sldId id="302" r:id="rId50"/>
    <p:sldId id="310" r:id="rId51"/>
    <p:sldId id="314" r:id="rId52"/>
    <p:sldId id="305" r:id="rId53"/>
    <p:sldId id="306"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0" d="100"/>
          <a:sy n="60" d="100"/>
        </p:scale>
        <p:origin x="908" y="5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1F795-5B4A-45DF-93EE-446D8C708C0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7385E3A-A2AB-4830-B3BC-210AFCB7E32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6FE928E-844E-409B-9646-BC34E5FA3051}"/>
              </a:ext>
            </a:extLst>
          </p:cNvPr>
          <p:cNvSpPr>
            <a:spLocks noGrp="1"/>
          </p:cNvSpPr>
          <p:nvPr>
            <p:ph type="dt" sz="half" idx="10"/>
          </p:nvPr>
        </p:nvSpPr>
        <p:spPr/>
        <p:txBody>
          <a:bodyPr/>
          <a:lstStyle/>
          <a:p>
            <a:fld id="{4ECC8A77-187C-4882-AD68-9056EA4A1DDE}" type="datetimeFigureOut">
              <a:rPr lang="en-US" smtClean="0"/>
              <a:t>3/30/2023</a:t>
            </a:fld>
            <a:endParaRPr lang="en-US"/>
          </a:p>
        </p:txBody>
      </p:sp>
      <p:sp>
        <p:nvSpPr>
          <p:cNvPr id="5" name="Footer Placeholder 4">
            <a:extLst>
              <a:ext uri="{FF2B5EF4-FFF2-40B4-BE49-F238E27FC236}">
                <a16:creationId xmlns:a16="http://schemas.microsoft.com/office/drawing/2014/main" id="{A2B399CF-AB2F-4667-978A-C5B2FD5339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4CF06E-0AEA-4BAA-B1D0-CC5861165C02}"/>
              </a:ext>
            </a:extLst>
          </p:cNvPr>
          <p:cNvSpPr>
            <a:spLocks noGrp="1"/>
          </p:cNvSpPr>
          <p:nvPr>
            <p:ph type="sldNum" sz="quarter" idx="12"/>
          </p:nvPr>
        </p:nvSpPr>
        <p:spPr/>
        <p:txBody>
          <a:bodyPr/>
          <a:lstStyle/>
          <a:p>
            <a:fld id="{5E6ACA92-90E6-475F-96C7-6FDCA98AD0D8}" type="slidenum">
              <a:rPr lang="en-US" smtClean="0"/>
              <a:t>‹#›</a:t>
            </a:fld>
            <a:endParaRPr lang="en-US"/>
          </a:p>
        </p:txBody>
      </p:sp>
    </p:spTree>
    <p:extLst>
      <p:ext uri="{BB962C8B-B14F-4D97-AF65-F5344CB8AC3E}">
        <p14:creationId xmlns:p14="http://schemas.microsoft.com/office/powerpoint/2010/main" val="17708691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18455-FE16-4D89-810A-9AE0586F783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6E2450C-A266-41D3-9AA8-4358266D273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EC4F75-C8BD-4E19-94E7-D867B5DCEDAD}"/>
              </a:ext>
            </a:extLst>
          </p:cNvPr>
          <p:cNvSpPr>
            <a:spLocks noGrp="1"/>
          </p:cNvSpPr>
          <p:nvPr>
            <p:ph type="dt" sz="half" idx="10"/>
          </p:nvPr>
        </p:nvSpPr>
        <p:spPr/>
        <p:txBody>
          <a:bodyPr/>
          <a:lstStyle/>
          <a:p>
            <a:fld id="{4ECC8A77-187C-4882-AD68-9056EA4A1DDE}" type="datetimeFigureOut">
              <a:rPr lang="en-US" smtClean="0"/>
              <a:t>3/30/2023</a:t>
            </a:fld>
            <a:endParaRPr lang="en-US"/>
          </a:p>
        </p:txBody>
      </p:sp>
      <p:sp>
        <p:nvSpPr>
          <p:cNvPr id="5" name="Footer Placeholder 4">
            <a:extLst>
              <a:ext uri="{FF2B5EF4-FFF2-40B4-BE49-F238E27FC236}">
                <a16:creationId xmlns:a16="http://schemas.microsoft.com/office/drawing/2014/main" id="{2DBAAB32-D558-41CB-B80C-FFBD6E8451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F5F4C7-4A97-40F1-9C31-04D63C4A4A20}"/>
              </a:ext>
            </a:extLst>
          </p:cNvPr>
          <p:cNvSpPr>
            <a:spLocks noGrp="1"/>
          </p:cNvSpPr>
          <p:nvPr>
            <p:ph type="sldNum" sz="quarter" idx="12"/>
          </p:nvPr>
        </p:nvSpPr>
        <p:spPr/>
        <p:txBody>
          <a:bodyPr/>
          <a:lstStyle/>
          <a:p>
            <a:fld id="{5E6ACA92-90E6-475F-96C7-6FDCA98AD0D8}" type="slidenum">
              <a:rPr lang="en-US" smtClean="0"/>
              <a:t>‹#›</a:t>
            </a:fld>
            <a:endParaRPr lang="en-US"/>
          </a:p>
        </p:txBody>
      </p:sp>
    </p:spTree>
    <p:extLst>
      <p:ext uri="{BB962C8B-B14F-4D97-AF65-F5344CB8AC3E}">
        <p14:creationId xmlns:p14="http://schemas.microsoft.com/office/powerpoint/2010/main" val="2690608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508C863-D275-479D-BFB0-349DF840F75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833E5FB-5EA0-48C9-9C54-834A7454322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003EF9-6067-4B64-AC53-726E17B27A49}"/>
              </a:ext>
            </a:extLst>
          </p:cNvPr>
          <p:cNvSpPr>
            <a:spLocks noGrp="1"/>
          </p:cNvSpPr>
          <p:nvPr>
            <p:ph type="dt" sz="half" idx="10"/>
          </p:nvPr>
        </p:nvSpPr>
        <p:spPr/>
        <p:txBody>
          <a:bodyPr/>
          <a:lstStyle/>
          <a:p>
            <a:fld id="{4ECC8A77-187C-4882-AD68-9056EA4A1DDE}" type="datetimeFigureOut">
              <a:rPr lang="en-US" smtClean="0"/>
              <a:t>3/30/2023</a:t>
            </a:fld>
            <a:endParaRPr lang="en-US"/>
          </a:p>
        </p:txBody>
      </p:sp>
      <p:sp>
        <p:nvSpPr>
          <p:cNvPr id="5" name="Footer Placeholder 4">
            <a:extLst>
              <a:ext uri="{FF2B5EF4-FFF2-40B4-BE49-F238E27FC236}">
                <a16:creationId xmlns:a16="http://schemas.microsoft.com/office/drawing/2014/main" id="{9184ABA5-2805-476F-B3FB-59E84E8170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DEB504-82E9-411E-AF65-8FBD950921C2}"/>
              </a:ext>
            </a:extLst>
          </p:cNvPr>
          <p:cNvSpPr>
            <a:spLocks noGrp="1"/>
          </p:cNvSpPr>
          <p:nvPr>
            <p:ph type="sldNum" sz="quarter" idx="12"/>
          </p:nvPr>
        </p:nvSpPr>
        <p:spPr/>
        <p:txBody>
          <a:bodyPr/>
          <a:lstStyle/>
          <a:p>
            <a:fld id="{5E6ACA92-90E6-475F-96C7-6FDCA98AD0D8}" type="slidenum">
              <a:rPr lang="en-US" smtClean="0"/>
              <a:t>‹#›</a:t>
            </a:fld>
            <a:endParaRPr lang="en-US"/>
          </a:p>
        </p:txBody>
      </p:sp>
    </p:spTree>
    <p:extLst>
      <p:ext uri="{BB962C8B-B14F-4D97-AF65-F5344CB8AC3E}">
        <p14:creationId xmlns:p14="http://schemas.microsoft.com/office/powerpoint/2010/main" val="4156316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25F40-96D3-44BE-AEBA-9082EF5CAB5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68DEDE-49BE-4E7F-80FC-03D8AAAF7C8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17D6A3-72C6-44AC-83CF-1E3E02291CA0}"/>
              </a:ext>
            </a:extLst>
          </p:cNvPr>
          <p:cNvSpPr>
            <a:spLocks noGrp="1"/>
          </p:cNvSpPr>
          <p:nvPr>
            <p:ph type="dt" sz="half" idx="10"/>
          </p:nvPr>
        </p:nvSpPr>
        <p:spPr/>
        <p:txBody>
          <a:bodyPr/>
          <a:lstStyle/>
          <a:p>
            <a:fld id="{4ECC8A77-187C-4882-AD68-9056EA4A1DDE}" type="datetimeFigureOut">
              <a:rPr lang="en-US" smtClean="0"/>
              <a:t>3/30/2023</a:t>
            </a:fld>
            <a:endParaRPr lang="en-US"/>
          </a:p>
        </p:txBody>
      </p:sp>
      <p:sp>
        <p:nvSpPr>
          <p:cNvPr id="5" name="Footer Placeholder 4">
            <a:extLst>
              <a:ext uri="{FF2B5EF4-FFF2-40B4-BE49-F238E27FC236}">
                <a16:creationId xmlns:a16="http://schemas.microsoft.com/office/drawing/2014/main" id="{DED79D2A-B3FF-4BE9-8D55-999A2529E3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24AB08-DB06-4596-929F-890EDB5EAF03}"/>
              </a:ext>
            </a:extLst>
          </p:cNvPr>
          <p:cNvSpPr>
            <a:spLocks noGrp="1"/>
          </p:cNvSpPr>
          <p:nvPr>
            <p:ph type="sldNum" sz="quarter" idx="12"/>
          </p:nvPr>
        </p:nvSpPr>
        <p:spPr/>
        <p:txBody>
          <a:bodyPr/>
          <a:lstStyle/>
          <a:p>
            <a:fld id="{5E6ACA92-90E6-475F-96C7-6FDCA98AD0D8}" type="slidenum">
              <a:rPr lang="en-US" smtClean="0"/>
              <a:t>‹#›</a:t>
            </a:fld>
            <a:endParaRPr lang="en-US"/>
          </a:p>
        </p:txBody>
      </p:sp>
    </p:spTree>
    <p:extLst>
      <p:ext uri="{BB962C8B-B14F-4D97-AF65-F5344CB8AC3E}">
        <p14:creationId xmlns:p14="http://schemas.microsoft.com/office/powerpoint/2010/main" val="3427476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7E1CC-6A22-4663-89A1-B4AF37B739A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B13ABA0-51CC-4AB1-9BBC-6FF2129BB93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109430C-EAE7-4B85-9AA0-65F83A546FC7}"/>
              </a:ext>
            </a:extLst>
          </p:cNvPr>
          <p:cNvSpPr>
            <a:spLocks noGrp="1"/>
          </p:cNvSpPr>
          <p:nvPr>
            <p:ph type="dt" sz="half" idx="10"/>
          </p:nvPr>
        </p:nvSpPr>
        <p:spPr/>
        <p:txBody>
          <a:bodyPr/>
          <a:lstStyle/>
          <a:p>
            <a:fld id="{4ECC8A77-187C-4882-AD68-9056EA4A1DDE}" type="datetimeFigureOut">
              <a:rPr lang="en-US" smtClean="0"/>
              <a:t>3/30/2023</a:t>
            </a:fld>
            <a:endParaRPr lang="en-US"/>
          </a:p>
        </p:txBody>
      </p:sp>
      <p:sp>
        <p:nvSpPr>
          <p:cNvPr id="5" name="Footer Placeholder 4">
            <a:extLst>
              <a:ext uri="{FF2B5EF4-FFF2-40B4-BE49-F238E27FC236}">
                <a16:creationId xmlns:a16="http://schemas.microsoft.com/office/drawing/2014/main" id="{D0070A33-2EC6-4637-81BD-D6E3561DE7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42801A-8913-4F71-9131-ECB3A8C61C25}"/>
              </a:ext>
            </a:extLst>
          </p:cNvPr>
          <p:cNvSpPr>
            <a:spLocks noGrp="1"/>
          </p:cNvSpPr>
          <p:nvPr>
            <p:ph type="sldNum" sz="quarter" idx="12"/>
          </p:nvPr>
        </p:nvSpPr>
        <p:spPr/>
        <p:txBody>
          <a:bodyPr/>
          <a:lstStyle/>
          <a:p>
            <a:fld id="{5E6ACA92-90E6-475F-96C7-6FDCA98AD0D8}" type="slidenum">
              <a:rPr lang="en-US" smtClean="0"/>
              <a:t>‹#›</a:t>
            </a:fld>
            <a:endParaRPr lang="en-US"/>
          </a:p>
        </p:txBody>
      </p:sp>
    </p:spTree>
    <p:extLst>
      <p:ext uri="{BB962C8B-B14F-4D97-AF65-F5344CB8AC3E}">
        <p14:creationId xmlns:p14="http://schemas.microsoft.com/office/powerpoint/2010/main" val="3801253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8B5AF-4C00-483D-9231-F24EA4D907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C16C98B-F032-40F9-8D3B-1E9BAE9AAA2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9AF7B58-FE2C-4B18-BA96-FC3A6DE9A1C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188DE79-6762-4162-8C03-7FE842AAAA95}"/>
              </a:ext>
            </a:extLst>
          </p:cNvPr>
          <p:cNvSpPr>
            <a:spLocks noGrp="1"/>
          </p:cNvSpPr>
          <p:nvPr>
            <p:ph type="dt" sz="half" idx="10"/>
          </p:nvPr>
        </p:nvSpPr>
        <p:spPr/>
        <p:txBody>
          <a:bodyPr/>
          <a:lstStyle/>
          <a:p>
            <a:fld id="{4ECC8A77-187C-4882-AD68-9056EA4A1DDE}" type="datetimeFigureOut">
              <a:rPr lang="en-US" smtClean="0"/>
              <a:t>3/30/2023</a:t>
            </a:fld>
            <a:endParaRPr lang="en-US"/>
          </a:p>
        </p:txBody>
      </p:sp>
      <p:sp>
        <p:nvSpPr>
          <p:cNvPr id="6" name="Footer Placeholder 5">
            <a:extLst>
              <a:ext uri="{FF2B5EF4-FFF2-40B4-BE49-F238E27FC236}">
                <a16:creationId xmlns:a16="http://schemas.microsoft.com/office/drawing/2014/main" id="{20123438-4D50-4F18-904A-1473C06BF23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06E053-60DE-4E45-9B47-45799B14AA3A}"/>
              </a:ext>
            </a:extLst>
          </p:cNvPr>
          <p:cNvSpPr>
            <a:spLocks noGrp="1"/>
          </p:cNvSpPr>
          <p:nvPr>
            <p:ph type="sldNum" sz="quarter" idx="12"/>
          </p:nvPr>
        </p:nvSpPr>
        <p:spPr/>
        <p:txBody>
          <a:bodyPr/>
          <a:lstStyle/>
          <a:p>
            <a:fld id="{5E6ACA92-90E6-475F-96C7-6FDCA98AD0D8}" type="slidenum">
              <a:rPr lang="en-US" smtClean="0"/>
              <a:t>‹#›</a:t>
            </a:fld>
            <a:endParaRPr lang="en-US"/>
          </a:p>
        </p:txBody>
      </p:sp>
    </p:spTree>
    <p:extLst>
      <p:ext uri="{BB962C8B-B14F-4D97-AF65-F5344CB8AC3E}">
        <p14:creationId xmlns:p14="http://schemas.microsoft.com/office/powerpoint/2010/main" val="33775613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698AB-F45E-4FAB-96E0-D565994FC54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92CF22F-85A9-4293-9800-E0241707DE7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8911875-E225-4C5A-BC01-A3030C7F06C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086BFCD-943F-4A4B-986D-8E02D09E7F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79B8194-FC1E-4362-BCC7-5F1983EB0F7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527813C-66B9-4413-9E9D-AE9694CE48FD}"/>
              </a:ext>
            </a:extLst>
          </p:cNvPr>
          <p:cNvSpPr>
            <a:spLocks noGrp="1"/>
          </p:cNvSpPr>
          <p:nvPr>
            <p:ph type="dt" sz="half" idx="10"/>
          </p:nvPr>
        </p:nvSpPr>
        <p:spPr/>
        <p:txBody>
          <a:bodyPr/>
          <a:lstStyle/>
          <a:p>
            <a:fld id="{4ECC8A77-187C-4882-AD68-9056EA4A1DDE}" type="datetimeFigureOut">
              <a:rPr lang="en-US" smtClean="0"/>
              <a:t>3/30/2023</a:t>
            </a:fld>
            <a:endParaRPr lang="en-US"/>
          </a:p>
        </p:txBody>
      </p:sp>
      <p:sp>
        <p:nvSpPr>
          <p:cNvPr id="8" name="Footer Placeholder 7">
            <a:extLst>
              <a:ext uri="{FF2B5EF4-FFF2-40B4-BE49-F238E27FC236}">
                <a16:creationId xmlns:a16="http://schemas.microsoft.com/office/drawing/2014/main" id="{5A3B293A-AC8C-443B-96BE-4C652E39639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C3687E3-7D2A-4FF8-B002-85098D2C4108}"/>
              </a:ext>
            </a:extLst>
          </p:cNvPr>
          <p:cNvSpPr>
            <a:spLocks noGrp="1"/>
          </p:cNvSpPr>
          <p:nvPr>
            <p:ph type="sldNum" sz="quarter" idx="12"/>
          </p:nvPr>
        </p:nvSpPr>
        <p:spPr/>
        <p:txBody>
          <a:bodyPr/>
          <a:lstStyle/>
          <a:p>
            <a:fld id="{5E6ACA92-90E6-475F-96C7-6FDCA98AD0D8}" type="slidenum">
              <a:rPr lang="en-US" smtClean="0"/>
              <a:t>‹#›</a:t>
            </a:fld>
            <a:endParaRPr lang="en-US"/>
          </a:p>
        </p:txBody>
      </p:sp>
    </p:spTree>
    <p:extLst>
      <p:ext uri="{BB962C8B-B14F-4D97-AF65-F5344CB8AC3E}">
        <p14:creationId xmlns:p14="http://schemas.microsoft.com/office/powerpoint/2010/main" val="782149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A4F01-1998-4F39-9917-5D22D391D13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17A467F-64BC-4A8B-B9F3-DD5ABC0FCDF0}"/>
              </a:ext>
            </a:extLst>
          </p:cNvPr>
          <p:cNvSpPr>
            <a:spLocks noGrp="1"/>
          </p:cNvSpPr>
          <p:nvPr>
            <p:ph type="dt" sz="half" idx="10"/>
          </p:nvPr>
        </p:nvSpPr>
        <p:spPr/>
        <p:txBody>
          <a:bodyPr/>
          <a:lstStyle/>
          <a:p>
            <a:fld id="{4ECC8A77-187C-4882-AD68-9056EA4A1DDE}" type="datetimeFigureOut">
              <a:rPr lang="en-US" smtClean="0"/>
              <a:t>3/30/2023</a:t>
            </a:fld>
            <a:endParaRPr lang="en-US"/>
          </a:p>
        </p:txBody>
      </p:sp>
      <p:sp>
        <p:nvSpPr>
          <p:cNvPr id="4" name="Footer Placeholder 3">
            <a:extLst>
              <a:ext uri="{FF2B5EF4-FFF2-40B4-BE49-F238E27FC236}">
                <a16:creationId xmlns:a16="http://schemas.microsoft.com/office/drawing/2014/main" id="{2F7A8E3D-1EA1-4D6E-B92E-F8D9DC43E51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00D8944-1AD2-4C58-A829-44A1E1C4849B}"/>
              </a:ext>
            </a:extLst>
          </p:cNvPr>
          <p:cNvSpPr>
            <a:spLocks noGrp="1"/>
          </p:cNvSpPr>
          <p:nvPr>
            <p:ph type="sldNum" sz="quarter" idx="12"/>
          </p:nvPr>
        </p:nvSpPr>
        <p:spPr/>
        <p:txBody>
          <a:bodyPr/>
          <a:lstStyle/>
          <a:p>
            <a:fld id="{5E6ACA92-90E6-475F-96C7-6FDCA98AD0D8}" type="slidenum">
              <a:rPr lang="en-US" smtClean="0"/>
              <a:t>‹#›</a:t>
            </a:fld>
            <a:endParaRPr lang="en-US"/>
          </a:p>
        </p:txBody>
      </p:sp>
    </p:spTree>
    <p:extLst>
      <p:ext uri="{BB962C8B-B14F-4D97-AF65-F5344CB8AC3E}">
        <p14:creationId xmlns:p14="http://schemas.microsoft.com/office/powerpoint/2010/main" val="489130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CC945FF-A2F5-4FF1-968B-F92E64C69B95}"/>
              </a:ext>
            </a:extLst>
          </p:cNvPr>
          <p:cNvSpPr>
            <a:spLocks noGrp="1"/>
          </p:cNvSpPr>
          <p:nvPr>
            <p:ph type="dt" sz="half" idx="10"/>
          </p:nvPr>
        </p:nvSpPr>
        <p:spPr/>
        <p:txBody>
          <a:bodyPr/>
          <a:lstStyle/>
          <a:p>
            <a:fld id="{4ECC8A77-187C-4882-AD68-9056EA4A1DDE}" type="datetimeFigureOut">
              <a:rPr lang="en-US" smtClean="0"/>
              <a:t>3/30/2023</a:t>
            </a:fld>
            <a:endParaRPr lang="en-US"/>
          </a:p>
        </p:txBody>
      </p:sp>
      <p:sp>
        <p:nvSpPr>
          <p:cNvPr id="3" name="Footer Placeholder 2">
            <a:extLst>
              <a:ext uri="{FF2B5EF4-FFF2-40B4-BE49-F238E27FC236}">
                <a16:creationId xmlns:a16="http://schemas.microsoft.com/office/drawing/2014/main" id="{AC1E860D-B7FF-4561-B4E1-9D2522E16BD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9DEC131-ABC0-412A-99AF-B2843FCA7F7B}"/>
              </a:ext>
            </a:extLst>
          </p:cNvPr>
          <p:cNvSpPr>
            <a:spLocks noGrp="1"/>
          </p:cNvSpPr>
          <p:nvPr>
            <p:ph type="sldNum" sz="quarter" idx="12"/>
          </p:nvPr>
        </p:nvSpPr>
        <p:spPr/>
        <p:txBody>
          <a:bodyPr/>
          <a:lstStyle/>
          <a:p>
            <a:fld id="{5E6ACA92-90E6-475F-96C7-6FDCA98AD0D8}" type="slidenum">
              <a:rPr lang="en-US" smtClean="0"/>
              <a:t>‹#›</a:t>
            </a:fld>
            <a:endParaRPr lang="en-US"/>
          </a:p>
        </p:txBody>
      </p:sp>
    </p:spTree>
    <p:extLst>
      <p:ext uri="{BB962C8B-B14F-4D97-AF65-F5344CB8AC3E}">
        <p14:creationId xmlns:p14="http://schemas.microsoft.com/office/powerpoint/2010/main" val="38986831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BC46A-309D-489B-9C13-EC168DE99D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4F2085A-5E1A-4FBF-A082-387C9C15366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76C058C-5367-4D31-B2D0-0C48048D0D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2CEA880-1E0E-49D9-97E4-3FC93368337B}"/>
              </a:ext>
            </a:extLst>
          </p:cNvPr>
          <p:cNvSpPr>
            <a:spLocks noGrp="1"/>
          </p:cNvSpPr>
          <p:nvPr>
            <p:ph type="dt" sz="half" idx="10"/>
          </p:nvPr>
        </p:nvSpPr>
        <p:spPr/>
        <p:txBody>
          <a:bodyPr/>
          <a:lstStyle/>
          <a:p>
            <a:fld id="{4ECC8A77-187C-4882-AD68-9056EA4A1DDE}" type="datetimeFigureOut">
              <a:rPr lang="en-US" smtClean="0"/>
              <a:t>3/30/2023</a:t>
            </a:fld>
            <a:endParaRPr lang="en-US"/>
          </a:p>
        </p:txBody>
      </p:sp>
      <p:sp>
        <p:nvSpPr>
          <p:cNvPr id="6" name="Footer Placeholder 5">
            <a:extLst>
              <a:ext uri="{FF2B5EF4-FFF2-40B4-BE49-F238E27FC236}">
                <a16:creationId xmlns:a16="http://schemas.microsoft.com/office/drawing/2014/main" id="{8EC3FDAD-4B97-4ED8-95D6-F36A944B161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8586B3-A0B0-4038-B5EC-137CB5915837}"/>
              </a:ext>
            </a:extLst>
          </p:cNvPr>
          <p:cNvSpPr>
            <a:spLocks noGrp="1"/>
          </p:cNvSpPr>
          <p:nvPr>
            <p:ph type="sldNum" sz="quarter" idx="12"/>
          </p:nvPr>
        </p:nvSpPr>
        <p:spPr/>
        <p:txBody>
          <a:bodyPr/>
          <a:lstStyle/>
          <a:p>
            <a:fld id="{5E6ACA92-90E6-475F-96C7-6FDCA98AD0D8}" type="slidenum">
              <a:rPr lang="en-US" smtClean="0"/>
              <a:t>‹#›</a:t>
            </a:fld>
            <a:endParaRPr lang="en-US"/>
          </a:p>
        </p:txBody>
      </p:sp>
    </p:spTree>
    <p:extLst>
      <p:ext uri="{BB962C8B-B14F-4D97-AF65-F5344CB8AC3E}">
        <p14:creationId xmlns:p14="http://schemas.microsoft.com/office/powerpoint/2010/main" val="31123941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D7B52-0866-4846-895D-32C02504516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1898ABC-1380-4015-8B2D-E0234E59BC9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6BD12C7-9C27-41C9-9DDA-AB6C4AA4D4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334B6A9-AE03-498A-8A0A-BD5CF2CEB853}"/>
              </a:ext>
            </a:extLst>
          </p:cNvPr>
          <p:cNvSpPr>
            <a:spLocks noGrp="1"/>
          </p:cNvSpPr>
          <p:nvPr>
            <p:ph type="dt" sz="half" idx="10"/>
          </p:nvPr>
        </p:nvSpPr>
        <p:spPr/>
        <p:txBody>
          <a:bodyPr/>
          <a:lstStyle/>
          <a:p>
            <a:fld id="{4ECC8A77-187C-4882-AD68-9056EA4A1DDE}" type="datetimeFigureOut">
              <a:rPr lang="en-US" smtClean="0"/>
              <a:t>3/30/2023</a:t>
            </a:fld>
            <a:endParaRPr lang="en-US"/>
          </a:p>
        </p:txBody>
      </p:sp>
      <p:sp>
        <p:nvSpPr>
          <p:cNvPr id="6" name="Footer Placeholder 5">
            <a:extLst>
              <a:ext uri="{FF2B5EF4-FFF2-40B4-BE49-F238E27FC236}">
                <a16:creationId xmlns:a16="http://schemas.microsoft.com/office/drawing/2014/main" id="{C52E37F6-E51D-4741-B8D7-43DC955DE1D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E8E8CBF-C828-4D8F-8DC4-3AB54FEC09CB}"/>
              </a:ext>
            </a:extLst>
          </p:cNvPr>
          <p:cNvSpPr>
            <a:spLocks noGrp="1"/>
          </p:cNvSpPr>
          <p:nvPr>
            <p:ph type="sldNum" sz="quarter" idx="12"/>
          </p:nvPr>
        </p:nvSpPr>
        <p:spPr/>
        <p:txBody>
          <a:bodyPr/>
          <a:lstStyle/>
          <a:p>
            <a:fld id="{5E6ACA92-90E6-475F-96C7-6FDCA98AD0D8}" type="slidenum">
              <a:rPr lang="en-US" smtClean="0"/>
              <a:t>‹#›</a:t>
            </a:fld>
            <a:endParaRPr lang="en-US"/>
          </a:p>
        </p:txBody>
      </p:sp>
    </p:spTree>
    <p:extLst>
      <p:ext uri="{BB962C8B-B14F-4D97-AF65-F5344CB8AC3E}">
        <p14:creationId xmlns:p14="http://schemas.microsoft.com/office/powerpoint/2010/main" val="4207106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D3B515-C51A-463D-8A97-03FF5B79DB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2EB7402-14CC-4D54-9513-FC7CAF3801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FE3740-35C5-4CEE-A0CE-D7C352B9447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CC8A77-187C-4882-AD68-9056EA4A1DDE}" type="datetimeFigureOut">
              <a:rPr lang="en-US" smtClean="0"/>
              <a:t>3/30/2023</a:t>
            </a:fld>
            <a:endParaRPr lang="en-US"/>
          </a:p>
        </p:txBody>
      </p:sp>
      <p:sp>
        <p:nvSpPr>
          <p:cNvPr id="5" name="Footer Placeholder 4">
            <a:extLst>
              <a:ext uri="{FF2B5EF4-FFF2-40B4-BE49-F238E27FC236}">
                <a16:creationId xmlns:a16="http://schemas.microsoft.com/office/drawing/2014/main" id="{0321486B-29A5-4DB3-8D3D-8EF0078CBE1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4A4CC93-A33C-4208-A319-7CDB39D7ECE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6ACA92-90E6-475F-96C7-6FDCA98AD0D8}" type="slidenum">
              <a:rPr lang="en-US" smtClean="0"/>
              <a:t>‹#›</a:t>
            </a:fld>
            <a:endParaRPr lang="en-US"/>
          </a:p>
        </p:txBody>
      </p:sp>
    </p:spTree>
    <p:extLst>
      <p:ext uri="{BB962C8B-B14F-4D97-AF65-F5344CB8AC3E}">
        <p14:creationId xmlns:p14="http://schemas.microsoft.com/office/powerpoint/2010/main" val="35460548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hyperlink" Target="https://en.wikipedia.org/wiki/Scientific_control" TargetMode="External"/><Relationship Id="rId3" Type="http://schemas.openxmlformats.org/officeDocument/2006/relationships/image" Target="../media/image7.jpeg"/><Relationship Id="rId7" Type="http://schemas.openxmlformats.org/officeDocument/2006/relationships/hyperlink" Target="https://en.wikipedia.org/wiki/DNA_ladder" TargetMode="External"/><Relationship Id="rId2" Type="http://schemas.openxmlformats.org/officeDocument/2006/relationships/image" Target="../media/image9.gif"/><Relationship Id="rId1" Type="http://schemas.openxmlformats.org/officeDocument/2006/relationships/slideLayout" Target="../slideLayouts/slideLayout7.xml"/><Relationship Id="rId6" Type="http://schemas.openxmlformats.org/officeDocument/2006/relationships/hyperlink" Target="https://en.wikipedia.org/wiki/Base_pair#Length_measurements" TargetMode="External"/><Relationship Id="rId5" Type="http://schemas.openxmlformats.org/officeDocument/2006/relationships/hyperlink" Target="https://en.wikipedia.org/wiki/DNA_laddering" TargetMode="Externa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www.nature.com/scitable/topicpage/The-Role-of-Methylation-in-Gene-Expression-1070"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s://www.nature.com/scitable/topicpage/Mitosis-Cell-Division-and-Asexual-Reproduction-205" TargetMode="External"/><Relationship Id="rId2" Type="http://schemas.openxmlformats.org/officeDocument/2006/relationships/hyperlink" Target="https://www.nature.com/scitable/topicpage/DNA-Replication-and-Causes-of-Mutation-409" TargetMode="Externa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hyperlink" Target="https://www.nature.com/scitable/topicpage/RNA-Splicing-Introns-Exons-and-Spliceosome-12375" TargetMode="Externa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hyperlink" Target="https://www.nature.com/scitable/topicpage/Copy-Number-Variation-445" TargetMode="External"/><Relationship Id="rId2" Type="http://schemas.openxmlformats.org/officeDocument/2006/relationships/hyperlink" Target="https://www.nature.com/scitable/topicpage/DNA-Deletion-and-Duplication-and-the-Associated-331" TargetMode="Externa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www.nature.com/scitable/topicpage/Proto-Oncongenes-to-Oncogenes-to-Cancer-883" TargetMode="External"/><Relationship Id="rId2" Type="http://schemas.openxmlformats.org/officeDocument/2006/relationships/hyperlink" Target="https://www.nature.com/scitable/topicpage/DNA-Damage-amp-Repair-Mechanisms-for-Maintaining-344" TargetMode="Externa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hyperlink" Target="https://www.nature.com/scitable/topicpage/Pathogenicity-Microbial-Virulence-763161"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10243" name="Picture 3" descr="http://web.mit.edu/saraht/Public/8.592FinalProject/Population_genetics/Mutation_files/Portulaca_grandiflora_mutant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0310" y="3617458"/>
            <a:ext cx="2084518" cy="2412637"/>
          </a:xfrm>
          <a:prstGeom prst="rect">
            <a:avLst/>
          </a:prstGeom>
          <a:noFill/>
          <a:extLst>
            <a:ext uri="{909E8E84-426E-40DD-AFC4-6F175D3DCCD1}">
              <a14:hiddenFill xmlns:a14="http://schemas.microsoft.com/office/drawing/2010/main">
                <a:solidFill>
                  <a:srgbClr val="FFFFFF"/>
                </a:solidFill>
              </a14:hiddenFill>
            </a:ext>
          </a:extLst>
        </p:spPr>
      </p:pic>
      <p:pic>
        <p:nvPicPr>
          <p:cNvPr id="10245" name="Picture 5" descr="http://web.mit.edu/saraht/Public/8.592FinalProject/Population_genetics/Mutation_files/astrex.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9425" y="3667314"/>
            <a:ext cx="2354362" cy="2354363"/>
          </a:xfrm>
          <a:prstGeom prst="rect">
            <a:avLst/>
          </a:prstGeom>
          <a:noFill/>
          <a:extLst>
            <a:ext uri="{909E8E84-426E-40DD-AFC4-6F175D3DCCD1}">
              <a14:hiddenFill xmlns:a14="http://schemas.microsoft.com/office/drawing/2010/main">
                <a:solidFill>
                  <a:srgbClr val="FFFFFF"/>
                </a:solidFill>
              </a14:hiddenFill>
            </a:ext>
          </a:extLst>
        </p:spPr>
      </p:pic>
      <p:pic>
        <p:nvPicPr>
          <p:cNvPr id="10247" name="Picture 7" descr="http://web.mit.edu/saraht/Public/8.592FinalProject/Population_genetics/Mutation_files/sickl_cel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06118" y="3513322"/>
            <a:ext cx="2139840" cy="250111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47048" y="882019"/>
            <a:ext cx="11337121" cy="2308324"/>
          </a:xfrm>
          <a:prstGeom prst="rect">
            <a:avLst/>
          </a:prstGeom>
        </p:spPr>
        <p:txBody>
          <a:bodyPr wrap="square">
            <a:spAutoFit/>
          </a:bodyPr>
          <a:lstStyle/>
          <a:p>
            <a:r>
              <a:rPr lang="en-US" dirty="0"/>
              <a:t>	</a:t>
            </a:r>
            <a:r>
              <a:rPr lang="en-US" dirty="0">
                <a:latin typeface="Arial" pitchFamily="34" charset="0"/>
                <a:cs typeface="Arial" pitchFamily="34" charset="0"/>
              </a:rPr>
              <a:t>	 are changes in the </a:t>
            </a:r>
            <a:r>
              <a:rPr lang="en-US" b="1" dirty="0">
                <a:latin typeface="Arial" pitchFamily="34" charset="0"/>
                <a:cs typeface="Arial" pitchFamily="34" charset="0"/>
              </a:rPr>
              <a:t>genetic code </a:t>
            </a:r>
            <a:r>
              <a:rPr lang="en-US" dirty="0">
                <a:latin typeface="Arial" pitchFamily="34" charset="0"/>
                <a:cs typeface="Arial" pitchFamily="34" charset="0"/>
              </a:rPr>
              <a:t>that lead to </a:t>
            </a:r>
            <a:r>
              <a:rPr lang="en-US" b="1" dirty="0">
                <a:latin typeface="Arial" pitchFamily="34" charset="0"/>
                <a:cs typeface="Arial" pitchFamily="34" charset="0"/>
              </a:rPr>
              <a:t>different traits </a:t>
            </a:r>
            <a:r>
              <a:rPr lang="en-US" dirty="0">
                <a:latin typeface="Arial" pitchFamily="34" charset="0"/>
                <a:cs typeface="Arial" pitchFamily="34" charset="0"/>
              </a:rPr>
              <a:t>arising.  </a:t>
            </a:r>
          </a:p>
          <a:p>
            <a:r>
              <a:rPr lang="en-US" dirty="0">
                <a:latin typeface="Arial" pitchFamily="34" charset="0"/>
                <a:cs typeface="Arial" pitchFamily="34" charset="0"/>
              </a:rPr>
              <a:t>These mutations can be passed down genetically and either be </a:t>
            </a:r>
            <a:r>
              <a:rPr lang="en-US" b="1" dirty="0">
                <a:latin typeface="Arial" pitchFamily="34" charset="0"/>
                <a:cs typeface="Arial" pitchFamily="34" charset="0"/>
              </a:rPr>
              <a:t>lost</a:t>
            </a:r>
            <a:r>
              <a:rPr lang="en-US" dirty="0">
                <a:latin typeface="Arial" pitchFamily="34" charset="0"/>
                <a:cs typeface="Arial" pitchFamily="34" charset="0"/>
              </a:rPr>
              <a:t> or become </a:t>
            </a:r>
            <a:r>
              <a:rPr lang="en-US" b="1" dirty="0">
                <a:latin typeface="Arial" pitchFamily="34" charset="0"/>
                <a:cs typeface="Arial" pitchFamily="34" charset="0"/>
              </a:rPr>
              <a:t>fixed</a:t>
            </a:r>
            <a:r>
              <a:rPr lang="en-US" dirty="0">
                <a:latin typeface="Arial" pitchFamily="34" charset="0"/>
                <a:cs typeface="Arial" pitchFamily="34" charset="0"/>
              </a:rPr>
              <a:t>.  </a:t>
            </a:r>
          </a:p>
          <a:p>
            <a:endParaRPr lang="en-US" dirty="0">
              <a:latin typeface="Arial" pitchFamily="34" charset="0"/>
              <a:cs typeface="Arial" pitchFamily="34" charset="0"/>
            </a:endParaRPr>
          </a:p>
          <a:p>
            <a:r>
              <a:rPr lang="en-US" dirty="0">
                <a:latin typeface="Arial" pitchFamily="34" charset="0"/>
                <a:cs typeface="Arial" pitchFamily="34" charset="0"/>
              </a:rPr>
              <a:t>Since mutation usually affects a single individual in a population, the initial fraction is small and the probability of fixation is thus also small (high probability of loss).  </a:t>
            </a:r>
          </a:p>
          <a:p>
            <a:endParaRPr lang="en-US" dirty="0">
              <a:latin typeface="Arial" pitchFamily="34" charset="0"/>
              <a:cs typeface="Arial" pitchFamily="34" charset="0"/>
            </a:endParaRPr>
          </a:p>
          <a:p>
            <a:r>
              <a:rPr lang="en-US" dirty="0">
                <a:latin typeface="Arial" pitchFamily="34" charset="0"/>
                <a:cs typeface="Arial" pitchFamily="34" charset="0"/>
              </a:rPr>
              <a:t>However, in large populations even with a small initial fraction, it can take a long period of time for loss of a mutation to be complete.</a:t>
            </a:r>
            <a:endParaRPr lang="th-TH" dirty="0">
              <a:latin typeface="Arial" pitchFamily="34" charset="0"/>
            </a:endParaRPr>
          </a:p>
        </p:txBody>
      </p:sp>
      <p:sp>
        <p:nvSpPr>
          <p:cNvPr id="3" name="Rectangle 2"/>
          <p:cNvSpPr/>
          <p:nvPr/>
        </p:nvSpPr>
        <p:spPr>
          <a:xfrm>
            <a:off x="447048" y="3163308"/>
            <a:ext cx="2370072" cy="369332"/>
          </a:xfrm>
          <a:prstGeom prst="rect">
            <a:avLst/>
          </a:prstGeom>
        </p:spPr>
        <p:txBody>
          <a:bodyPr wrap="none">
            <a:spAutoFit/>
          </a:bodyPr>
          <a:lstStyle/>
          <a:p>
            <a:r>
              <a:rPr lang="en-US" dirty="0"/>
              <a:t>Examples of mutations </a:t>
            </a:r>
            <a:endParaRPr lang="th-TH" dirty="0"/>
          </a:p>
        </p:txBody>
      </p:sp>
      <p:pic>
        <p:nvPicPr>
          <p:cNvPr id="7" name="Picture 2" descr="https://i.kinja-img.com/gawker-media/image/upload/s--BxVA6S0M--/c_scale,fl_progressive,q_80,w_800/18jpma2xnl0q8jpg.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7958" y="90152"/>
            <a:ext cx="2065166" cy="1161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88398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F6C90F2-9416-47FD-9A85-3E086ADC72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338132" cy="6858000"/>
          </a:xfrm>
          <a:prstGeom prst="rect">
            <a:avLst/>
          </a:prstGeom>
        </p:spPr>
      </p:pic>
      <p:pic>
        <p:nvPicPr>
          <p:cNvPr id="6" name="Picture 6" descr="Image result for cell cycle with p53 image">
            <a:extLst>
              <a:ext uri="{FF2B5EF4-FFF2-40B4-BE49-F238E27FC236}">
                <a16:creationId xmlns:a16="http://schemas.microsoft.com/office/drawing/2014/main" id="{A71308F3-93F0-44F6-804C-90E6E9B8FE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8132" y="0"/>
            <a:ext cx="4695390" cy="346906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Image result for cell cycle with p53 image">
            <a:extLst>
              <a:ext uri="{FF2B5EF4-FFF2-40B4-BE49-F238E27FC236}">
                <a16:creationId xmlns:a16="http://schemas.microsoft.com/office/drawing/2014/main" id="{FCA39EF2-C571-48A2-9640-753B263AFF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03550" y="3498217"/>
            <a:ext cx="4688450" cy="33306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75303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Related image">
            <a:extLst>
              <a:ext uri="{FF2B5EF4-FFF2-40B4-BE49-F238E27FC236}">
                <a16:creationId xmlns:a16="http://schemas.microsoft.com/office/drawing/2014/main" id="{46F2CB4F-F473-4542-9B65-F51B740D7C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0008"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23196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Related image">
            <a:extLst>
              <a:ext uri="{FF2B5EF4-FFF2-40B4-BE49-F238E27FC236}">
                <a16:creationId xmlns:a16="http://schemas.microsoft.com/office/drawing/2014/main" id="{97CA282C-16C8-4D5F-BBEF-7BE27BFB0F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411" y="0"/>
            <a:ext cx="5841177" cy="430796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Image result for cell cycle with p53 image">
            <a:extLst>
              <a:ext uri="{FF2B5EF4-FFF2-40B4-BE49-F238E27FC236}">
                <a16:creationId xmlns:a16="http://schemas.microsoft.com/office/drawing/2014/main" id="{25CE4E23-C987-4CDE-850E-1E3FFDA3CA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3790" y="0"/>
            <a:ext cx="6498210" cy="5297864"/>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White DNA bands against a dark grey background, resembling the rungs of a ladder">
            <a:extLst>
              <a:ext uri="{FF2B5EF4-FFF2-40B4-BE49-F238E27FC236}">
                <a16:creationId xmlns:a16="http://schemas.microsoft.com/office/drawing/2014/main" id="{965FBD9E-4175-4D58-9987-C53A28A500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830" y="3542956"/>
            <a:ext cx="3016576" cy="327078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D292EC6C-C506-41D2-B28C-C6CFA8A1C9BA}"/>
              </a:ext>
            </a:extLst>
          </p:cNvPr>
          <p:cNvSpPr/>
          <p:nvPr/>
        </p:nvSpPr>
        <p:spPr>
          <a:xfrm>
            <a:off x="3349658" y="5484292"/>
            <a:ext cx="6096000" cy="1200329"/>
          </a:xfrm>
          <a:prstGeom prst="rect">
            <a:avLst/>
          </a:prstGeom>
        </p:spPr>
        <p:txBody>
          <a:bodyPr>
            <a:spAutoFit/>
          </a:bodyPr>
          <a:lstStyle/>
          <a:p>
            <a:r>
              <a:rPr lang="en-US" dirty="0">
                <a:solidFill>
                  <a:srgbClr val="222222"/>
                </a:solidFill>
                <a:latin typeface="Arial" panose="020B0604020202020204" pitchFamily="34" charset="0"/>
              </a:rPr>
              <a:t>Apoptotic DNA fragmentation, </a:t>
            </a:r>
            <a:r>
              <a:rPr lang="en-US" dirty="0" err="1">
                <a:solidFill>
                  <a:srgbClr val="222222"/>
                </a:solidFill>
                <a:latin typeface="Arial" panose="020B0604020202020204" pitchFamily="34" charset="0"/>
              </a:rPr>
              <a:t>visualised</a:t>
            </a:r>
            <a:r>
              <a:rPr lang="en-US" dirty="0">
                <a:solidFill>
                  <a:srgbClr val="222222"/>
                </a:solidFill>
                <a:latin typeface="Arial" panose="020B0604020202020204" pitchFamily="34" charset="0"/>
              </a:rPr>
              <a:t> by the </a:t>
            </a:r>
            <a:r>
              <a:rPr lang="en-US" dirty="0">
                <a:solidFill>
                  <a:srgbClr val="0B0080"/>
                </a:solidFill>
                <a:latin typeface="Arial" panose="020B0604020202020204" pitchFamily="34" charset="0"/>
                <a:hlinkClick r:id="rId5" tooltip="DNA laddering"/>
              </a:rPr>
              <a:t>DNA laddering</a:t>
            </a:r>
            <a:r>
              <a:rPr lang="en-US" dirty="0">
                <a:solidFill>
                  <a:srgbClr val="222222"/>
                </a:solidFill>
                <a:latin typeface="Arial" panose="020B0604020202020204" pitchFamily="34" charset="0"/>
              </a:rPr>
              <a:t> assay (left). </a:t>
            </a:r>
          </a:p>
          <a:p>
            <a:r>
              <a:rPr lang="en-US" dirty="0">
                <a:solidFill>
                  <a:srgbClr val="222222"/>
                </a:solidFill>
                <a:latin typeface="Arial" panose="020B0604020202020204" pitchFamily="34" charset="0"/>
              </a:rPr>
              <a:t>A </a:t>
            </a:r>
            <a:r>
              <a:rPr lang="en-US" dirty="0">
                <a:solidFill>
                  <a:srgbClr val="0B0080"/>
                </a:solidFill>
                <a:latin typeface="Arial" panose="020B0604020202020204" pitchFamily="34" charset="0"/>
                <a:hlinkClick r:id="rId6" tooltip="Base pair"/>
              </a:rPr>
              <a:t>1 kb</a:t>
            </a:r>
            <a:r>
              <a:rPr lang="en-US" dirty="0">
                <a:solidFill>
                  <a:srgbClr val="222222"/>
                </a:solidFill>
                <a:latin typeface="Arial" panose="020B0604020202020204" pitchFamily="34" charset="0"/>
              </a:rPr>
              <a:t> </a:t>
            </a:r>
            <a:r>
              <a:rPr lang="en-US" dirty="0">
                <a:solidFill>
                  <a:srgbClr val="0B0080"/>
                </a:solidFill>
                <a:latin typeface="Arial" panose="020B0604020202020204" pitchFamily="34" charset="0"/>
                <a:hlinkClick r:id="rId7" tooltip="DNA ladder"/>
              </a:rPr>
              <a:t>marker</a:t>
            </a:r>
            <a:r>
              <a:rPr lang="en-US" dirty="0">
                <a:solidFill>
                  <a:srgbClr val="222222"/>
                </a:solidFill>
                <a:latin typeface="Arial" panose="020B0604020202020204" pitchFamily="34" charset="0"/>
              </a:rPr>
              <a:t> (middle) and </a:t>
            </a:r>
            <a:r>
              <a:rPr lang="en-US" dirty="0">
                <a:solidFill>
                  <a:srgbClr val="0B0080"/>
                </a:solidFill>
                <a:latin typeface="Arial" panose="020B0604020202020204" pitchFamily="34" charset="0"/>
                <a:hlinkClick r:id="rId8" tooltip="Scientific control"/>
              </a:rPr>
              <a:t>control</a:t>
            </a:r>
            <a:r>
              <a:rPr lang="en-US" dirty="0">
                <a:solidFill>
                  <a:srgbClr val="222222"/>
                </a:solidFill>
                <a:latin typeface="Arial" panose="020B0604020202020204" pitchFamily="34" charset="0"/>
              </a:rPr>
              <a:t> DNA (right) are included for comparison.</a:t>
            </a:r>
            <a:endParaRPr lang="en-US" dirty="0"/>
          </a:p>
        </p:txBody>
      </p:sp>
    </p:spTree>
    <p:extLst>
      <p:ext uri="{BB962C8B-B14F-4D97-AF65-F5344CB8AC3E}">
        <p14:creationId xmlns:p14="http://schemas.microsoft.com/office/powerpoint/2010/main" val="30321369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 schematic diagram shows two nucleotide base-pairs with a wobble. At top, the chemical structure of the base thymine (red) is connected to the chemical structure of the base guanine (blue) by two hydrogen bonds. The hydrogen bonds are depicted as dashed red lines. Below, the chemical structure of the base cytosine (orange) is connected to the chemical structure of the base adenine (green) by two hydrogen bonds.">
            <a:extLst>
              <a:ext uri="{FF2B5EF4-FFF2-40B4-BE49-F238E27FC236}">
                <a16:creationId xmlns:a16="http://schemas.microsoft.com/office/drawing/2014/main" id="{58ACAFE6-BD1D-4C73-80F6-793E822128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789" y="3361261"/>
            <a:ext cx="6385423" cy="335690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5E05E29-E2E5-419D-9EB0-D8C1E63E402F}"/>
              </a:ext>
            </a:extLst>
          </p:cNvPr>
          <p:cNvSpPr/>
          <p:nvPr/>
        </p:nvSpPr>
        <p:spPr>
          <a:xfrm>
            <a:off x="5397576" y="4116384"/>
            <a:ext cx="5583810" cy="1477328"/>
          </a:xfrm>
          <a:prstGeom prst="rect">
            <a:avLst/>
          </a:prstGeom>
        </p:spPr>
        <p:txBody>
          <a:bodyPr wrap="square">
            <a:spAutoFit/>
          </a:bodyPr>
          <a:lstStyle/>
          <a:p>
            <a:pPr fontAlgn="base"/>
            <a:r>
              <a:rPr lang="en-US" b="1" i="0" dirty="0">
                <a:solidFill>
                  <a:srgbClr val="333333"/>
                </a:solidFill>
                <a:effectLst/>
                <a:latin typeface="Arial" panose="020B0604020202020204" pitchFamily="34" charset="0"/>
                <a:cs typeface="Arial" panose="020B0604020202020204" pitchFamily="34" charset="0"/>
              </a:rPr>
              <a:t>Wobble in mismatched nucleotide base pairs.</a:t>
            </a:r>
          </a:p>
          <a:p>
            <a:pPr fontAlgn="base"/>
            <a:r>
              <a:rPr lang="en-US" b="0" i="0" dirty="0">
                <a:solidFill>
                  <a:srgbClr val="333333"/>
                </a:solidFill>
                <a:effectLst/>
                <a:latin typeface="Arial" panose="020B0604020202020204" pitchFamily="34" charset="0"/>
                <a:cs typeface="Arial" panose="020B0604020202020204" pitchFamily="34" charset="0"/>
              </a:rPr>
              <a:t>A shift in the position of nucleotides causes a wobble between a normal thymine and normal guanine. An additional proton on adenine causes a wobble in an adenine-cytosine base-pair.</a:t>
            </a:r>
          </a:p>
        </p:txBody>
      </p:sp>
      <p:sp>
        <p:nvSpPr>
          <p:cNvPr id="3" name="Rectangle 2"/>
          <p:cNvSpPr/>
          <p:nvPr/>
        </p:nvSpPr>
        <p:spPr>
          <a:xfrm>
            <a:off x="369194" y="483341"/>
            <a:ext cx="11822806" cy="2862322"/>
          </a:xfrm>
          <a:prstGeom prst="rect">
            <a:avLst/>
          </a:prstGeom>
        </p:spPr>
        <p:txBody>
          <a:bodyPr wrap="square">
            <a:spAutoFit/>
          </a:bodyPr>
          <a:lstStyle/>
          <a:p>
            <a:r>
              <a:rPr lang="en-US" dirty="0">
                <a:solidFill>
                  <a:srgbClr val="333333"/>
                </a:solidFill>
                <a:latin typeface="Arial" pitchFamily="34" charset="0"/>
                <a:cs typeface="Arial" pitchFamily="34" charset="0"/>
              </a:rPr>
              <a:t>Scientists suspect that most DNA replication errors are caused by mispairings of a different nature: either between different but </a:t>
            </a:r>
            <a:r>
              <a:rPr lang="en-US" dirty="0" err="1">
                <a:solidFill>
                  <a:srgbClr val="333333"/>
                </a:solidFill>
                <a:latin typeface="Arial" pitchFamily="34" charset="0"/>
                <a:cs typeface="Arial" pitchFamily="34" charset="0"/>
              </a:rPr>
              <a:t>nontautomeric</a:t>
            </a:r>
            <a:r>
              <a:rPr lang="en-US" dirty="0">
                <a:solidFill>
                  <a:srgbClr val="333333"/>
                </a:solidFill>
                <a:latin typeface="Arial" pitchFamily="34" charset="0"/>
                <a:cs typeface="Arial" pitchFamily="34" charset="0"/>
              </a:rPr>
              <a:t> chemical forms of bases (e.g., bases with an extra proton, which can still bind but often with a mismatched nucleotide, such as an A with a G instead of a T) or between "normal" bases that nonetheless bond inappropriately (e.g., again, an A with a G instead of a T) because of a slight shift in position of the nucleotides in space. This type of </a:t>
            </a:r>
            <a:r>
              <a:rPr lang="en-US" dirty="0" err="1">
                <a:solidFill>
                  <a:srgbClr val="333333"/>
                </a:solidFill>
                <a:latin typeface="Arial" pitchFamily="34" charset="0"/>
                <a:cs typeface="Arial" pitchFamily="34" charset="0"/>
              </a:rPr>
              <a:t>mispairing</a:t>
            </a:r>
            <a:r>
              <a:rPr lang="en-US" dirty="0">
                <a:solidFill>
                  <a:srgbClr val="333333"/>
                </a:solidFill>
                <a:latin typeface="Arial" pitchFamily="34" charset="0"/>
                <a:cs typeface="Arial" pitchFamily="34" charset="0"/>
              </a:rPr>
              <a:t> is known as </a:t>
            </a:r>
            <a:r>
              <a:rPr lang="en-US" dirty="0">
                <a:solidFill>
                  <a:srgbClr val="068303"/>
                </a:solidFill>
                <a:latin typeface="Arial" pitchFamily="34" charset="0"/>
                <a:cs typeface="Arial" pitchFamily="34" charset="0"/>
              </a:rPr>
              <a:t>wobble</a:t>
            </a:r>
            <a:r>
              <a:rPr lang="en-US" dirty="0">
                <a:solidFill>
                  <a:srgbClr val="333333"/>
                </a:solidFill>
                <a:latin typeface="Arial" pitchFamily="34" charset="0"/>
                <a:cs typeface="Arial" pitchFamily="34" charset="0"/>
              </a:rPr>
              <a:t>. </a:t>
            </a:r>
          </a:p>
          <a:p>
            <a:endParaRPr lang="en-US" dirty="0">
              <a:solidFill>
                <a:srgbClr val="333333"/>
              </a:solidFill>
              <a:latin typeface="Arial" pitchFamily="34" charset="0"/>
              <a:cs typeface="Arial" pitchFamily="34" charset="0"/>
            </a:endParaRPr>
          </a:p>
          <a:p>
            <a:endParaRPr lang="en-US" dirty="0">
              <a:solidFill>
                <a:srgbClr val="333333"/>
              </a:solidFill>
              <a:latin typeface="Arial" pitchFamily="34" charset="0"/>
              <a:cs typeface="Arial" pitchFamily="34" charset="0"/>
            </a:endParaRPr>
          </a:p>
          <a:p>
            <a:endParaRPr lang="en-US" dirty="0">
              <a:solidFill>
                <a:srgbClr val="333333"/>
              </a:solidFill>
              <a:latin typeface="Arial" pitchFamily="34" charset="0"/>
              <a:cs typeface="Arial" pitchFamily="34" charset="0"/>
            </a:endParaRPr>
          </a:p>
          <a:p>
            <a:r>
              <a:rPr lang="en-US" dirty="0">
                <a:solidFill>
                  <a:srgbClr val="333333"/>
                </a:solidFill>
                <a:latin typeface="Arial" pitchFamily="34" charset="0"/>
                <a:cs typeface="Arial" pitchFamily="34" charset="0"/>
              </a:rPr>
              <a:t>It occurs because the </a:t>
            </a:r>
            <a:r>
              <a:rPr lang="en-US" b="1" dirty="0">
                <a:solidFill>
                  <a:srgbClr val="333333"/>
                </a:solidFill>
                <a:latin typeface="Arial" pitchFamily="34" charset="0"/>
                <a:cs typeface="Arial" pitchFamily="34" charset="0"/>
              </a:rPr>
              <a:t>DNA double helix is flexible </a:t>
            </a:r>
            <a:r>
              <a:rPr lang="en-US" dirty="0">
                <a:solidFill>
                  <a:srgbClr val="333333"/>
                </a:solidFill>
                <a:latin typeface="Arial" pitchFamily="34" charset="0"/>
                <a:cs typeface="Arial" pitchFamily="34" charset="0"/>
              </a:rPr>
              <a:t>and </a:t>
            </a:r>
            <a:r>
              <a:rPr lang="en-US" b="1" dirty="0">
                <a:solidFill>
                  <a:srgbClr val="333333"/>
                </a:solidFill>
                <a:latin typeface="Arial" pitchFamily="34" charset="0"/>
                <a:cs typeface="Arial" pitchFamily="34" charset="0"/>
              </a:rPr>
              <a:t>able to accommodate slightly misshaped pairings</a:t>
            </a:r>
            <a:r>
              <a:rPr lang="en-US" dirty="0">
                <a:solidFill>
                  <a:srgbClr val="333333"/>
                </a:solidFill>
                <a:latin typeface="Arial" pitchFamily="34" charset="0"/>
                <a:cs typeface="Arial" pitchFamily="34" charset="0"/>
              </a:rPr>
              <a:t> (Crick, 1966).</a:t>
            </a:r>
            <a:endParaRPr lang="en-US" dirty="0">
              <a:latin typeface="Arial" pitchFamily="34" charset="0"/>
              <a:cs typeface="Arial" pitchFamily="34" charset="0"/>
            </a:endParaRPr>
          </a:p>
        </p:txBody>
      </p:sp>
    </p:spTree>
    <p:extLst>
      <p:ext uri="{BB962C8B-B14F-4D97-AF65-F5344CB8AC3E}">
        <p14:creationId xmlns:p14="http://schemas.microsoft.com/office/powerpoint/2010/main" val="12637056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A882691-D0A3-4AF7-A343-AAE167CEBF43}"/>
              </a:ext>
            </a:extLst>
          </p:cNvPr>
          <p:cNvSpPr/>
          <p:nvPr/>
        </p:nvSpPr>
        <p:spPr>
          <a:xfrm>
            <a:off x="7554436" y="70012"/>
            <a:ext cx="4637564" cy="3139321"/>
          </a:xfrm>
          <a:prstGeom prst="rect">
            <a:avLst/>
          </a:prstGeom>
        </p:spPr>
        <p:txBody>
          <a:bodyPr wrap="square">
            <a:spAutoFit/>
          </a:bodyPr>
          <a:lstStyle/>
          <a:p>
            <a:pPr fontAlgn="base"/>
            <a:r>
              <a:rPr lang="en-US" b="1" i="0" dirty="0">
                <a:solidFill>
                  <a:srgbClr val="333333"/>
                </a:solidFill>
                <a:effectLst/>
                <a:latin typeface="Lucida Grande"/>
              </a:rPr>
              <a:t>Spontaneous Mutations</a:t>
            </a:r>
          </a:p>
          <a:p>
            <a:pPr fontAlgn="base"/>
            <a:r>
              <a:rPr lang="en-US" b="0" i="0" dirty="0">
                <a:solidFill>
                  <a:srgbClr val="333333"/>
                </a:solidFill>
                <a:effectLst/>
                <a:latin typeface="Lucida Grande"/>
              </a:rPr>
              <a:t>Mutations can also occur spontaneously. For instance, </a:t>
            </a:r>
            <a:r>
              <a:rPr lang="en-US" b="0" i="0" dirty="0">
                <a:solidFill>
                  <a:srgbClr val="068303"/>
                </a:solidFill>
                <a:effectLst/>
                <a:latin typeface="Lucida Grande"/>
              </a:rPr>
              <a:t>depurination</a:t>
            </a:r>
            <a:r>
              <a:rPr lang="en-US" b="0" i="0" dirty="0">
                <a:solidFill>
                  <a:srgbClr val="333333"/>
                </a:solidFill>
                <a:effectLst/>
                <a:latin typeface="Lucida Grande"/>
              </a:rPr>
              <a:t>, in which a </a:t>
            </a:r>
            <a:r>
              <a:rPr lang="en-US" b="0" i="0" dirty="0">
                <a:solidFill>
                  <a:srgbClr val="068303"/>
                </a:solidFill>
                <a:effectLst/>
                <a:latin typeface="Lucida Grande"/>
              </a:rPr>
              <a:t>purine</a:t>
            </a:r>
            <a:r>
              <a:rPr lang="en-US" b="0" i="0" dirty="0">
                <a:solidFill>
                  <a:srgbClr val="333333"/>
                </a:solidFill>
                <a:effectLst/>
                <a:latin typeface="Lucida Grande"/>
              </a:rPr>
              <a:t> base is lost from a nucleotide through hydrolysis even though the sugar-phosphate backbone is unaltered, can occur without an explicit insult from the environment. If uncorrected by </a:t>
            </a:r>
            <a:r>
              <a:rPr lang="en-US" b="0" i="0" dirty="0">
                <a:solidFill>
                  <a:srgbClr val="068303"/>
                </a:solidFill>
                <a:effectLst/>
                <a:latin typeface="Lucida Grande"/>
              </a:rPr>
              <a:t>DNA repair</a:t>
            </a:r>
            <a:r>
              <a:rPr lang="en-US" b="0" i="0" dirty="0">
                <a:solidFill>
                  <a:srgbClr val="333333"/>
                </a:solidFill>
                <a:effectLst/>
                <a:latin typeface="Lucida Grande"/>
              </a:rPr>
              <a:t> enzymes, depurination may result in the incorporation of an incorrect base during the next round of replication.</a:t>
            </a:r>
          </a:p>
        </p:txBody>
      </p:sp>
      <p:pic>
        <p:nvPicPr>
          <p:cNvPr id="9218" name="Picture 2" descr="A schematic diagram shows how the loss of a purine from a nucleotide affects DNA replication. A double-stranded DNA molecule is represented at the top of the diagram as two horizontal, parallel, grey rectangles. Each rectangle contains a row of five letters, representing nucleotides. The letters are either A, T, G, or C, and represent the nitrogenous bases adenine, thymine, guanine, and cytosine, respectively. After the loss of the purine base guanine (G) from a nucleotide on the upper DNA strand, the DNA is shown undergoing two rounds of replication. In round one, the two strands separate: one strand is shown on the left side of the diagram, and the other strand is shown on the right side of the diagram. Both strands act as a template for the synthesis of a new, complementary strand, depicted as a red horizontal rectangle above the grey template strand. The new double-stranded molecule produced from the template strand that lost a purine is shown undergoing a second round of strand separation and replication.">
            <a:extLst>
              <a:ext uri="{FF2B5EF4-FFF2-40B4-BE49-F238E27FC236}">
                <a16:creationId xmlns:a16="http://schemas.microsoft.com/office/drawing/2014/main" id="{7922A349-5A62-4764-BB8B-E2371311BE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0012"/>
            <a:ext cx="7649146" cy="669371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Pyrimidines have 1 ring containing both carbon and nitrogen in the ring. Cytosine and thymine are both pyrimidines. Their rings are the same but have different functional groups attached. Purines have 2 rings containing carbon and nitrogen. Adenine and Guanine are both purines but have different arrangement of atoms as part of and attached to their rings.">
            <a:extLst>
              <a:ext uri="{FF2B5EF4-FFF2-40B4-BE49-F238E27FC236}">
                <a16:creationId xmlns:a16="http://schemas.microsoft.com/office/drawing/2014/main" id="{28BC4AF8-8630-44F1-B4B2-A6DBF0BAA8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9893" y="4650272"/>
            <a:ext cx="5353318" cy="1694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44225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4BCC5B4-B499-4CB0-93A9-2F626E7E9047}"/>
              </a:ext>
            </a:extLst>
          </p:cNvPr>
          <p:cNvSpPr/>
          <p:nvPr/>
        </p:nvSpPr>
        <p:spPr>
          <a:xfrm>
            <a:off x="528034" y="2566350"/>
            <a:ext cx="11359166" cy="2862322"/>
          </a:xfrm>
          <a:prstGeom prst="rect">
            <a:avLst/>
          </a:prstGeom>
        </p:spPr>
        <p:txBody>
          <a:bodyPr wrap="square">
            <a:spAutoFit/>
          </a:bodyPr>
          <a:lstStyle/>
          <a:p>
            <a:r>
              <a:rPr lang="en-US" b="0" i="0" dirty="0">
                <a:solidFill>
                  <a:srgbClr val="068303"/>
                </a:solidFill>
                <a:effectLst/>
                <a:latin typeface="Lucida Grande"/>
              </a:rPr>
              <a:t>Deamination</a:t>
            </a:r>
            <a:r>
              <a:rPr lang="en-US" b="0" i="0" dirty="0">
                <a:solidFill>
                  <a:srgbClr val="333333"/>
                </a:solidFill>
                <a:effectLst/>
                <a:latin typeface="Lucida Grande"/>
              </a:rPr>
              <a:t>, or the removal of an </a:t>
            </a:r>
            <a:r>
              <a:rPr lang="en-US" b="0" i="0" dirty="0">
                <a:solidFill>
                  <a:srgbClr val="FF0000"/>
                </a:solidFill>
                <a:effectLst/>
                <a:latin typeface="Lucida Grande"/>
              </a:rPr>
              <a:t>amine group </a:t>
            </a:r>
            <a:r>
              <a:rPr lang="en-US" b="0" i="0" dirty="0">
                <a:solidFill>
                  <a:srgbClr val="333333"/>
                </a:solidFill>
                <a:effectLst/>
                <a:latin typeface="Lucida Grande"/>
              </a:rPr>
              <a:t>from a base. </a:t>
            </a:r>
          </a:p>
          <a:p>
            <a:endParaRPr lang="en-US" dirty="0">
              <a:solidFill>
                <a:srgbClr val="333333"/>
              </a:solidFill>
              <a:latin typeface="Lucida Grande"/>
            </a:endParaRPr>
          </a:p>
          <a:p>
            <a:r>
              <a:rPr lang="en-US" b="0" i="0" dirty="0">
                <a:solidFill>
                  <a:srgbClr val="333333"/>
                </a:solidFill>
                <a:effectLst/>
                <a:latin typeface="Lucida Grande"/>
              </a:rPr>
              <a:t>Deamination of cytosine converts it to </a:t>
            </a:r>
            <a:r>
              <a:rPr lang="en-US" b="0" i="0" dirty="0">
                <a:solidFill>
                  <a:srgbClr val="068303"/>
                </a:solidFill>
                <a:effectLst/>
                <a:latin typeface="Lucida Grande"/>
              </a:rPr>
              <a:t>uracil</a:t>
            </a:r>
            <a:r>
              <a:rPr lang="en-US" b="0" i="0" dirty="0">
                <a:solidFill>
                  <a:srgbClr val="333333"/>
                </a:solidFill>
                <a:effectLst/>
                <a:latin typeface="Lucida Grande"/>
              </a:rPr>
              <a:t>, which will pair with adenine instead of guanine at the next replication, resulting in a </a:t>
            </a:r>
            <a:r>
              <a:rPr lang="en-US" b="0" i="0" dirty="0">
                <a:solidFill>
                  <a:srgbClr val="068303"/>
                </a:solidFill>
                <a:effectLst/>
                <a:latin typeface="Lucida Grande"/>
              </a:rPr>
              <a:t>base substitution</a:t>
            </a:r>
            <a:r>
              <a:rPr lang="en-US" b="0" i="0" dirty="0">
                <a:solidFill>
                  <a:srgbClr val="333333"/>
                </a:solidFill>
                <a:effectLst/>
                <a:latin typeface="Lucida Grande"/>
              </a:rPr>
              <a:t>. </a:t>
            </a:r>
          </a:p>
          <a:p>
            <a:endParaRPr lang="en-US" dirty="0">
              <a:solidFill>
                <a:srgbClr val="333333"/>
              </a:solidFill>
              <a:latin typeface="Lucida Grande"/>
            </a:endParaRPr>
          </a:p>
          <a:p>
            <a:r>
              <a:rPr lang="en-US" b="0" i="0" dirty="0">
                <a:solidFill>
                  <a:srgbClr val="333333"/>
                </a:solidFill>
                <a:effectLst/>
                <a:latin typeface="Lucida Grande"/>
              </a:rPr>
              <a:t>Repair enzymes can recognize uracil as not belonging in DNA, and they will normally repair such a lesion.</a:t>
            </a:r>
          </a:p>
          <a:p>
            <a:endParaRPr lang="en-US" dirty="0">
              <a:solidFill>
                <a:srgbClr val="333333"/>
              </a:solidFill>
              <a:latin typeface="Lucida Grande"/>
            </a:endParaRPr>
          </a:p>
          <a:p>
            <a:r>
              <a:rPr lang="en-US" b="0" i="0" dirty="0">
                <a:solidFill>
                  <a:srgbClr val="333333"/>
                </a:solidFill>
                <a:effectLst/>
                <a:latin typeface="Lucida Grande"/>
              </a:rPr>
              <a:t>However, if the cytosine residue in question is </a:t>
            </a:r>
            <a:r>
              <a:rPr lang="en-US" b="0" i="0" u="none" strike="noStrike" dirty="0">
                <a:solidFill>
                  <a:srgbClr val="B83205"/>
                </a:solidFill>
                <a:effectLst/>
                <a:latin typeface="Lucida Grande"/>
                <a:hlinkClick r:id="rId2" tooltip="methylated"/>
              </a:rPr>
              <a:t>methylated</a:t>
            </a:r>
            <a:r>
              <a:rPr lang="en-US" b="0" i="0" dirty="0">
                <a:solidFill>
                  <a:srgbClr val="333333"/>
                </a:solidFill>
                <a:effectLst/>
                <a:latin typeface="Lucida Grande"/>
              </a:rPr>
              <a:t> (a common modification involved in </a:t>
            </a:r>
            <a:r>
              <a:rPr lang="en-US" b="0" i="0" dirty="0">
                <a:solidFill>
                  <a:srgbClr val="068303"/>
                </a:solidFill>
                <a:effectLst/>
                <a:latin typeface="Lucida Grande"/>
              </a:rPr>
              <a:t>gene regulation</a:t>
            </a:r>
            <a:r>
              <a:rPr lang="en-US" b="0" i="0" dirty="0">
                <a:solidFill>
                  <a:srgbClr val="333333"/>
                </a:solidFill>
                <a:effectLst/>
                <a:latin typeface="Lucida Grande"/>
              </a:rPr>
              <a:t>), deamination will instead result in conversion to thymine. Because thymine is a normal component of DNA, this change will go unrecognized by repair enzymes. </a:t>
            </a:r>
            <a:endParaRPr lang="en-US" dirty="0"/>
          </a:p>
        </p:txBody>
      </p:sp>
      <p:pic>
        <p:nvPicPr>
          <p:cNvPr id="10242" name="Picture 2" descr="A schematic illustration shows the molecular structure of a nitrogenous base before and after a deamination. The nitrogenous base cytosine is shown on the left side of the diagram, and is depicted as an orange hexagon. Individual atoms that compose the cytosine base are indicated by capital letters: each letter C represents a carbon atom, each letter N represents a nitrogen atom, each letter H represents a hydrogen atom, and each letter O represents an oxygen atom. An amine group connected to the cytosine ring is represented by a red nitrogen atom bound to two hydrogen atoms. A horizontal arrow points from the cytosine molecule to a uracil molecule on the right side of the diagram. The removal of the amine group from the cytosine, in the presence of water (H20), has resulted in the conversion of cytosine to uracil. Uracil is depicted as a yellow hexagon that lacks the amine group.">
            <a:extLst>
              <a:ext uri="{FF2B5EF4-FFF2-40B4-BE49-F238E27FC236}">
                <a16:creationId xmlns:a16="http://schemas.microsoft.com/office/drawing/2014/main" id="{61EF7CAA-6940-47E4-8EBE-AA74E71F53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178" y="299301"/>
            <a:ext cx="11426218"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10110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83335" y="-2824"/>
            <a:ext cx="11616744" cy="6860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133308" bIns="88872" numCol="1" anchor="ctr" anchorCtr="0" compatLnSpc="1">
            <a:prstTxWarp prst="textNoShape">
              <a:avLst/>
            </a:prstTxWarp>
            <a:spAutoFit/>
          </a:bodyPr>
          <a:lstStyle/>
          <a:p>
            <a:pPr marL="0" marR="0" lvl="0" indent="0" algn="l" defTabSz="914400" rtl="0" eaLnBrk="0" fontAlgn="ctr" latinLnBrk="0" hangingPunct="0">
              <a:lnSpc>
                <a:spcPct val="100000"/>
              </a:lnSpc>
              <a:spcBef>
                <a:spcPct val="0"/>
              </a:spcBef>
              <a:spcAft>
                <a:spcPct val="0"/>
              </a:spcAft>
              <a:buClrTx/>
              <a:buSzTx/>
              <a:buFontTx/>
              <a:buNone/>
              <a:tabLst/>
            </a:pPr>
            <a:r>
              <a:rPr kumimoji="0" lang="th-TH" sz="1600" b="1" i="0" u="none" strike="noStrike" cap="none" normalizeH="0" baseline="0" dirty="0">
                <a:ln>
                  <a:noFill/>
                </a:ln>
                <a:solidFill>
                  <a:srgbClr val="202020"/>
                </a:solidFill>
                <a:effectLst/>
                <a:latin typeface="Arial" pitchFamily="34" charset="0"/>
                <a:cs typeface="Angsana New" pitchFamily="18" charset="-34"/>
              </a:rPr>
              <a:t>The DNA sequence of a gene can be altered in a number of ways. Gene mutations have varying effects on health, depending on where they occur and whether they alter the function of essential proteins. The types of mutations include:</a:t>
            </a:r>
          </a:p>
          <a:p>
            <a:pPr marL="0" marR="0" lvl="0" indent="0" algn="l" defTabSz="914400" rtl="0" eaLnBrk="0" fontAlgn="ctr" latinLnBrk="0" hangingPunct="0">
              <a:lnSpc>
                <a:spcPct val="100000"/>
              </a:lnSpc>
              <a:spcBef>
                <a:spcPct val="0"/>
              </a:spcBef>
              <a:spcAft>
                <a:spcPct val="0"/>
              </a:spcAft>
              <a:buClrTx/>
              <a:buSzTx/>
              <a:buFontTx/>
              <a:buNone/>
              <a:tabLst/>
            </a:pPr>
            <a:endParaRPr kumimoji="0" lang="th-TH" sz="1400" b="0" i="0" u="none" strike="noStrike" cap="none" normalizeH="0" baseline="0" dirty="0">
              <a:ln>
                <a:noFill/>
              </a:ln>
              <a:solidFill>
                <a:srgbClr val="005A96"/>
              </a:solidFill>
              <a:effectLst/>
              <a:latin typeface="Arial" pitchFamily="34" charset="0"/>
              <a:cs typeface="Angsana New" pitchFamily="18" charset="-34"/>
            </a:endParaRPr>
          </a:p>
          <a:p>
            <a:pPr marL="0" marR="0" lvl="0" indent="0" algn="l" defTabSz="914400" rtl="0" eaLnBrk="0" fontAlgn="ctr" latinLnBrk="0" hangingPunct="0">
              <a:lnSpc>
                <a:spcPct val="100000"/>
              </a:lnSpc>
              <a:spcBef>
                <a:spcPct val="0"/>
              </a:spcBef>
              <a:spcAft>
                <a:spcPct val="0"/>
              </a:spcAft>
              <a:buClrTx/>
              <a:buSzTx/>
              <a:buFontTx/>
              <a:buNone/>
              <a:tabLst/>
            </a:pPr>
            <a:r>
              <a:rPr kumimoji="0" lang="th-TH" sz="1400" b="1" i="0" u="none" strike="noStrike" cap="none" normalizeH="0" baseline="0" dirty="0">
                <a:ln>
                  <a:noFill/>
                </a:ln>
                <a:solidFill>
                  <a:srgbClr val="202020"/>
                </a:solidFill>
                <a:effectLst/>
                <a:latin typeface="Arial" pitchFamily="34" charset="0"/>
                <a:cs typeface="Angsana New" pitchFamily="18" charset="-34"/>
              </a:rPr>
              <a:t>Missense mutation </a:t>
            </a:r>
          </a:p>
          <a:p>
            <a:pPr marL="0" marR="0" lvl="0" indent="0" algn="l" defTabSz="914400" rtl="0" eaLnBrk="0" fontAlgn="ctr" latinLnBrk="0" hangingPunct="0">
              <a:lnSpc>
                <a:spcPct val="100000"/>
              </a:lnSpc>
              <a:spcBef>
                <a:spcPct val="0"/>
              </a:spcBef>
              <a:spcAft>
                <a:spcPct val="0"/>
              </a:spcAft>
              <a:buClrTx/>
              <a:buSzTx/>
              <a:buFontTx/>
              <a:buNone/>
              <a:tabLst/>
            </a:pPr>
            <a:r>
              <a:rPr kumimoji="0" lang="th-TH" sz="1400" b="0" i="0" u="none" strike="noStrike" cap="none" normalizeH="0" baseline="0" dirty="0">
                <a:ln>
                  <a:noFill/>
                </a:ln>
                <a:solidFill>
                  <a:srgbClr val="202020"/>
                </a:solidFill>
                <a:effectLst/>
                <a:latin typeface="Arial" pitchFamily="34" charset="0"/>
                <a:cs typeface="Angsana New" pitchFamily="18" charset="-34"/>
              </a:rPr>
              <a:t>This type of mutation is a change in one DNA base pair that results in the substitution of one amino acid for another in the protein made by a gene.</a:t>
            </a:r>
          </a:p>
          <a:p>
            <a:pPr marL="0" marR="0" lvl="0" indent="0" algn="l" defTabSz="914400" rtl="0" eaLnBrk="0" fontAlgn="ctr" latinLnBrk="0" hangingPunct="0">
              <a:lnSpc>
                <a:spcPct val="100000"/>
              </a:lnSpc>
              <a:spcBef>
                <a:spcPct val="0"/>
              </a:spcBef>
              <a:spcAft>
                <a:spcPct val="0"/>
              </a:spcAft>
              <a:buClrTx/>
              <a:buSzTx/>
              <a:buFontTx/>
              <a:buNone/>
              <a:tabLst/>
            </a:pPr>
            <a:endParaRPr kumimoji="0" lang="th-TH" sz="1400" b="0" i="0" u="none" strike="noStrike" cap="none" normalizeH="0" baseline="0" dirty="0">
              <a:ln>
                <a:noFill/>
              </a:ln>
              <a:solidFill>
                <a:srgbClr val="202020"/>
              </a:solidFill>
              <a:effectLst/>
              <a:latin typeface="Arial" pitchFamily="34" charset="0"/>
              <a:cs typeface="Angsana New" pitchFamily="18" charset="-34"/>
            </a:endParaRPr>
          </a:p>
          <a:p>
            <a:pPr marL="0" marR="0" lvl="0" indent="0" algn="l" defTabSz="914400" rtl="0" eaLnBrk="0" fontAlgn="ctr" latinLnBrk="0" hangingPunct="0">
              <a:lnSpc>
                <a:spcPct val="100000"/>
              </a:lnSpc>
              <a:spcBef>
                <a:spcPct val="0"/>
              </a:spcBef>
              <a:spcAft>
                <a:spcPct val="0"/>
              </a:spcAft>
              <a:buClrTx/>
              <a:buSzTx/>
              <a:buFontTx/>
              <a:buNone/>
              <a:tabLst/>
            </a:pPr>
            <a:r>
              <a:rPr kumimoji="0" lang="th-TH" sz="1400" b="1" i="0" u="none" strike="noStrike" cap="none" normalizeH="0" baseline="0" dirty="0">
                <a:ln>
                  <a:noFill/>
                </a:ln>
                <a:solidFill>
                  <a:srgbClr val="202020"/>
                </a:solidFill>
                <a:effectLst/>
                <a:latin typeface="Arial" pitchFamily="34" charset="0"/>
                <a:cs typeface="Angsana New" pitchFamily="18" charset="-34"/>
              </a:rPr>
              <a:t>Nonsense mutation</a:t>
            </a:r>
            <a:endParaRPr lang="th-TH" sz="1400" b="1" dirty="0">
              <a:solidFill>
                <a:srgbClr val="202020"/>
              </a:solidFill>
              <a:latin typeface="Arial" pitchFamily="34" charset="0"/>
              <a:cs typeface="Angsana New" pitchFamily="18" charset="-34"/>
            </a:endParaRPr>
          </a:p>
          <a:p>
            <a:pPr marL="0" marR="0" lvl="0" indent="0" algn="l" defTabSz="914400" rtl="0" eaLnBrk="0" fontAlgn="ctr" latinLnBrk="0" hangingPunct="0">
              <a:lnSpc>
                <a:spcPct val="100000"/>
              </a:lnSpc>
              <a:spcBef>
                <a:spcPct val="0"/>
              </a:spcBef>
              <a:spcAft>
                <a:spcPct val="0"/>
              </a:spcAft>
              <a:buClrTx/>
              <a:buSzTx/>
              <a:buFontTx/>
              <a:buNone/>
              <a:tabLst/>
            </a:pPr>
            <a:r>
              <a:rPr kumimoji="0" lang="th-TH" sz="1400" b="0" i="0" u="none" strike="noStrike" cap="none" normalizeH="0" baseline="0" dirty="0">
                <a:ln>
                  <a:noFill/>
                </a:ln>
                <a:solidFill>
                  <a:srgbClr val="202020"/>
                </a:solidFill>
                <a:effectLst/>
                <a:latin typeface="Arial" pitchFamily="34" charset="0"/>
                <a:cs typeface="Angsana New" pitchFamily="18" charset="-34"/>
              </a:rPr>
              <a:t>A nonsense mutation is also a change in one DNA base pair. Instead of substituting one amino acid for another, however, the altered DNA sequence prematurely signals the cell to stop building a protein. This type of mutation results in a shortened protein that may function improperly or not at all.</a:t>
            </a:r>
          </a:p>
          <a:p>
            <a:pPr marL="0" marR="0" lvl="0" indent="0" algn="l" defTabSz="914400" rtl="0" eaLnBrk="0" fontAlgn="ctr" latinLnBrk="0" hangingPunct="0">
              <a:lnSpc>
                <a:spcPct val="100000"/>
              </a:lnSpc>
              <a:spcBef>
                <a:spcPct val="0"/>
              </a:spcBef>
              <a:spcAft>
                <a:spcPct val="0"/>
              </a:spcAft>
              <a:buClrTx/>
              <a:buSzTx/>
              <a:buFontTx/>
              <a:buNone/>
              <a:tabLst/>
            </a:pPr>
            <a:endParaRPr kumimoji="0" lang="th-TH" sz="1400" b="0" i="0" u="none" strike="noStrike" cap="none" normalizeH="0" baseline="0" dirty="0">
              <a:ln>
                <a:noFill/>
              </a:ln>
              <a:solidFill>
                <a:srgbClr val="202020"/>
              </a:solidFill>
              <a:effectLst/>
              <a:latin typeface="Arial" pitchFamily="34" charset="0"/>
              <a:cs typeface="Angsana New" pitchFamily="18" charset="-34"/>
            </a:endParaRPr>
          </a:p>
          <a:p>
            <a:pPr marL="0" marR="0" lvl="0" indent="0" algn="l" defTabSz="914400" rtl="0" eaLnBrk="0" fontAlgn="ctr" latinLnBrk="0" hangingPunct="0">
              <a:lnSpc>
                <a:spcPct val="100000"/>
              </a:lnSpc>
              <a:spcBef>
                <a:spcPct val="0"/>
              </a:spcBef>
              <a:spcAft>
                <a:spcPct val="0"/>
              </a:spcAft>
              <a:buClrTx/>
              <a:buSzTx/>
              <a:buFontTx/>
              <a:buNone/>
              <a:tabLst/>
            </a:pPr>
            <a:r>
              <a:rPr kumimoji="0" lang="th-TH" sz="1400" b="1" i="0" u="none" strike="noStrike" cap="none" normalizeH="0" baseline="0" dirty="0">
                <a:ln>
                  <a:noFill/>
                </a:ln>
                <a:solidFill>
                  <a:srgbClr val="202020"/>
                </a:solidFill>
                <a:effectLst/>
                <a:latin typeface="Arial" pitchFamily="34" charset="0"/>
                <a:cs typeface="Angsana New" pitchFamily="18" charset="-34"/>
              </a:rPr>
              <a:t>Insertion </a:t>
            </a:r>
            <a:endParaRPr lang="th-TH" sz="1400" b="1" dirty="0">
              <a:solidFill>
                <a:srgbClr val="202020"/>
              </a:solidFill>
              <a:latin typeface="Arial" pitchFamily="34" charset="0"/>
              <a:cs typeface="Angsana New" pitchFamily="18" charset="-34"/>
            </a:endParaRPr>
          </a:p>
          <a:p>
            <a:pPr marL="0" marR="0" lvl="0" indent="0" algn="l" defTabSz="914400" rtl="0" eaLnBrk="0" fontAlgn="ctr" latinLnBrk="0" hangingPunct="0">
              <a:lnSpc>
                <a:spcPct val="100000"/>
              </a:lnSpc>
              <a:spcBef>
                <a:spcPct val="0"/>
              </a:spcBef>
              <a:spcAft>
                <a:spcPct val="0"/>
              </a:spcAft>
              <a:buClrTx/>
              <a:buSzTx/>
              <a:buFontTx/>
              <a:buNone/>
              <a:tabLst/>
            </a:pPr>
            <a:r>
              <a:rPr kumimoji="0" lang="th-TH" sz="1400" b="0" i="0" u="none" strike="noStrike" cap="none" normalizeH="0" baseline="0" dirty="0">
                <a:ln>
                  <a:noFill/>
                </a:ln>
                <a:solidFill>
                  <a:srgbClr val="202020"/>
                </a:solidFill>
                <a:effectLst/>
                <a:latin typeface="Arial" pitchFamily="34" charset="0"/>
                <a:cs typeface="Angsana New" pitchFamily="18" charset="-34"/>
              </a:rPr>
              <a:t>An insertion changes the number of DNA bases in a gene by adding a piece of DNA. As a result, the protein made by the gene may not function properly.</a:t>
            </a:r>
          </a:p>
          <a:p>
            <a:pPr marL="0" marR="0" lvl="0" indent="0" algn="l" defTabSz="914400" rtl="0" eaLnBrk="0" fontAlgn="ctr" latinLnBrk="0" hangingPunct="0">
              <a:lnSpc>
                <a:spcPct val="100000"/>
              </a:lnSpc>
              <a:spcBef>
                <a:spcPct val="0"/>
              </a:spcBef>
              <a:spcAft>
                <a:spcPct val="0"/>
              </a:spcAft>
              <a:buClrTx/>
              <a:buSzTx/>
              <a:buFontTx/>
              <a:buNone/>
              <a:tabLst/>
            </a:pPr>
            <a:endParaRPr kumimoji="0" lang="th-TH" sz="1400" b="0" i="0" u="none" strike="noStrike" cap="none" normalizeH="0" baseline="0" dirty="0">
              <a:ln>
                <a:noFill/>
              </a:ln>
              <a:solidFill>
                <a:srgbClr val="202020"/>
              </a:solidFill>
              <a:effectLst/>
              <a:latin typeface="Arial" pitchFamily="34" charset="0"/>
              <a:cs typeface="Angsana New" pitchFamily="18" charset="-34"/>
            </a:endParaRPr>
          </a:p>
          <a:p>
            <a:pPr marL="0" marR="0" lvl="0" indent="0" algn="l" defTabSz="914400" rtl="0" eaLnBrk="0" fontAlgn="ctr" latinLnBrk="0" hangingPunct="0">
              <a:lnSpc>
                <a:spcPct val="100000"/>
              </a:lnSpc>
              <a:spcBef>
                <a:spcPct val="0"/>
              </a:spcBef>
              <a:spcAft>
                <a:spcPct val="0"/>
              </a:spcAft>
              <a:buClrTx/>
              <a:buSzTx/>
              <a:buFontTx/>
              <a:buNone/>
              <a:tabLst/>
            </a:pPr>
            <a:r>
              <a:rPr kumimoji="0" lang="th-TH" sz="1400" b="1" i="0" u="none" strike="noStrike" cap="none" normalizeH="0" baseline="0" dirty="0">
                <a:ln>
                  <a:noFill/>
                </a:ln>
                <a:solidFill>
                  <a:srgbClr val="202020"/>
                </a:solidFill>
                <a:effectLst/>
                <a:latin typeface="Arial" pitchFamily="34" charset="0"/>
                <a:cs typeface="Angsana New" pitchFamily="18" charset="-34"/>
              </a:rPr>
              <a:t>Deletion </a:t>
            </a:r>
          </a:p>
          <a:p>
            <a:pPr marL="0" marR="0" lvl="0" indent="0" algn="l" defTabSz="914400" rtl="0" eaLnBrk="0" fontAlgn="ctr" latinLnBrk="0" hangingPunct="0">
              <a:lnSpc>
                <a:spcPct val="100000"/>
              </a:lnSpc>
              <a:spcBef>
                <a:spcPct val="0"/>
              </a:spcBef>
              <a:spcAft>
                <a:spcPct val="0"/>
              </a:spcAft>
              <a:buClrTx/>
              <a:buSzTx/>
              <a:buFontTx/>
              <a:buNone/>
              <a:tabLst/>
            </a:pPr>
            <a:r>
              <a:rPr kumimoji="0" lang="th-TH" sz="1400" b="0" i="0" u="none" strike="noStrike" cap="none" normalizeH="0" baseline="0" dirty="0">
                <a:ln>
                  <a:noFill/>
                </a:ln>
                <a:solidFill>
                  <a:srgbClr val="202020"/>
                </a:solidFill>
                <a:effectLst/>
                <a:latin typeface="Arial" pitchFamily="34" charset="0"/>
                <a:cs typeface="Angsana New" pitchFamily="18" charset="-34"/>
              </a:rPr>
              <a:t>A deletion changes the number of DNA bases by removing a piece of DNA. Small deletions may remove one or a few base pairs within a gene, while larger deletions can remove an entire gene or several neighboring genes. The deleted DNA may alter the function of the resulting protein(s).</a:t>
            </a:r>
          </a:p>
          <a:p>
            <a:pPr marL="0" marR="0" lvl="0" indent="0" algn="l" defTabSz="914400" rtl="0" eaLnBrk="0" fontAlgn="ctr" latinLnBrk="0" hangingPunct="0">
              <a:lnSpc>
                <a:spcPct val="100000"/>
              </a:lnSpc>
              <a:spcBef>
                <a:spcPct val="0"/>
              </a:spcBef>
              <a:spcAft>
                <a:spcPct val="0"/>
              </a:spcAft>
              <a:buClrTx/>
              <a:buSzTx/>
              <a:buFontTx/>
              <a:buNone/>
              <a:tabLst/>
            </a:pPr>
            <a:endParaRPr kumimoji="0" lang="th-TH" sz="1400" b="0" i="0" u="none" strike="noStrike" cap="none" normalizeH="0" baseline="0" dirty="0">
              <a:ln>
                <a:noFill/>
              </a:ln>
              <a:solidFill>
                <a:srgbClr val="202020"/>
              </a:solidFill>
              <a:effectLst/>
              <a:latin typeface="Arial" pitchFamily="34" charset="0"/>
              <a:cs typeface="Angsana New" pitchFamily="18" charset="-34"/>
            </a:endParaRPr>
          </a:p>
          <a:p>
            <a:pPr marL="0" marR="0" lvl="0" indent="0" algn="l" defTabSz="914400" rtl="0" eaLnBrk="0" fontAlgn="ctr" latinLnBrk="0" hangingPunct="0">
              <a:lnSpc>
                <a:spcPct val="100000"/>
              </a:lnSpc>
              <a:spcBef>
                <a:spcPct val="0"/>
              </a:spcBef>
              <a:spcAft>
                <a:spcPct val="0"/>
              </a:spcAft>
              <a:buClrTx/>
              <a:buSzTx/>
              <a:buFontTx/>
              <a:buNone/>
              <a:tabLst/>
            </a:pPr>
            <a:r>
              <a:rPr kumimoji="0" lang="th-TH" sz="1400" b="1" i="0" u="none" strike="noStrike" cap="none" normalizeH="0" baseline="0" dirty="0">
                <a:ln>
                  <a:noFill/>
                </a:ln>
                <a:solidFill>
                  <a:srgbClr val="202020"/>
                </a:solidFill>
                <a:effectLst/>
                <a:latin typeface="Arial" pitchFamily="34" charset="0"/>
                <a:cs typeface="Angsana New" pitchFamily="18" charset="-34"/>
              </a:rPr>
              <a:t>Duplication </a:t>
            </a:r>
          </a:p>
          <a:p>
            <a:pPr marL="0" marR="0" lvl="0" indent="0" algn="l" defTabSz="914400" rtl="0" eaLnBrk="0" fontAlgn="ctr" latinLnBrk="0" hangingPunct="0">
              <a:lnSpc>
                <a:spcPct val="100000"/>
              </a:lnSpc>
              <a:spcBef>
                <a:spcPct val="0"/>
              </a:spcBef>
              <a:spcAft>
                <a:spcPct val="0"/>
              </a:spcAft>
              <a:buClrTx/>
              <a:buSzTx/>
              <a:buFontTx/>
              <a:buNone/>
              <a:tabLst/>
            </a:pPr>
            <a:r>
              <a:rPr kumimoji="0" lang="th-TH" sz="1400" b="0" i="0" u="none" strike="noStrike" cap="none" normalizeH="0" baseline="0" dirty="0">
                <a:ln>
                  <a:noFill/>
                </a:ln>
                <a:solidFill>
                  <a:srgbClr val="202020"/>
                </a:solidFill>
                <a:effectLst/>
                <a:latin typeface="Arial" pitchFamily="34" charset="0"/>
                <a:cs typeface="Angsana New" pitchFamily="18" charset="-34"/>
              </a:rPr>
              <a:t>A duplication consists of a piece of DNA that is abnormally copied one or more times. This type of mutation may alter the function of the resulting protein.</a:t>
            </a:r>
          </a:p>
          <a:p>
            <a:pPr marL="0" marR="0" lvl="0" indent="0" algn="l" defTabSz="914400" rtl="0" eaLnBrk="0" fontAlgn="ctr" latinLnBrk="0" hangingPunct="0">
              <a:lnSpc>
                <a:spcPct val="100000"/>
              </a:lnSpc>
              <a:spcBef>
                <a:spcPct val="0"/>
              </a:spcBef>
              <a:spcAft>
                <a:spcPct val="0"/>
              </a:spcAft>
              <a:buClrTx/>
              <a:buSzTx/>
              <a:buFontTx/>
              <a:buNone/>
              <a:tabLst/>
            </a:pPr>
            <a:r>
              <a:rPr kumimoji="0" lang="th-TH" sz="1400" b="1" i="0" u="none" strike="noStrike" cap="none" normalizeH="0" baseline="0" dirty="0">
                <a:ln>
                  <a:noFill/>
                </a:ln>
                <a:solidFill>
                  <a:srgbClr val="202020"/>
                </a:solidFill>
                <a:effectLst/>
                <a:latin typeface="Arial" pitchFamily="34" charset="0"/>
                <a:cs typeface="Angsana New" pitchFamily="18" charset="-34"/>
              </a:rPr>
              <a:t>Frameshift mutation </a:t>
            </a:r>
          </a:p>
          <a:p>
            <a:pPr marL="0" marR="0" lvl="0" indent="0" algn="l" defTabSz="914400" rtl="0" eaLnBrk="0" fontAlgn="ctr" latinLnBrk="0" hangingPunct="0">
              <a:lnSpc>
                <a:spcPct val="100000"/>
              </a:lnSpc>
              <a:spcBef>
                <a:spcPct val="0"/>
              </a:spcBef>
              <a:spcAft>
                <a:spcPct val="0"/>
              </a:spcAft>
              <a:buClrTx/>
              <a:buSzTx/>
              <a:buFontTx/>
              <a:buNone/>
              <a:tabLst/>
            </a:pPr>
            <a:endParaRPr kumimoji="0" lang="th-TH" sz="1400" b="1" i="0" u="none" strike="noStrike" cap="none" normalizeH="0" baseline="0" dirty="0">
              <a:ln>
                <a:noFill/>
              </a:ln>
              <a:solidFill>
                <a:srgbClr val="202020"/>
              </a:solidFill>
              <a:effectLst/>
              <a:latin typeface="Arial" pitchFamily="34" charset="0"/>
              <a:cs typeface="Angsana New" pitchFamily="18" charset="-34"/>
            </a:endParaRPr>
          </a:p>
          <a:p>
            <a:pPr marL="0" marR="0" lvl="0" indent="0" algn="l" defTabSz="914400" rtl="0" eaLnBrk="0" fontAlgn="ctr" latinLnBrk="0" hangingPunct="0">
              <a:lnSpc>
                <a:spcPct val="100000"/>
              </a:lnSpc>
              <a:spcBef>
                <a:spcPct val="0"/>
              </a:spcBef>
              <a:spcAft>
                <a:spcPct val="0"/>
              </a:spcAft>
              <a:buClrTx/>
              <a:buSzTx/>
              <a:buFontTx/>
              <a:buNone/>
              <a:tabLst/>
            </a:pPr>
            <a:r>
              <a:rPr kumimoji="0" lang="th-TH" sz="1400" b="0" i="0" u="none" strike="noStrike" cap="none" normalizeH="0" baseline="0" dirty="0">
                <a:ln>
                  <a:noFill/>
                </a:ln>
                <a:solidFill>
                  <a:srgbClr val="202020"/>
                </a:solidFill>
                <a:effectLst/>
                <a:latin typeface="Arial" pitchFamily="34" charset="0"/>
                <a:cs typeface="Angsana New" pitchFamily="18" charset="-34"/>
              </a:rPr>
              <a:t>This type of mutation occurs when the addition or loss of DNA bases changes a gene's reading frame. A reading frame consists of groups of 3 bases that each code for one amino acid. A frameshift mutation shifts the grouping of these bases and changes the code for amino acids. The resulting protein is usually nonfunctional. Insertions, deletions, and duplications can all be frameshift mutations.</a:t>
            </a:r>
          </a:p>
          <a:p>
            <a:pPr marL="0" marR="0" lvl="0" indent="0" algn="l" defTabSz="914400" rtl="0" eaLnBrk="0" fontAlgn="ctr" latinLnBrk="0" hangingPunct="0">
              <a:lnSpc>
                <a:spcPct val="100000"/>
              </a:lnSpc>
              <a:spcBef>
                <a:spcPct val="0"/>
              </a:spcBef>
              <a:spcAft>
                <a:spcPct val="0"/>
              </a:spcAft>
              <a:buClrTx/>
              <a:buSzTx/>
              <a:buFontTx/>
              <a:buNone/>
              <a:tabLst/>
            </a:pPr>
            <a:r>
              <a:rPr kumimoji="0" lang="th-TH" sz="1400" b="1" i="0" u="none" strike="noStrike" cap="none" normalizeH="0" baseline="0" dirty="0">
                <a:ln>
                  <a:noFill/>
                </a:ln>
                <a:solidFill>
                  <a:srgbClr val="202020"/>
                </a:solidFill>
                <a:effectLst/>
                <a:latin typeface="Arial" pitchFamily="34" charset="0"/>
                <a:cs typeface="Angsana New" pitchFamily="18" charset="-34"/>
              </a:rPr>
              <a:t>Repeat expansion </a:t>
            </a:r>
          </a:p>
          <a:p>
            <a:pPr marL="0" marR="0" lvl="0" indent="0" algn="l" defTabSz="914400" rtl="0" eaLnBrk="0" fontAlgn="ctr" latinLnBrk="0" hangingPunct="0">
              <a:lnSpc>
                <a:spcPct val="100000"/>
              </a:lnSpc>
              <a:spcBef>
                <a:spcPct val="0"/>
              </a:spcBef>
              <a:spcAft>
                <a:spcPct val="0"/>
              </a:spcAft>
              <a:buClrTx/>
              <a:buSzTx/>
              <a:buFontTx/>
              <a:buNone/>
              <a:tabLst/>
            </a:pPr>
            <a:endParaRPr kumimoji="0" lang="th-TH" sz="1400" b="1" i="0" u="none" strike="noStrike" cap="none" normalizeH="0" baseline="0" dirty="0">
              <a:ln>
                <a:noFill/>
              </a:ln>
              <a:solidFill>
                <a:srgbClr val="202020"/>
              </a:solidFill>
              <a:effectLst/>
              <a:latin typeface="Arial" pitchFamily="34" charset="0"/>
              <a:cs typeface="Angsana New" pitchFamily="18" charset="-34"/>
            </a:endParaRPr>
          </a:p>
          <a:p>
            <a:pPr marL="0" marR="0" lvl="0" indent="0" algn="l" defTabSz="914400" rtl="0" eaLnBrk="0" fontAlgn="ctr" latinLnBrk="0" hangingPunct="0">
              <a:lnSpc>
                <a:spcPct val="100000"/>
              </a:lnSpc>
              <a:spcBef>
                <a:spcPct val="0"/>
              </a:spcBef>
              <a:spcAft>
                <a:spcPct val="0"/>
              </a:spcAft>
              <a:buClrTx/>
              <a:buSzTx/>
              <a:buFontTx/>
              <a:buNone/>
              <a:tabLst/>
            </a:pPr>
            <a:r>
              <a:rPr kumimoji="0" lang="th-TH" sz="1400" b="0" i="0" u="none" strike="noStrike" cap="none" normalizeH="0" baseline="0" dirty="0">
                <a:ln>
                  <a:noFill/>
                </a:ln>
                <a:solidFill>
                  <a:srgbClr val="202020"/>
                </a:solidFill>
                <a:effectLst/>
                <a:latin typeface="Arial" pitchFamily="34" charset="0"/>
                <a:cs typeface="Angsana New" pitchFamily="18" charset="-34"/>
              </a:rPr>
              <a:t>Nucleotide repeats are short DNA sequences that are repeated a number of times in a row. For example, a trinucleotide repeat is made up of 3-base-pair sequences, and a tetranucleotide repeat is made up of 4-base-pair sequences. A repeat expansion is a mutation that increases the number of times that the short DNA sequence is repeated. This type of mutation </a:t>
            </a:r>
            <a:r>
              <a:rPr kumimoji="0" lang="th-TH" sz="1600" b="0" i="0" u="none" strike="noStrike" cap="none" normalizeH="0" baseline="0" dirty="0">
                <a:ln>
                  <a:noFill/>
                </a:ln>
                <a:solidFill>
                  <a:srgbClr val="202020"/>
                </a:solidFill>
                <a:effectLst/>
                <a:latin typeface="Arial" pitchFamily="34" charset="0"/>
                <a:cs typeface="Angsana New" pitchFamily="18" charset="-34"/>
              </a:rPr>
              <a:t>can cause the resulting protein to function improperly.</a:t>
            </a:r>
          </a:p>
        </p:txBody>
      </p:sp>
    </p:spTree>
    <p:extLst>
      <p:ext uri="{BB962C8B-B14F-4D97-AF65-F5344CB8AC3E}">
        <p14:creationId xmlns:p14="http://schemas.microsoft.com/office/powerpoint/2010/main" val="12424180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5B7975-886B-48AA-AE90-E6B8457FFA53}"/>
              </a:ext>
            </a:extLst>
          </p:cNvPr>
          <p:cNvSpPr/>
          <p:nvPr/>
        </p:nvSpPr>
        <p:spPr>
          <a:xfrm>
            <a:off x="377071" y="162291"/>
            <a:ext cx="6216912" cy="5632311"/>
          </a:xfrm>
          <a:prstGeom prst="rect">
            <a:avLst/>
          </a:prstGeom>
        </p:spPr>
        <p:txBody>
          <a:bodyPr wrap="square">
            <a:spAutoFit/>
          </a:bodyPr>
          <a:lstStyle/>
          <a:p>
            <a:r>
              <a:rPr lang="en-US" dirty="0">
                <a:solidFill>
                  <a:srgbClr val="333333"/>
                </a:solidFill>
                <a:latin typeface="Arial" panose="020B0604020202020204" pitchFamily="34" charset="0"/>
                <a:cs typeface="Arial" panose="020B0604020202020204" pitchFamily="34" charset="0"/>
              </a:rPr>
              <a:t>Insertion or deletion of one or more nucleotides during replication can also lead to another type of mutation known as a </a:t>
            </a:r>
            <a:r>
              <a:rPr lang="en-US" b="1" dirty="0">
                <a:solidFill>
                  <a:srgbClr val="333333"/>
                </a:solidFill>
                <a:latin typeface="Arial" panose="020B0604020202020204" pitchFamily="34" charset="0"/>
                <a:cs typeface="Arial" panose="020B0604020202020204" pitchFamily="34" charset="0"/>
              </a:rPr>
              <a:t>frameshift mutation</a:t>
            </a:r>
            <a:r>
              <a:rPr lang="en-US" dirty="0">
                <a:solidFill>
                  <a:srgbClr val="333333"/>
                </a:solidFill>
                <a:latin typeface="Arial" panose="020B0604020202020204" pitchFamily="34" charset="0"/>
                <a:cs typeface="Arial" panose="020B0604020202020204" pitchFamily="34" charset="0"/>
              </a:rPr>
              <a:t>. </a:t>
            </a:r>
          </a:p>
          <a:p>
            <a:endParaRPr lang="en-US" dirty="0">
              <a:solidFill>
                <a:srgbClr val="333333"/>
              </a:solidFill>
              <a:latin typeface="Arial" panose="020B0604020202020204" pitchFamily="34" charset="0"/>
              <a:cs typeface="Arial" panose="020B0604020202020204" pitchFamily="34" charset="0"/>
            </a:endParaRPr>
          </a:p>
          <a:p>
            <a:r>
              <a:rPr lang="en-US" dirty="0">
                <a:solidFill>
                  <a:srgbClr val="333333"/>
                </a:solidFill>
                <a:latin typeface="Arial" panose="020B0604020202020204" pitchFamily="34" charset="0"/>
                <a:cs typeface="Arial" panose="020B0604020202020204" pitchFamily="34" charset="0"/>
              </a:rPr>
              <a:t>The outcome of a frameshift mutation is complete alteration of the amino acid sequence of a protein. </a:t>
            </a:r>
          </a:p>
          <a:p>
            <a:endParaRPr lang="en-US" dirty="0">
              <a:solidFill>
                <a:srgbClr val="333333"/>
              </a:solidFill>
              <a:latin typeface="Arial" panose="020B0604020202020204" pitchFamily="34" charset="0"/>
              <a:cs typeface="Arial" panose="020B0604020202020204" pitchFamily="34" charset="0"/>
            </a:endParaRPr>
          </a:p>
          <a:p>
            <a:r>
              <a:rPr lang="en-US" dirty="0">
                <a:solidFill>
                  <a:srgbClr val="333333"/>
                </a:solidFill>
                <a:latin typeface="Arial" panose="020B0604020202020204" pitchFamily="34" charset="0"/>
                <a:cs typeface="Arial" panose="020B0604020202020204" pitchFamily="34" charset="0"/>
              </a:rPr>
              <a:t>This alteration occurs during </a:t>
            </a:r>
            <a:r>
              <a:rPr lang="en-US" b="1" dirty="0">
                <a:solidFill>
                  <a:srgbClr val="333333"/>
                </a:solidFill>
                <a:latin typeface="Arial" panose="020B0604020202020204" pitchFamily="34" charset="0"/>
                <a:cs typeface="Arial" panose="020B0604020202020204" pitchFamily="34" charset="0"/>
              </a:rPr>
              <a:t>translation</a:t>
            </a:r>
            <a:r>
              <a:rPr lang="en-US" dirty="0">
                <a:solidFill>
                  <a:srgbClr val="333333"/>
                </a:solidFill>
                <a:latin typeface="Arial" panose="020B0604020202020204" pitchFamily="34" charset="0"/>
                <a:cs typeface="Arial" panose="020B0604020202020204" pitchFamily="34" charset="0"/>
              </a:rPr>
              <a:t> because ribosomes read the mRNA strand in terms of codons, or groups of three nucleotides. </a:t>
            </a:r>
          </a:p>
          <a:p>
            <a:endParaRPr lang="en-US" dirty="0">
              <a:solidFill>
                <a:srgbClr val="333333"/>
              </a:solidFill>
              <a:latin typeface="Arial" panose="020B0604020202020204" pitchFamily="34" charset="0"/>
              <a:cs typeface="Arial" panose="020B0604020202020204" pitchFamily="34" charset="0"/>
            </a:endParaRPr>
          </a:p>
          <a:p>
            <a:r>
              <a:rPr lang="en-US" dirty="0">
                <a:solidFill>
                  <a:srgbClr val="333333"/>
                </a:solidFill>
                <a:latin typeface="Arial" panose="020B0604020202020204" pitchFamily="34" charset="0"/>
                <a:cs typeface="Arial" panose="020B0604020202020204" pitchFamily="34" charset="0"/>
              </a:rPr>
              <a:t>These groups are called the </a:t>
            </a:r>
            <a:r>
              <a:rPr lang="en-US" b="1" dirty="0">
                <a:solidFill>
                  <a:srgbClr val="333333"/>
                </a:solidFill>
                <a:latin typeface="Arial" panose="020B0604020202020204" pitchFamily="34" charset="0"/>
                <a:cs typeface="Arial" panose="020B0604020202020204" pitchFamily="34" charset="0"/>
              </a:rPr>
              <a:t>reading frame</a:t>
            </a:r>
            <a:r>
              <a:rPr lang="en-US" dirty="0">
                <a:solidFill>
                  <a:srgbClr val="333333"/>
                </a:solidFill>
                <a:latin typeface="Arial" panose="020B0604020202020204" pitchFamily="34" charset="0"/>
                <a:cs typeface="Arial" panose="020B0604020202020204" pitchFamily="34" charset="0"/>
              </a:rPr>
              <a:t>. Thus, if the number of bases removed from or inserted into a segment of DNA is not a multiple of three, the reading frame transcribed to the mRNA will be completely changed. </a:t>
            </a:r>
          </a:p>
          <a:p>
            <a:endParaRPr lang="en-US" dirty="0">
              <a:solidFill>
                <a:srgbClr val="333333"/>
              </a:solidFill>
              <a:latin typeface="Arial" panose="020B0604020202020204" pitchFamily="34" charset="0"/>
              <a:cs typeface="Arial" panose="020B0604020202020204" pitchFamily="34" charset="0"/>
            </a:endParaRPr>
          </a:p>
          <a:p>
            <a:r>
              <a:rPr lang="en-US" dirty="0">
                <a:solidFill>
                  <a:srgbClr val="333333"/>
                </a:solidFill>
                <a:latin typeface="Arial" panose="020B0604020202020204" pitchFamily="34" charset="0"/>
                <a:cs typeface="Arial" panose="020B0604020202020204" pitchFamily="34" charset="0"/>
              </a:rPr>
              <a:t>Once it encounters the mutation, the ribosome will read the mRNA sequence differently, which can result in the production of an entirely different sequence of amino acids in the growing polypeptide chain.</a:t>
            </a:r>
            <a:endParaRPr lang="en-US" dirty="0">
              <a:latin typeface="Arial" panose="020B0604020202020204" pitchFamily="34" charset="0"/>
              <a:cs typeface="Arial" panose="020B0604020202020204" pitchFamily="34" charset="0"/>
            </a:endParaRPr>
          </a:p>
        </p:txBody>
      </p:sp>
      <p:pic>
        <p:nvPicPr>
          <p:cNvPr id="2050" name="Picture 2" descr="https://ghr.nlm.nih.gov/primer/illustrations/frameshif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92408" y="528995"/>
            <a:ext cx="5329627" cy="39270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03414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s://www.nature.com/scitable/content/34389/10.1038_nrg1689_f3a_full.jpg">
            <a:extLst>
              <a:ext uri="{FF2B5EF4-FFF2-40B4-BE49-F238E27FC236}">
                <a16:creationId xmlns:a16="http://schemas.microsoft.com/office/drawing/2014/main" id="{DEA17880-1049-4E71-85D7-7CE81A99BE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0501" y="0"/>
            <a:ext cx="5374102"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64989" y="37494"/>
            <a:ext cx="1774845" cy="369332"/>
          </a:xfrm>
          <a:prstGeom prst="rect">
            <a:avLst/>
          </a:prstGeom>
        </p:spPr>
        <p:txBody>
          <a:bodyPr wrap="none">
            <a:spAutoFit/>
          </a:bodyPr>
          <a:lstStyle/>
          <a:p>
            <a:r>
              <a:rPr lang="en-US" i="1" dirty="0">
                <a:solidFill>
                  <a:srgbClr val="333333"/>
                </a:solidFill>
                <a:latin typeface="Arial" panose="020B0604020202020204" pitchFamily="34" charset="0"/>
                <a:cs typeface="Arial" panose="020B0604020202020204" pitchFamily="34" charset="0"/>
              </a:rPr>
              <a:t>Extra Reading: </a:t>
            </a:r>
            <a:endParaRPr lang="th-TH" i="1" dirty="0"/>
          </a:p>
        </p:txBody>
      </p:sp>
    </p:spTree>
    <p:extLst>
      <p:ext uri="{BB962C8B-B14F-4D97-AF65-F5344CB8AC3E}">
        <p14:creationId xmlns:p14="http://schemas.microsoft.com/office/powerpoint/2010/main" val="8088452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E69EA6-86C7-4CB1-B68F-931916004874}"/>
              </a:ext>
            </a:extLst>
          </p:cNvPr>
          <p:cNvSpPr/>
          <p:nvPr/>
        </p:nvSpPr>
        <p:spPr>
          <a:xfrm>
            <a:off x="0" y="0"/>
            <a:ext cx="12192000" cy="6740307"/>
          </a:xfrm>
          <a:prstGeom prst="rect">
            <a:avLst/>
          </a:prstGeom>
        </p:spPr>
        <p:txBody>
          <a:bodyPr wrap="square">
            <a:spAutoFit/>
          </a:bodyPr>
          <a:lstStyle/>
          <a:p>
            <a:pPr fontAlgn="base"/>
            <a:r>
              <a:rPr lang="en-US" sz="2000" b="1" i="0" dirty="0">
                <a:solidFill>
                  <a:srgbClr val="333333"/>
                </a:solidFill>
                <a:effectLst/>
                <a:latin typeface="Arial" pitchFamily="34" charset="0"/>
                <a:cs typeface="Arial" pitchFamily="34" charset="0"/>
              </a:rPr>
              <a:t>Fixing Mistakes in DNA Replication</a:t>
            </a:r>
          </a:p>
          <a:p>
            <a:pPr fontAlgn="base"/>
            <a:endParaRPr lang="en-US" sz="2000" b="1" i="0" dirty="0">
              <a:solidFill>
                <a:srgbClr val="333333"/>
              </a:solidFill>
              <a:effectLst/>
              <a:latin typeface="Arial" pitchFamily="34" charset="0"/>
              <a:cs typeface="Arial" pitchFamily="34" charset="0"/>
            </a:endParaRPr>
          </a:p>
          <a:p>
            <a:pPr fontAlgn="base"/>
            <a:r>
              <a:rPr lang="en-US" sz="2000" b="0" i="0" dirty="0">
                <a:solidFill>
                  <a:srgbClr val="068303"/>
                </a:solidFill>
                <a:effectLst/>
                <a:latin typeface="Arial" pitchFamily="34" charset="0"/>
                <a:cs typeface="Arial" pitchFamily="34" charset="0"/>
              </a:rPr>
              <a:t>DNA polymerase</a:t>
            </a:r>
            <a:r>
              <a:rPr lang="en-US" sz="2000" b="0" i="0" dirty="0">
                <a:solidFill>
                  <a:srgbClr val="333333"/>
                </a:solidFill>
                <a:effectLst/>
                <a:latin typeface="Arial" pitchFamily="34" charset="0"/>
                <a:cs typeface="Arial" pitchFamily="34" charset="0"/>
              </a:rPr>
              <a:t> enzymes are amazingly particular with respect to their choice of nucleotides during DNA synthesis, ensuring that the bases added to a growing strand are correctly paired with their complements on the template strand (i.e., A's with T's, and C's with G’s).</a:t>
            </a:r>
          </a:p>
          <a:p>
            <a:pPr fontAlgn="base"/>
            <a:r>
              <a:rPr lang="en-US" sz="2000" dirty="0">
                <a:solidFill>
                  <a:srgbClr val="333333"/>
                </a:solidFill>
                <a:latin typeface="Arial" pitchFamily="34" charset="0"/>
                <a:cs typeface="Arial" pitchFamily="34" charset="0"/>
              </a:rPr>
              <a:t>T</a:t>
            </a:r>
            <a:r>
              <a:rPr lang="en-US" sz="2000" b="0" i="0" dirty="0">
                <a:solidFill>
                  <a:srgbClr val="333333"/>
                </a:solidFill>
                <a:effectLst/>
                <a:latin typeface="Arial" pitchFamily="34" charset="0"/>
                <a:cs typeface="Arial" pitchFamily="34" charset="0"/>
              </a:rPr>
              <a:t>hese enzymes do make mistakes at a rate of about 1 per every 100,000 nucleotides. </a:t>
            </a:r>
          </a:p>
          <a:p>
            <a:pPr fontAlgn="base"/>
            <a:r>
              <a:rPr lang="en-US" sz="2000" b="0" i="0" dirty="0">
                <a:solidFill>
                  <a:srgbClr val="333333"/>
                </a:solidFill>
                <a:effectLst/>
                <a:latin typeface="Arial" pitchFamily="34" charset="0"/>
                <a:cs typeface="Arial" pitchFamily="34" charset="0"/>
              </a:rPr>
              <a:t>In humans, with our 6 billion base pairs in each </a:t>
            </a:r>
            <a:r>
              <a:rPr lang="en-US" sz="2000" b="0" i="0" dirty="0">
                <a:solidFill>
                  <a:srgbClr val="068303"/>
                </a:solidFill>
                <a:effectLst/>
                <a:latin typeface="Arial" pitchFamily="34" charset="0"/>
                <a:cs typeface="Arial" pitchFamily="34" charset="0"/>
              </a:rPr>
              <a:t>diploid</a:t>
            </a:r>
            <a:r>
              <a:rPr lang="en-US" sz="2000" b="0" i="0" dirty="0">
                <a:solidFill>
                  <a:srgbClr val="333333"/>
                </a:solidFill>
                <a:effectLst/>
                <a:latin typeface="Arial" pitchFamily="34" charset="0"/>
                <a:cs typeface="Arial" pitchFamily="34" charset="0"/>
              </a:rPr>
              <a:t> cell, that would amount to about 120,000 mistakes every time a cell divides</a:t>
            </a:r>
            <a:r>
              <a:rPr lang="en-US" sz="2000" dirty="0">
                <a:solidFill>
                  <a:srgbClr val="333333"/>
                </a:solidFill>
                <a:latin typeface="Arial" pitchFamily="34" charset="0"/>
                <a:cs typeface="Arial" pitchFamily="34" charset="0"/>
              </a:rPr>
              <a:t>.</a:t>
            </a:r>
            <a:endParaRPr lang="en-US" sz="2000" b="0" i="0" dirty="0">
              <a:solidFill>
                <a:srgbClr val="333333"/>
              </a:solidFill>
              <a:effectLst/>
              <a:latin typeface="Arial" pitchFamily="34" charset="0"/>
              <a:cs typeface="Arial" pitchFamily="34" charset="0"/>
            </a:endParaRPr>
          </a:p>
          <a:p>
            <a:pPr fontAlgn="base"/>
            <a:endParaRPr lang="en-US" sz="2000" b="0" i="0" dirty="0">
              <a:solidFill>
                <a:srgbClr val="333333"/>
              </a:solidFill>
              <a:effectLst/>
              <a:latin typeface="Arial" pitchFamily="34" charset="0"/>
              <a:cs typeface="Arial" pitchFamily="34" charset="0"/>
            </a:endParaRPr>
          </a:p>
          <a:p>
            <a:pPr fontAlgn="base"/>
            <a:r>
              <a:rPr lang="en-US" dirty="0">
                <a:solidFill>
                  <a:srgbClr val="333333"/>
                </a:solidFill>
                <a:latin typeface="Arial" pitchFamily="34" charset="0"/>
                <a:cs typeface="Arial" pitchFamily="34" charset="0"/>
              </a:rPr>
              <a:t>C</a:t>
            </a:r>
            <a:r>
              <a:rPr lang="en-US" b="0" i="0" dirty="0">
                <a:solidFill>
                  <a:srgbClr val="333333"/>
                </a:solidFill>
                <a:effectLst/>
                <a:latin typeface="Arial" pitchFamily="34" charset="0"/>
                <a:cs typeface="Arial" pitchFamily="34" charset="0"/>
              </a:rPr>
              <a:t>ells have evolved highly sophisticated means of fixing most, but not all, of those mistakes. Some of the mistakes are corrected immediately during replication through a process known as </a:t>
            </a:r>
            <a:r>
              <a:rPr lang="en-US" b="0" i="0" dirty="0">
                <a:solidFill>
                  <a:srgbClr val="068303"/>
                </a:solidFill>
                <a:effectLst/>
                <a:latin typeface="Arial" pitchFamily="34" charset="0"/>
                <a:cs typeface="Arial" pitchFamily="34" charset="0"/>
              </a:rPr>
              <a:t>proofreading</a:t>
            </a:r>
            <a:r>
              <a:rPr lang="en-US" b="0" i="0" dirty="0">
                <a:solidFill>
                  <a:srgbClr val="333333"/>
                </a:solidFill>
                <a:effectLst/>
                <a:latin typeface="Arial" pitchFamily="34" charset="0"/>
                <a:cs typeface="Arial" pitchFamily="34" charset="0"/>
              </a:rPr>
              <a:t>, and some are corrected after replication in a process called </a:t>
            </a:r>
            <a:r>
              <a:rPr lang="en-US" b="0" i="0" dirty="0">
                <a:solidFill>
                  <a:srgbClr val="068303"/>
                </a:solidFill>
                <a:effectLst/>
                <a:latin typeface="Arial" pitchFamily="34" charset="0"/>
                <a:cs typeface="Arial" pitchFamily="34" charset="0"/>
              </a:rPr>
              <a:t>mismatch repair</a:t>
            </a:r>
            <a:r>
              <a:rPr lang="en-US" b="0" i="0" dirty="0">
                <a:solidFill>
                  <a:srgbClr val="333333"/>
                </a:solidFill>
                <a:effectLst/>
                <a:latin typeface="Arial" pitchFamily="34" charset="0"/>
                <a:cs typeface="Arial" pitchFamily="34" charset="0"/>
              </a:rPr>
              <a:t>. </a:t>
            </a:r>
          </a:p>
          <a:p>
            <a:pPr fontAlgn="base"/>
            <a:endParaRPr lang="en-US" b="0" i="0" dirty="0">
              <a:solidFill>
                <a:srgbClr val="333333"/>
              </a:solidFill>
              <a:effectLst/>
              <a:latin typeface="Arial" pitchFamily="34" charset="0"/>
              <a:cs typeface="Arial" pitchFamily="34" charset="0"/>
            </a:endParaRPr>
          </a:p>
          <a:p>
            <a:pPr fontAlgn="base"/>
            <a:r>
              <a:rPr lang="en-US" b="0" i="0" dirty="0">
                <a:solidFill>
                  <a:srgbClr val="333333"/>
                </a:solidFill>
                <a:effectLst/>
                <a:latin typeface="Arial" pitchFamily="34" charset="0"/>
                <a:cs typeface="Arial" pitchFamily="34" charset="0"/>
              </a:rPr>
              <a:t>When an incorrect nucleotide is added to the growing strand, replication is stalled by the fact that the nucleotide's exposed 3′-OH group is in the "wrong" position. </a:t>
            </a:r>
            <a:r>
              <a:rPr lang="en-US" dirty="0">
                <a:solidFill>
                  <a:srgbClr val="333333"/>
                </a:solidFill>
                <a:latin typeface="Arial" pitchFamily="34" charset="0"/>
                <a:cs typeface="Arial" pitchFamily="34" charset="0"/>
              </a:rPr>
              <a:t>N</a:t>
            </a:r>
            <a:r>
              <a:rPr lang="en-US" b="0" i="0" dirty="0">
                <a:solidFill>
                  <a:srgbClr val="333333"/>
                </a:solidFill>
                <a:effectLst/>
                <a:latin typeface="Arial" pitchFamily="34" charset="0"/>
                <a:cs typeface="Arial" pitchFamily="34" charset="0"/>
              </a:rPr>
              <a:t>ew nucleotides are added to the growing strand during replication by means of their 5′-phosphate group binding to the 3′-OH group of the previous nucleotide on the strand. </a:t>
            </a:r>
          </a:p>
          <a:p>
            <a:pPr fontAlgn="base"/>
            <a:r>
              <a:rPr lang="en-US" b="0" i="0" dirty="0">
                <a:solidFill>
                  <a:srgbClr val="333333"/>
                </a:solidFill>
                <a:effectLst/>
                <a:latin typeface="Arial" pitchFamily="34" charset="0"/>
                <a:cs typeface="Arial" pitchFamily="34" charset="0"/>
              </a:rPr>
              <a:t>During proofreading, DNA polymerase enzymes recognize this and replace the incorrectly inserted nucleotide so that replication can continue. Proofreading fixes about 99% of these types of errors, but that's still not good enough for normal cell functioning.</a:t>
            </a:r>
          </a:p>
          <a:p>
            <a:pPr fontAlgn="base"/>
            <a:endParaRPr lang="en-US" b="0" i="0" dirty="0">
              <a:solidFill>
                <a:srgbClr val="333333"/>
              </a:solidFill>
              <a:effectLst/>
              <a:latin typeface="Arial" pitchFamily="34" charset="0"/>
              <a:cs typeface="Arial" pitchFamily="34" charset="0"/>
            </a:endParaRPr>
          </a:p>
          <a:p>
            <a:pPr fontAlgn="base"/>
            <a:r>
              <a:rPr lang="en-US" b="0" i="0" dirty="0">
                <a:solidFill>
                  <a:srgbClr val="333333"/>
                </a:solidFill>
                <a:effectLst/>
                <a:latin typeface="Arial" pitchFamily="34" charset="0"/>
                <a:cs typeface="Arial" pitchFamily="34" charset="0"/>
              </a:rPr>
              <a:t>After replication, mismatch repair reduces the final error rate even further. Incorrectly paired nucleotides cause deformities in the secondary structure of the final DNA molecule. During mismatch repair, enzymes recognize and fix these deformities by removing the incorrectly paired nucleotide and replacing it with the correct nucleotide.</a:t>
            </a:r>
          </a:p>
        </p:txBody>
      </p:sp>
    </p:spTree>
    <p:extLst>
      <p:ext uri="{BB962C8B-B14F-4D97-AF65-F5344CB8AC3E}">
        <p14:creationId xmlns:p14="http://schemas.microsoft.com/office/powerpoint/2010/main" val="28948679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7A5B989-E8A5-4077-8C3C-17C797A31C15}"/>
              </a:ext>
            </a:extLst>
          </p:cNvPr>
          <p:cNvSpPr/>
          <p:nvPr/>
        </p:nvSpPr>
        <p:spPr>
          <a:xfrm>
            <a:off x="656823" y="889844"/>
            <a:ext cx="10831132" cy="4247317"/>
          </a:xfrm>
          <a:prstGeom prst="rect">
            <a:avLst/>
          </a:prstGeom>
        </p:spPr>
        <p:txBody>
          <a:bodyPr wrap="square">
            <a:spAutoFit/>
          </a:bodyPr>
          <a:lstStyle/>
          <a:p>
            <a:pPr fontAlgn="base"/>
            <a:r>
              <a:rPr lang="en-US" b="1" i="0" dirty="0">
                <a:solidFill>
                  <a:srgbClr val="333333"/>
                </a:solidFill>
                <a:effectLst/>
                <a:latin typeface="Lucida Grande"/>
              </a:rPr>
              <a:t>Mutations, DNA Repair, and Evolution</a:t>
            </a:r>
          </a:p>
          <a:p>
            <a:pPr fontAlgn="base"/>
            <a:r>
              <a:rPr lang="en-US" b="0" i="0" dirty="0">
                <a:solidFill>
                  <a:srgbClr val="333333"/>
                </a:solidFill>
                <a:effectLst/>
                <a:latin typeface="Lucida Grande"/>
              </a:rPr>
              <a:t>Thus, mutations are not always a result of mutagens encountered in the environment. There is a natural low error rate that occurs during DNA replication. </a:t>
            </a:r>
          </a:p>
          <a:p>
            <a:pPr fontAlgn="base"/>
            <a:endParaRPr lang="en-US" dirty="0">
              <a:solidFill>
                <a:srgbClr val="333333"/>
              </a:solidFill>
              <a:latin typeface="Lucida Grande"/>
            </a:endParaRPr>
          </a:p>
          <a:p>
            <a:pPr fontAlgn="base"/>
            <a:r>
              <a:rPr lang="en-US" b="0" i="0" dirty="0">
                <a:solidFill>
                  <a:srgbClr val="333333"/>
                </a:solidFill>
                <a:effectLst/>
                <a:latin typeface="Lucida Grande"/>
              </a:rPr>
              <a:t>In most cases, the extensive network of DNA repair machinery that exists in the cell halts </a:t>
            </a:r>
            <a:r>
              <a:rPr lang="en-US" b="0" i="0" dirty="0">
                <a:solidFill>
                  <a:srgbClr val="068303"/>
                </a:solidFill>
                <a:effectLst/>
                <a:latin typeface="Lucida Grande"/>
              </a:rPr>
              <a:t>cell division</a:t>
            </a:r>
            <a:r>
              <a:rPr lang="en-US" b="0" i="0" dirty="0">
                <a:solidFill>
                  <a:srgbClr val="333333"/>
                </a:solidFill>
                <a:effectLst/>
                <a:latin typeface="Lucida Grande"/>
              </a:rPr>
              <a:t> before an incorrectly placed nucleotide is set in place and a mismatch is made in the complementary strand. </a:t>
            </a:r>
          </a:p>
          <a:p>
            <a:pPr fontAlgn="base"/>
            <a:endParaRPr lang="en-US" b="0" i="0" dirty="0">
              <a:solidFill>
                <a:srgbClr val="333333"/>
              </a:solidFill>
              <a:effectLst/>
              <a:latin typeface="Lucida Grande"/>
            </a:endParaRPr>
          </a:p>
          <a:p>
            <a:pPr fontAlgn="base"/>
            <a:r>
              <a:rPr lang="en-US" dirty="0">
                <a:solidFill>
                  <a:srgbClr val="333333"/>
                </a:solidFill>
                <a:latin typeface="Lucida Grande"/>
              </a:rPr>
              <a:t>I</a:t>
            </a:r>
            <a:r>
              <a:rPr lang="en-US" b="0" i="0" dirty="0">
                <a:solidFill>
                  <a:srgbClr val="333333"/>
                </a:solidFill>
                <a:effectLst/>
                <a:latin typeface="Lucida Grande"/>
              </a:rPr>
              <a:t>f the repair machinery does not catch the mistake before the complementary strand is formed, the mutation is established in the cell. This mutation can then be inherited in daughter cells or in embryos </a:t>
            </a:r>
          </a:p>
          <a:p>
            <a:pPr fontAlgn="base"/>
            <a:r>
              <a:rPr lang="en-US" b="0" i="0" dirty="0">
                <a:solidFill>
                  <a:srgbClr val="333333"/>
                </a:solidFill>
                <a:effectLst/>
                <a:latin typeface="Lucida Grande"/>
              </a:rPr>
              <a:t>(if the mutation has occurred in the germ </a:t>
            </a:r>
            <a:r>
              <a:rPr lang="en-US" b="0" i="0" dirty="0">
                <a:solidFill>
                  <a:srgbClr val="068303"/>
                </a:solidFill>
                <a:effectLst/>
                <a:latin typeface="Lucida Grande"/>
              </a:rPr>
              <a:t>line</a:t>
            </a:r>
            <a:r>
              <a:rPr lang="en-US" b="0" i="0" dirty="0">
                <a:solidFill>
                  <a:srgbClr val="333333"/>
                </a:solidFill>
                <a:effectLst/>
                <a:latin typeface="Lucida Grande"/>
              </a:rPr>
              <a:t>).</a:t>
            </a:r>
          </a:p>
          <a:p>
            <a:pPr fontAlgn="base"/>
            <a:endParaRPr lang="en-US" b="0" i="0" dirty="0">
              <a:solidFill>
                <a:srgbClr val="333333"/>
              </a:solidFill>
              <a:effectLst/>
              <a:latin typeface="Lucida Grande"/>
            </a:endParaRPr>
          </a:p>
          <a:p>
            <a:pPr fontAlgn="base"/>
            <a:r>
              <a:rPr lang="en-US" b="0" i="0" dirty="0">
                <a:solidFill>
                  <a:srgbClr val="333333"/>
                </a:solidFill>
                <a:effectLst/>
                <a:latin typeface="Lucida Grande"/>
              </a:rPr>
              <a:t>Together, these different classes of mutations and their causes serve to place organisms at </a:t>
            </a:r>
            <a:r>
              <a:rPr lang="en-US" b="0" i="0" dirty="0">
                <a:solidFill>
                  <a:srgbClr val="068303"/>
                </a:solidFill>
                <a:effectLst/>
                <a:latin typeface="Lucida Grande"/>
              </a:rPr>
              <a:t>risk</a:t>
            </a:r>
            <a:r>
              <a:rPr lang="en-US" b="0" i="0" dirty="0">
                <a:solidFill>
                  <a:srgbClr val="333333"/>
                </a:solidFill>
                <a:effectLst/>
                <a:latin typeface="Lucida Grande"/>
              </a:rPr>
              <a:t> for disease and to provide the raw material for evolution. Thus, mutations are often detrimental to individuals, but they serve to diversify the overall population.</a:t>
            </a:r>
          </a:p>
        </p:txBody>
      </p:sp>
    </p:spTree>
    <p:extLst>
      <p:ext uri="{BB962C8B-B14F-4D97-AF65-F5344CB8AC3E}">
        <p14:creationId xmlns:p14="http://schemas.microsoft.com/office/powerpoint/2010/main" val="6625807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79679DD-8453-461D-B9ED-01EF4090CA9B}"/>
              </a:ext>
            </a:extLst>
          </p:cNvPr>
          <p:cNvSpPr/>
          <p:nvPr/>
        </p:nvSpPr>
        <p:spPr>
          <a:xfrm>
            <a:off x="0" y="1326524"/>
            <a:ext cx="12192000" cy="4016484"/>
          </a:xfrm>
          <a:prstGeom prst="rect">
            <a:avLst/>
          </a:prstGeom>
        </p:spPr>
        <p:txBody>
          <a:bodyPr wrap="square">
            <a:spAutoFit/>
          </a:bodyPr>
          <a:lstStyle/>
          <a:p>
            <a:pPr fontAlgn="base"/>
            <a:r>
              <a:rPr lang="en-US" sz="1700" b="1" i="0" dirty="0">
                <a:solidFill>
                  <a:srgbClr val="333333"/>
                </a:solidFill>
                <a:effectLst/>
                <a:latin typeface="Arial" panose="020B0604020202020204" pitchFamily="34" charset="0"/>
                <a:cs typeface="Arial" panose="020B0604020202020204" pitchFamily="34" charset="0"/>
              </a:rPr>
              <a:t>Reading: When Replication Errors Become Mutations</a:t>
            </a:r>
          </a:p>
          <a:p>
            <a:pPr fontAlgn="base"/>
            <a:r>
              <a:rPr lang="en-US" sz="1700" b="0" i="0" dirty="0">
                <a:solidFill>
                  <a:srgbClr val="333333"/>
                </a:solidFill>
                <a:effectLst/>
                <a:latin typeface="Arial" panose="020B0604020202020204" pitchFamily="34" charset="0"/>
                <a:cs typeface="Arial" panose="020B0604020202020204" pitchFamily="34" charset="0"/>
              </a:rPr>
              <a:t>Incorrectly paired nucleotides that still remain following mismatch repair become permanent mutations after the next </a:t>
            </a:r>
            <a:r>
              <a:rPr lang="en-US" sz="1700" b="0" i="0" dirty="0">
                <a:solidFill>
                  <a:srgbClr val="068303"/>
                </a:solidFill>
                <a:effectLst/>
                <a:latin typeface="Arial" panose="020B0604020202020204" pitchFamily="34" charset="0"/>
                <a:cs typeface="Arial" panose="020B0604020202020204" pitchFamily="34" charset="0"/>
              </a:rPr>
              <a:t>cell division</a:t>
            </a:r>
            <a:r>
              <a:rPr lang="en-US" sz="1700" b="0" i="0" dirty="0">
                <a:solidFill>
                  <a:srgbClr val="333333"/>
                </a:solidFill>
                <a:effectLst/>
                <a:latin typeface="Arial" panose="020B0604020202020204" pitchFamily="34" charset="0"/>
                <a:cs typeface="Arial" panose="020B0604020202020204" pitchFamily="34" charset="0"/>
              </a:rPr>
              <a:t>. This is because once such mistakes are established, the cell no longer recognizes them as errors. Consider the case of wobble-induced replication errors. When these mistakes are not corrected, the incorrectly sequenced DNA strand serves as a template for future replication events, causing all the base-pairings thereafter to be wrong. For instance, in the lower half of Figure 2, the original strand had a C-G pair; then, during replication, </a:t>
            </a:r>
            <a:r>
              <a:rPr lang="en-US" sz="1700" b="0" i="0" dirty="0">
                <a:solidFill>
                  <a:srgbClr val="068303"/>
                </a:solidFill>
                <a:effectLst/>
                <a:latin typeface="Arial" panose="020B0604020202020204" pitchFamily="34" charset="0"/>
                <a:cs typeface="Arial" panose="020B0604020202020204" pitchFamily="34" charset="0"/>
              </a:rPr>
              <a:t>cytosine</a:t>
            </a:r>
            <a:r>
              <a:rPr lang="en-US" sz="1700" b="0" i="0" dirty="0">
                <a:solidFill>
                  <a:srgbClr val="333333"/>
                </a:solidFill>
                <a:effectLst/>
                <a:latin typeface="Arial" panose="020B0604020202020204" pitchFamily="34" charset="0"/>
                <a:cs typeface="Arial" panose="020B0604020202020204" pitchFamily="34" charset="0"/>
              </a:rPr>
              <a:t> (C) is incorrectly matched to </a:t>
            </a:r>
            <a:r>
              <a:rPr lang="en-US" sz="1700" b="0" i="0" dirty="0">
                <a:solidFill>
                  <a:srgbClr val="068303"/>
                </a:solidFill>
                <a:effectLst/>
                <a:latin typeface="Arial" panose="020B0604020202020204" pitchFamily="34" charset="0"/>
                <a:cs typeface="Arial" panose="020B0604020202020204" pitchFamily="34" charset="0"/>
              </a:rPr>
              <a:t>adenine</a:t>
            </a:r>
            <a:r>
              <a:rPr lang="en-US" sz="1700" b="0" i="0" dirty="0">
                <a:solidFill>
                  <a:srgbClr val="333333"/>
                </a:solidFill>
                <a:effectLst/>
                <a:latin typeface="Arial" panose="020B0604020202020204" pitchFamily="34" charset="0"/>
                <a:cs typeface="Arial" panose="020B0604020202020204" pitchFamily="34" charset="0"/>
              </a:rPr>
              <a:t> (A) because of wobble. In this example, wobble occurs because A has an extra hydrogen atom. In the next round of cell division, the double strand with the C-A pairing would separate during replication, each strand serving as a template for synthesis of a new DNA molecule. At that particular spot, C would pair with G, forming a </a:t>
            </a:r>
            <a:r>
              <a:rPr lang="en-US" sz="1700" b="0" i="0" dirty="0">
                <a:solidFill>
                  <a:srgbClr val="068303"/>
                </a:solidFill>
                <a:effectLst/>
                <a:latin typeface="Arial" panose="020B0604020202020204" pitchFamily="34" charset="0"/>
                <a:cs typeface="Arial" panose="020B0604020202020204" pitchFamily="34" charset="0"/>
              </a:rPr>
              <a:t>double helix</a:t>
            </a:r>
            <a:r>
              <a:rPr lang="en-US" sz="1700" b="0" i="0" dirty="0">
                <a:solidFill>
                  <a:srgbClr val="333333"/>
                </a:solidFill>
                <a:effectLst/>
                <a:latin typeface="Arial" panose="020B0604020202020204" pitchFamily="34" charset="0"/>
                <a:cs typeface="Arial" panose="020B0604020202020204" pitchFamily="34" charset="0"/>
              </a:rPr>
              <a:t> with the same sequence as its original (i.e., before the wobble occurred), but A would pair with T, forming a new DNA molecule with an A-T pair in place of the original C-G pair. This type of mutation is known as a base, or base-pair, substitution. Base substitutions involving replacement of one purine for another or one pyrimidine for another (e.g., a mismatched A-A pair, instead of A-T) are known as transitions; the replacement of a purine by a pyrimidine, or vice versa, is called a </a:t>
            </a:r>
            <a:r>
              <a:rPr lang="en-US" sz="1700" b="0" i="0" dirty="0" err="1">
                <a:solidFill>
                  <a:srgbClr val="068303"/>
                </a:solidFill>
                <a:effectLst/>
                <a:latin typeface="Arial" panose="020B0604020202020204" pitchFamily="34" charset="0"/>
                <a:cs typeface="Arial" panose="020B0604020202020204" pitchFamily="34" charset="0"/>
              </a:rPr>
              <a:t>transversion</a:t>
            </a:r>
            <a:r>
              <a:rPr lang="en-US" sz="1700" b="0" i="0" dirty="0">
                <a:solidFill>
                  <a:srgbClr val="333333"/>
                </a:solidFill>
                <a:effectLst/>
                <a:latin typeface="Arial" panose="020B0604020202020204" pitchFamily="34" charset="0"/>
                <a:cs typeface="Arial" panose="020B0604020202020204" pitchFamily="34" charset="0"/>
              </a:rPr>
              <a:t>.</a:t>
            </a:r>
          </a:p>
          <a:p>
            <a:pPr fontAlgn="base"/>
            <a:r>
              <a:rPr lang="en-US" sz="1700" b="0" i="0" dirty="0">
                <a:solidFill>
                  <a:srgbClr val="333333"/>
                </a:solidFill>
                <a:effectLst/>
                <a:latin typeface="Arial" panose="020B0604020202020204" pitchFamily="34" charset="0"/>
                <a:cs typeface="Arial" panose="020B0604020202020204" pitchFamily="34" charset="0"/>
              </a:rPr>
              <a:t>Likewise, when strand-slippage replication errors are not corrected, they become </a:t>
            </a:r>
            <a:r>
              <a:rPr lang="en-US" sz="1700" b="0" i="0" dirty="0">
                <a:solidFill>
                  <a:srgbClr val="068303"/>
                </a:solidFill>
                <a:effectLst/>
                <a:latin typeface="Arial" panose="020B0604020202020204" pitchFamily="34" charset="0"/>
                <a:cs typeface="Arial" panose="020B0604020202020204" pitchFamily="34" charset="0"/>
              </a:rPr>
              <a:t>insertion</a:t>
            </a:r>
            <a:r>
              <a:rPr lang="en-US" sz="1700" b="0" i="0" dirty="0">
                <a:solidFill>
                  <a:srgbClr val="333333"/>
                </a:solidFill>
                <a:effectLst/>
                <a:latin typeface="Arial" panose="020B0604020202020204" pitchFamily="34" charset="0"/>
                <a:cs typeface="Arial" panose="020B0604020202020204" pitchFamily="34" charset="0"/>
              </a:rPr>
              <a:t> and deletion mutations. </a:t>
            </a:r>
          </a:p>
          <a:p>
            <a:pPr fontAlgn="base"/>
            <a:endParaRPr lang="en-US" sz="1700" dirty="0">
              <a:solidFill>
                <a:srgbClr val="33333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949841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62885" y="335846"/>
            <a:ext cx="10367492" cy="4247317"/>
          </a:xfrm>
          <a:prstGeom prst="rect">
            <a:avLst/>
          </a:prstGeom>
        </p:spPr>
        <p:txBody>
          <a:bodyPr wrap="square">
            <a:spAutoFit/>
          </a:bodyPr>
          <a:lstStyle/>
          <a:p>
            <a:pPr fontAlgn="base"/>
            <a:r>
              <a:rPr lang="en-US" i="1" dirty="0">
                <a:solidFill>
                  <a:srgbClr val="333333"/>
                </a:solidFill>
                <a:latin typeface="Arial" panose="020B0604020202020204" pitchFamily="34" charset="0"/>
                <a:cs typeface="Arial" panose="020B0604020202020204" pitchFamily="34" charset="0"/>
              </a:rPr>
              <a:t>Extra Reading:</a:t>
            </a:r>
          </a:p>
          <a:p>
            <a:pPr fontAlgn="base"/>
            <a:endParaRPr lang="en-US" i="1" dirty="0">
              <a:solidFill>
                <a:srgbClr val="333333"/>
              </a:solidFill>
              <a:latin typeface="Arial" panose="020B0604020202020204" pitchFamily="34" charset="0"/>
              <a:cs typeface="Arial" panose="020B0604020202020204" pitchFamily="34" charset="0"/>
            </a:endParaRPr>
          </a:p>
          <a:p>
            <a:pPr fontAlgn="base"/>
            <a:r>
              <a:rPr lang="en-US" dirty="0">
                <a:solidFill>
                  <a:srgbClr val="333333"/>
                </a:solidFill>
                <a:latin typeface="Arial" panose="020B0604020202020204" pitchFamily="34" charset="0"/>
                <a:cs typeface="Arial" panose="020B0604020202020204" pitchFamily="34" charset="0"/>
              </a:rPr>
              <a:t>Much of the early research on strand-slippage mutations was conducted by George </a:t>
            </a:r>
            <a:r>
              <a:rPr lang="en-US" dirty="0" err="1">
                <a:solidFill>
                  <a:srgbClr val="333333"/>
                </a:solidFill>
                <a:latin typeface="Arial" panose="020B0604020202020204" pitchFamily="34" charset="0"/>
                <a:cs typeface="Arial" panose="020B0604020202020204" pitchFamily="34" charset="0"/>
              </a:rPr>
              <a:t>Streisinger</a:t>
            </a:r>
            <a:r>
              <a:rPr lang="en-US" dirty="0">
                <a:solidFill>
                  <a:srgbClr val="333333"/>
                </a:solidFill>
                <a:latin typeface="Arial" panose="020B0604020202020204" pitchFamily="34" charset="0"/>
                <a:cs typeface="Arial" panose="020B0604020202020204" pitchFamily="34" charset="0"/>
              </a:rPr>
              <a:t> in the 1970s. </a:t>
            </a:r>
            <a:r>
              <a:rPr lang="en-US" dirty="0" err="1">
                <a:solidFill>
                  <a:srgbClr val="333333"/>
                </a:solidFill>
                <a:latin typeface="Arial" panose="020B0604020202020204" pitchFamily="34" charset="0"/>
                <a:cs typeface="Arial" panose="020B0604020202020204" pitchFamily="34" charset="0"/>
              </a:rPr>
              <a:t>Streisinger</a:t>
            </a:r>
            <a:r>
              <a:rPr lang="en-US" dirty="0">
                <a:solidFill>
                  <a:srgbClr val="333333"/>
                </a:solidFill>
                <a:latin typeface="Arial" panose="020B0604020202020204" pitchFamily="34" charset="0"/>
                <a:cs typeface="Arial" panose="020B0604020202020204" pitchFamily="34" charset="0"/>
              </a:rPr>
              <a:t>, a professor at the University of Oregon and a fish hobbyist, is known by some as the "founding father of </a:t>
            </a:r>
            <a:r>
              <a:rPr lang="en-US" dirty="0" err="1">
                <a:solidFill>
                  <a:srgbClr val="333333"/>
                </a:solidFill>
                <a:latin typeface="Arial" panose="020B0604020202020204" pitchFamily="34" charset="0"/>
                <a:cs typeface="Arial" panose="020B0604020202020204" pitchFamily="34" charset="0"/>
              </a:rPr>
              <a:t>zebrafish</a:t>
            </a:r>
            <a:r>
              <a:rPr lang="en-US" dirty="0">
                <a:solidFill>
                  <a:srgbClr val="333333"/>
                </a:solidFill>
                <a:latin typeface="Arial" panose="020B0604020202020204" pitchFamily="34" charset="0"/>
                <a:cs typeface="Arial" panose="020B0604020202020204" pitchFamily="34" charset="0"/>
              </a:rPr>
              <a:t> research." However, he is also known for his work with </a:t>
            </a:r>
            <a:r>
              <a:rPr lang="en-US" dirty="0">
                <a:solidFill>
                  <a:srgbClr val="068303"/>
                </a:solidFill>
                <a:latin typeface="Arial" panose="020B0604020202020204" pitchFamily="34" charset="0"/>
                <a:cs typeface="Arial" panose="020B0604020202020204" pitchFamily="34" charset="0"/>
              </a:rPr>
              <a:t>phage</a:t>
            </a:r>
            <a:r>
              <a:rPr lang="en-US" dirty="0">
                <a:solidFill>
                  <a:srgbClr val="333333"/>
                </a:solidFill>
                <a:latin typeface="Arial" panose="020B0604020202020204" pitchFamily="34" charset="0"/>
                <a:cs typeface="Arial" panose="020B0604020202020204" pitchFamily="34" charset="0"/>
              </a:rPr>
              <a:t> T4, a bacterial </a:t>
            </a:r>
            <a:r>
              <a:rPr lang="en-US" dirty="0">
                <a:solidFill>
                  <a:srgbClr val="068303"/>
                </a:solidFill>
                <a:latin typeface="Arial" panose="020B0604020202020204" pitchFamily="34" charset="0"/>
                <a:cs typeface="Arial" panose="020B0604020202020204" pitchFamily="34" charset="0"/>
              </a:rPr>
              <a:t>virus</a:t>
            </a:r>
            <a:r>
              <a:rPr lang="en-US" dirty="0">
                <a:solidFill>
                  <a:srgbClr val="333333"/>
                </a:solidFill>
                <a:latin typeface="Arial" panose="020B0604020202020204" pitchFamily="34" charset="0"/>
                <a:cs typeface="Arial" panose="020B0604020202020204" pitchFamily="34" charset="0"/>
              </a:rPr>
              <a:t>. </a:t>
            </a:r>
            <a:r>
              <a:rPr lang="en-US" dirty="0" err="1">
                <a:solidFill>
                  <a:srgbClr val="333333"/>
                </a:solidFill>
                <a:latin typeface="Arial" panose="020B0604020202020204" pitchFamily="34" charset="0"/>
                <a:cs typeface="Arial" panose="020B0604020202020204" pitchFamily="34" charset="0"/>
              </a:rPr>
              <a:t>Streisinger</a:t>
            </a:r>
            <a:r>
              <a:rPr lang="en-US" dirty="0">
                <a:solidFill>
                  <a:srgbClr val="333333"/>
                </a:solidFill>
                <a:latin typeface="Arial" panose="020B0604020202020204" pitchFamily="34" charset="0"/>
                <a:cs typeface="Arial" panose="020B0604020202020204" pitchFamily="34" charset="0"/>
              </a:rPr>
              <a:t> used this virus to show that most nucleotide insertion and deletion mutations occur in areas of DNA that contain many repeated sequences (also called tandem repeats), and he formulated the strand-slippage hypothesis to explain why this was the case (</a:t>
            </a:r>
            <a:r>
              <a:rPr lang="en-US" dirty="0" err="1">
                <a:solidFill>
                  <a:srgbClr val="333333"/>
                </a:solidFill>
                <a:latin typeface="Arial" panose="020B0604020202020204" pitchFamily="34" charset="0"/>
                <a:cs typeface="Arial" panose="020B0604020202020204" pitchFamily="34" charset="0"/>
              </a:rPr>
              <a:t>Streisinger</a:t>
            </a:r>
            <a:r>
              <a:rPr lang="en-US" dirty="0">
                <a:solidFill>
                  <a:srgbClr val="333333"/>
                </a:solidFill>
                <a:latin typeface="Arial" panose="020B0604020202020204" pitchFamily="34" charset="0"/>
                <a:cs typeface="Arial" panose="020B0604020202020204" pitchFamily="34" charset="0"/>
              </a:rPr>
              <a:t> </a:t>
            </a:r>
            <a:r>
              <a:rPr lang="en-US" i="1" dirty="0">
                <a:solidFill>
                  <a:srgbClr val="333333"/>
                </a:solidFill>
                <a:latin typeface="Arial" panose="020B0604020202020204" pitchFamily="34" charset="0"/>
                <a:cs typeface="Arial" panose="020B0604020202020204" pitchFamily="34" charset="0"/>
              </a:rPr>
              <a:t>et al.</a:t>
            </a:r>
            <a:r>
              <a:rPr lang="en-US" dirty="0">
                <a:solidFill>
                  <a:srgbClr val="333333"/>
                </a:solidFill>
                <a:latin typeface="Arial" panose="020B0604020202020204" pitchFamily="34" charset="0"/>
                <a:cs typeface="Arial" panose="020B0604020202020204" pitchFamily="34" charset="0"/>
              </a:rPr>
              <a:t>, 1966). (In Figure 3, notice the series of repeat T's on the template strand where the slippage has occurred.) When slippage takes place, the presence of nearby duplicate bases stabilizes the slippage so that replication can proceed. During the next round of replication, when the two strands separate, the insertion or deletion on either the template or primer strand, respectively, will be perpetuated as a permanent </a:t>
            </a:r>
            <a:r>
              <a:rPr lang="en-US" dirty="0">
                <a:solidFill>
                  <a:srgbClr val="068303"/>
                </a:solidFill>
                <a:latin typeface="Arial" panose="020B0604020202020204" pitchFamily="34" charset="0"/>
                <a:cs typeface="Arial" panose="020B0604020202020204" pitchFamily="34" charset="0"/>
              </a:rPr>
              <a:t>mutation</a:t>
            </a:r>
            <a:r>
              <a:rPr lang="en-US" dirty="0">
                <a:solidFill>
                  <a:srgbClr val="333333"/>
                </a:solidFill>
                <a:latin typeface="Arial" panose="020B0604020202020204" pitchFamily="34" charset="0"/>
                <a:cs typeface="Arial" panose="020B0604020202020204" pitchFamily="34" charset="0"/>
              </a:rPr>
              <a:t>. Scientists have collected enough evidence to confirm </a:t>
            </a:r>
            <a:r>
              <a:rPr lang="en-US" dirty="0" err="1">
                <a:solidFill>
                  <a:srgbClr val="333333"/>
                </a:solidFill>
                <a:latin typeface="Arial" panose="020B0604020202020204" pitchFamily="34" charset="0"/>
                <a:cs typeface="Arial" panose="020B0604020202020204" pitchFamily="34" charset="0"/>
              </a:rPr>
              <a:t>Streisinger's</a:t>
            </a:r>
            <a:r>
              <a:rPr lang="en-US" dirty="0">
                <a:solidFill>
                  <a:srgbClr val="333333"/>
                </a:solidFill>
                <a:latin typeface="Arial" panose="020B0604020202020204" pitchFamily="34" charset="0"/>
                <a:cs typeface="Arial" panose="020B0604020202020204" pitchFamily="34" charset="0"/>
              </a:rPr>
              <a:t> strand-slippage hypothesis, and this type of mutagenesis remains an active field of scientific research.</a:t>
            </a:r>
          </a:p>
        </p:txBody>
      </p:sp>
    </p:spTree>
    <p:extLst>
      <p:ext uri="{BB962C8B-B14F-4D97-AF65-F5344CB8AC3E}">
        <p14:creationId xmlns:p14="http://schemas.microsoft.com/office/powerpoint/2010/main" val="1700592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 schematic diagram shows two alternative consequences of strand slippage. At the top of the diagram, a single strand of DNA is shown in the process of replication. The original DNA strand, or template strand, is depicted as a horizontal grey rectangle. A horizontal red rectangle, representing the newly-synthesized strand, is above and parallel to the template strand. The newly-synthesized strand is not as long as the template strand, as the template strand has not yet been completely replicated. A branching grey arrow points from the replicating DNA strand to an illustration on the left-hand side of the diagram, labeled Scenario One, and to a second illustration on the right-hand side of the diagram, labeled Scenario Two. In scenario one, the newly-synthesized strand gains a nucleotide as a result of strand slippage during replication; in scenario two, the newly-synthesized strand loses a nucleotide as a result of strand slippage.">
            <a:extLst>
              <a:ext uri="{FF2B5EF4-FFF2-40B4-BE49-F238E27FC236}">
                <a16:creationId xmlns:a16="http://schemas.microsoft.com/office/drawing/2014/main" id="{FD0265D4-1A87-4128-B664-2E8ACC27C0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6755"/>
            <a:ext cx="8329356" cy="558066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22647B3-9716-4028-86B0-7AF79047178C}"/>
              </a:ext>
            </a:extLst>
          </p:cNvPr>
          <p:cNvSpPr/>
          <p:nvPr/>
        </p:nvSpPr>
        <p:spPr>
          <a:xfrm>
            <a:off x="6168272" y="245892"/>
            <a:ext cx="5832050" cy="1477328"/>
          </a:xfrm>
          <a:prstGeom prst="rect">
            <a:avLst/>
          </a:prstGeom>
        </p:spPr>
        <p:txBody>
          <a:bodyPr wrap="square">
            <a:spAutoFit/>
          </a:bodyPr>
          <a:lstStyle/>
          <a:p>
            <a:pPr fontAlgn="base"/>
            <a:r>
              <a:rPr lang="en-US" b="1" i="0" dirty="0">
                <a:solidFill>
                  <a:srgbClr val="333333"/>
                </a:solidFill>
                <a:effectLst/>
                <a:latin typeface="Arial" panose="020B0604020202020204" pitchFamily="34" charset="0"/>
                <a:cs typeface="Arial" panose="020B0604020202020204" pitchFamily="34" charset="0"/>
              </a:rPr>
              <a:t>Strand slippage during DNA replication.</a:t>
            </a:r>
          </a:p>
          <a:p>
            <a:pPr fontAlgn="base"/>
            <a:r>
              <a:rPr lang="en-US" b="0" i="0" dirty="0">
                <a:solidFill>
                  <a:srgbClr val="333333"/>
                </a:solidFill>
                <a:effectLst/>
                <a:latin typeface="Arial" panose="020B0604020202020204" pitchFamily="34" charset="0"/>
                <a:cs typeface="Arial" panose="020B0604020202020204" pitchFamily="34" charset="0"/>
              </a:rPr>
              <a:t>When strand slippage occurs during DNA replication, a DNA strand may loop out, resulting in the addition or deletion of a nucleotide on the newly-synthesized strand.</a:t>
            </a:r>
          </a:p>
        </p:txBody>
      </p:sp>
    </p:spTree>
    <p:extLst>
      <p:ext uri="{BB962C8B-B14F-4D97-AF65-F5344CB8AC3E}">
        <p14:creationId xmlns:p14="http://schemas.microsoft.com/office/powerpoint/2010/main" val="36685238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537B0E4-344E-4E4C-93B8-455AA720A768}"/>
              </a:ext>
            </a:extLst>
          </p:cNvPr>
          <p:cNvSpPr/>
          <p:nvPr/>
        </p:nvSpPr>
        <p:spPr>
          <a:xfrm>
            <a:off x="155156" y="86355"/>
            <a:ext cx="2077813" cy="369332"/>
          </a:xfrm>
          <a:prstGeom prst="rect">
            <a:avLst/>
          </a:prstGeom>
        </p:spPr>
        <p:txBody>
          <a:bodyPr wrap="none">
            <a:spAutoFit/>
          </a:bodyPr>
          <a:lstStyle/>
          <a:p>
            <a:pPr fontAlgn="base"/>
            <a:r>
              <a:rPr lang="en-US" b="1" i="0" dirty="0">
                <a:solidFill>
                  <a:srgbClr val="333333"/>
                </a:solidFill>
                <a:effectLst/>
                <a:latin typeface="Arial" pitchFamily="34" charset="0"/>
                <a:cs typeface="Arial" pitchFamily="34" charset="0"/>
              </a:rPr>
              <a:t>Genetic Mutation</a:t>
            </a:r>
          </a:p>
        </p:txBody>
      </p:sp>
      <p:sp>
        <p:nvSpPr>
          <p:cNvPr id="4" name="Rectangle 3">
            <a:extLst>
              <a:ext uri="{FF2B5EF4-FFF2-40B4-BE49-F238E27FC236}">
                <a16:creationId xmlns:a16="http://schemas.microsoft.com/office/drawing/2014/main" id="{8842559E-129A-408E-8624-57BD76354144}"/>
              </a:ext>
            </a:extLst>
          </p:cNvPr>
          <p:cNvSpPr/>
          <p:nvPr/>
        </p:nvSpPr>
        <p:spPr>
          <a:xfrm>
            <a:off x="229385" y="915940"/>
            <a:ext cx="11284327" cy="3693319"/>
          </a:xfrm>
          <a:prstGeom prst="rect">
            <a:avLst/>
          </a:prstGeom>
        </p:spPr>
        <p:txBody>
          <a:bodyPr wrap="square">
            <a:spAutoFit/>
          </a:bodyPr>
          <a:lstStyle/>
          <a:p>
            <a:r>
              <a:rPr lang="en-US" b="0" i="0" dirty="0">
                <a:solidFill>
                  <a:srgbClr val="333333"/>
                </a:solidFill>
                <a:effectLst/>
                <a:latin typeface="Arial" pitchFamily="34" charset="0"/>
                <a:cs typeface="Arial" pitchFamily="34" charset="0"/>
              </a:rPr>
              <a:t>Mutations are changes in the genetic sequence, and they are a main cause of diversity among organisms. </a:t>
            </a:r>
          </a:p>
          <a:p>
            <a:r>
              <a:rPr lang="en-US" b="0" i="0" dirty="0">
                <a:solidFill>
                  <a:srgbClr val="333333"/>
                </a:solidFill>
                <a:effectLst/>
                <a:latin typeface="Arial" pitchFamily="34" charset="0"/>
                <a:cs typeface="Arial" pitchFamily="34" charset="0"/>
              </a:rPr>
              <a:t>These changes occur at many different levels, and they can have widely differing consequences. In biological systems that are capable of </a:t>
            </a:r>
            <a:r>
              <a:rPr lang="en-US" b="0" i="0" dirty="0">
                <a:solidFill>
                  <a:srgbClr val="068303"/>
                </a:solidFill>
                <a:effectLst/>
                <a:latin typeface="Arial" pitchFamily="34" charset="0"/>
                <a:cs typeface="Arial" pitchFamily="34" charset="0"/>
              </a:rPr>
              <a:t>reproduction</a:t>
            </a:r>
            <a:r>
              <a:rPr lang="en-US" b="0" i="0" dirty="0">
                <a:solidFill>
                  <a:srgbClr val="333333"/>
                </a:solidFill>
                <a:effectLst/>
                <a:latin typeface="Arial" pitchFamily="34" charset="0"/>
                <a:cs typeface="Arial" pitchFamily="34" charset="0"/>
              </a:rPr>
              <a:t>, we must first focus on whether they are heritable; specifically, some mutations affect only the individual that carries them, while others affect all of the </a:t>
            </a:r>
            <a:r>
              <a:rPr lang="en-US" b="0" i="0" dirty="0">
                <a:solidFill>
                  <a:srgbClr val="068303"/>
                </a:solidFill>
                <a:effectLst/>
                <a:latin typeface="Arial" pitchFamily="34" charset="0"/>
                <a:cs typeface="Arial" pitchFamily="34" charset="0"/>
              </a:rPr>
              <a:t>carrier organism</a:t>
            </a:r>
            <a:r>
              <a:rPr lang="en-US" b="0" i="0" dirty="0">
                <a:solidFill>
                  <a:srgbClr val="333333"/>
                </a:solidFill>
                <a:effectLst/>
                <a:latin typeface="Arial" pitchFamily="34" charset="0"/>
                <a:cs typeface="Arial" pitchFamily="34" charset="0"/>
              </a:rPr>
              <a:t>'s </a:t>
            </a:r>
            <a:r>
              <a:rPr lang="en-US" b="0" i="0" dirty="0">
                <a:solidFill>
                  <a:srgbClr val="068303"/>
                </a:solidFill>
                <a:effectLst/>
                <a:latin typeface="Arial" pitchFamily="34" charset="0"/>
                <a:cs typeface="Arial" pitchFamily="34" charset="0"/>
              </a:rPr>
              <a:t>offspring</a:t>
            </a:r>
            <a:r>
              <a:rPr lang="en-US" b="0" i="0" dirty="0">
                <a:solidFill>
                  <a:srgbClr val="333333"/>
                </a:solidFill>
                <a:effectLst/>
                <a:latin typeface="Arial" pitchFamily="34" charset="0"/>
                <a:cs typeface="Arial" pitchFamily="34" charset="0"/>
              </a:rPr>
              <a:t>, and further descendants. </a:t>
            </a:r>
          </a:p>
          <a:p>
            <a:endParaRPr lang="en-US" dirty="0">
              <a:solidFill>
                <a:srgbClr val="333333"/>
              </a:solidFill>
              <a:latin typeface="Arial" pitchFamily="34" charset="0"/>
              <a:cs typeface="Arial" pitchFamily="34" charset="0"/>
            </a:endParaRPr>
          </a:p>
          <a:p>
            <a:r>
              <a:rPr lang="en-US" b="0" i="0" dirty="0">
                <a:solidFill>
                  <a:srgbClr val="333333"/>
                </a:solidFill>
                <a:effectLst/>
                <a:latin typeface="Arial" pitchFamily="34" charset="0"/>
                <a:cs typeface="Arial" pitchFamily="34" charset="0"/>
              </a:rPr>
              <a:t>For mutations to affect an organism's descendants, they must: </a:t>
            </a:r>
          </a:p>
          <a:p>
            <a:pPr marL="342900" indent="-342900">
              <a:buAutoNum type="arabicParenR"/>
            </a:pPr>
            <a:r>
              <a:rPr lang="en-US" b="0" i="0" dirty="0">
                <a:solidFill>
                  <a:srgbClr val="333333"/>
                </a:solidFill>
                <a:effectLst/>
                <a:latin typeface="Arial" pitchFamily="34" charset="0"/>
                <a:cs typeface="Arial" pitchFamily="34" charset="0"/>
              </a:rPr>
              <a:t>occur in cells that produce the next generation</a:t>
            </a:r>
          </a:p>
          <a:p>
            <a:pPr marL="342900" indent="-342900">
              <a:buAutoNum type="arabicParenR"/>
            </a:pPr>
            <a:r>
              <a:rPr lang="en-US" b="0" i="0" dirty="0">
                <a:solidFill>
                  <a:srgbClr val="333333"/>
                </a:solidFill>
                <a:effectLst/>
                <a:latin typeface="Arial" pitchFamily="34" charset="0"/>
                <a:cs typeface="Arial" pitchFamily="34" charset="0"/>
              </a:rPr>
              <a:t>affect the hereditary material</a:t>
            </a:r>
          </a:p>
          <a:p>
            <a:endParaRPr lang="en-US" dirty="0">
              <a:solidFill>
                <a:srgbClr val="333333"/>
              </a:solidFill>
              <a:latin typeface="Arial" pitchFamily="34" charset="0"/>
              <a:cs typeface="Arial" pitchFamily="34" charset="0"/>
            </a:endParaRPr>
          </a:p>
          <a:p>
            <a:endParaRPr lang="en-US" b="0" i="0" dirty="0">
              <a:solidFill>
                <a:srgbClr val="333333"/>
              </a:solidFill>
              <a:effectLst/>
              <a:latin typeface="Arial" pitchFamily="34" charset="0"/>
              <a:cs typeface="Arial" pitchFamily="34" charset="0"/>
            </a:endParaRPr>
          </a:p>
          <a:p>
            <a:r>
              <a:rPr lang="en-US" b="1" i="0" dirty="0">
                <a:solidFill>
                  <a:srgbClr val="333333"/>
                </a:solidFill>
                <a:effectLst/>
                <a:latin typeface="Arial" pitchFamily="34" charset="0"/>
                <a:cs typeface="Arial" pitchFamily="34" charset="0"/>
              </a:rPr>
              <a:t>Ultimately, the interplay between inherited mutations and environmental pressures generates diversity among </a:t>
            </a:r>
            <a:r>
              <a:rPr lang="en-US" b="1" i="0" dirty="0">
                <a:solidFill>
                  <a:srgbClr val="068303"/>
                </a:solidFill>
                <a:effectLst/>
                <a:latin typeface="Arial" pitchFamily="34" charset="0"/>
                <a:cs typeface="Arial" pitchFamily="34" charset="0"/>
              </a:rPr>
              <a:t>species</a:t>
            </a:r>
            <a:r>
              <a:rPr lang="en-US" b="1" i="0" dirty="0">
                <a:solidFill>
                  <a:srgbClr val="333333"/>
                </a:solidFill>
                <a:effectLst/>
                <a:latin typeface="Arial" pitchFamily="34" charset="0"/>
                <a:cs typeface="Arial" pitchFamily="34" charset="0"/>
              </a:rPr>
              <a:t>.</a:t>
            </a:r>
            <a:endParaRPr lang="en-US" b="1" dirty="0">
              <a:latin typeface="Arial" pitchFamily="34" charset="0"/>
              <a:cs typeface="Arial" pitchFamily="34" charset="0"/>
            </a:endParaRPr>
          </a:p>
        </p:txBody>
      </p:sp>
    </p:spTree>
    <p:extLst>
      <p:ext uri="{BB962C8B-B14F-4D97-AF65-F5344CB8AC3E}">
        <p14:creationId xmlns:p14="http://schemas.microsoft.com/office/powerpoint/2010/main" val="33570477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3335" y="321972"/>
            <a:ext cx="11423560" cy="5909310"/>
          </a:xfrm>
          <a:prstGeom prst="rect">
            <a:avLst/>
          </a:prstGeom>
        </p:spPr>
        <p:txBody>
          <a:bodyPr wrap="square">
            <a:spAutoFit/>
          </a:bodyPr>
          <a:lstStyle/>
          <a:p>
            <a:r>
              <a:rPr lang="en-US" b="1" dirty="0">
                <a:latin typeface="Arial" pitchFamily="34" charset="0"/>
                <a:cs typeface="Arial" pitchFamily="34" charset="0"/>
              </a:rPr>
              <a:t>To connect the idea of mutations back to our discussion of DNA and proteins, here are some examples of how a mutation in the DNA can lead to a change in the protein:</a:t>
            </a:r>
            <a:br>
              <a:rPr lang="en-US" dirty="0">
                <a:latin typeface="Arial" pitchFamily="34" charset="0"/>
                <a:cs typeface="Arial" pitchFamily="34" charset="0"/>
              </a:rPr>
            </a:br>
            <a:endParaRPr lang="en-US" dirty="0">
              <a:latin typeface="Arial" pitchFamily="34" charset="0"/>
              <a:cs typeface="Arial" pitchFamily="34" charset="0"/>
            </a:endParaRPr>
          </a:p>
          <a:p>
            <a:r>
              <a:rPr lang="en-US" dirty="0">
                <a:latin typeface="Arial" pitchFamily="34" charset="0"/>
                <a:cs typeface="Arial" pitchFamily="34" charset="0"/>
              </a:rPr>
              <a:t>1)A number of nucleotides not divisible by three is either inserted into or deleted from the DNA.  This shifts the position of the codons being read to create amino acids and is known as a </a:t>
            </a:r>
            <a:r>
              <a:rPr lang="en-US" dirty="0" err="1">
                <a:latin typeface="Arial" pitchFamily="34" charset="0"/>
                <a:cs typeface="Arial" pitchFamily="34" charset="0"/>
              </a:rPr>
              <a:t>frameshift</a:t>
            </a:r>
            <a:r>
              <a:rPr lang="en-US" dirty="0">
                <a:latin typeface="Arial" pitchFamily="34" charset="0"/>
                <a:cs typeface="Arial" pitchFamily="34" charset="0"/>
              </a:rPr>
              <a:t> mutation.  For example, if the original sequence is CCC CAG AGA (corresponding to amino acids </a:t>
            </a:r>
            <a:r>
              <a:rPr lang="en-US" dirty="0" err="1">
                <a:latin typeface="Arial" pitchFamily="34" charset="0"/>
                <a:cs typeface="Arial" pitchFamily="34" charset="0"/>
              </a:rPr>
              <a:t>proline</a:t>
            </a:r>
            <a:r>
              <a:rPr lang="en-US" dirty="0">
                <a:latin typeface="Arial" pitchFamily="34" charset="0"/>
                <a:cs typeface="Arial" pitchFamily="34" charset="0"/>
              </a:rPr>
              <a:t>, glutamine and arginine) and there is an insertion (in red) leading to the sequence CC</a:t>
            </a:r>
            <a:r>
              <a:rPr lang="en-US" dirty="0">
                <a:solidFill>
                  <a:srgbClr val="FF0000"/>
                </a:solidFill>
                <a:latin typeface="Arial" pitchFamily="34" charset="0"/>
                <a:cs typeface="Arial" pitchFamily="34" charset="0"/>
              </a:rPr>
              <a:t>G</a:t>
            </a:r>
            <a:r>
              <a:rPr lang="en-US" dirty="0">
                <a:latin typeface="Arial" pitchFamily="34" charset="0"/>
                <a:cs typeface="Arial" pitchFamily="34" charset="0"/>
              </a:rPr>
              <a:t> </a:t>
            </a:r>
            <a:r>
              <a:rPr lang="en-US" dirty="0">
                <a:solidFill>
                  <a:srgbClr val="FF0000"/>
                </a:solidFill>
                <a:latin typeface="Arial" pitchFamily="34" charset="0"/>
                <a:cs typeface="Arial" pitchFamily="34" charset="0"/>
              </a:rPr>
              <a:t>A</a:t>
            </a:r>
            <a:r>
              <a:rPr lang="en-US" dirty="0">
                <a:latin typeface="Arial" pitchFamily="34" charset="0"/>
                <a:cs typeface="Arial" pitchFamily="34" charset="0"/>
              </a:rPr>
              <a:t>CC AGA GA, the corresponding amino acids will change to </a:t>
            </a:r>
            <a:r>
              <a:rPr lang="en-US" dirty="0" err="1">
                <a:latin typeface="Arial" pitchFamily="34" charset="0"/>
                <a:cs typeface="Arial" pitchFamily="34" charset="0"/>
              </a:rPr>
              <a:t>proline</a:t>
            </a:r>
            <a:r>
              <a:rPr lang="en-US" dirty="0">
                <a:latin typeface="Arial" pitchFamily="34" charset="0"/>
                <a:cs typeface="Arial" pitchFamily="34" charset="0"/>
              </a:rPr>
              <a:t>, threonine and arginine and will shift which bases are in the codons in the rest of the RNA read after this sequence.</a:t>
            </a:r>
            <a:br>
              <a:rPr lang="en-US" dirty="0">
                <a:latin typeface="Arial" pitchFamily="34" charset="0"/>
                <a:cs typeface="Arial" pitchFamily="34" charset="0"/>
              </a:rPr>
            </a:br>
            <a:endParaRPr lang="en-US" dirty="0">
              <a:latin typeface="Arial" pitchFamily="34" charset="0"/>
              <a:cs typeface="Arial" pitchFamily="34" charset="0"/>
            </a:endParaRPr>
          </a:p>
          <a:p>
            <a:r>
              <a:rPr lang="en-US" dirty="0">
                <a:latin typeface="Arial" pitchFamily="34" charset="0"/>
                <a:cs typeface="Arial" pitchFamily="34" charset="0"/>
              </a:rPr>
              <a:t>2)A nonsense mutation is a change of base at one point in the DNA that causes a stop signal where one shouldn’t be and halts the creation of a protein in the middle.</a:t>
            </a:r>
            <a:br>
              <a:rPr lang="en-US" dirty="0">
                <a:latin typeface="Arial" pitchFamily="34" charset="0"/>
                <a:cs typeface="Arial" pitchFamily="34" charset="0"/>
              </a:rPr>
            </a:br>
            <a:endParaRPr lang="en-US" dirty="0">
              <a:latin typeface="Arial" pitchFamily="34" charset="0"/>
              <a:cs typeface="Arial" pitchFamily="34" charset="0"/>
            </a:endParaRPr>
          </a:p>
          <a:p>
            <a:r>
              <a:rPr lang="en-US" dirty="0">
                <a:latin typeface="Arial" pitchFamily="34" charset="0"/>
                <a:cs typeface="Arial" pitchFamily="34" charset="0"/>
              </a:rPr>
              <a:t>3)A missense mutation is a change of base at a point in the DNA that results in the substitution of a different amino acid than originally intended at some point in the protein.  This can change or inhibit the function of the protein.</a:t>
            </a:r>
            <a:br>
              <a:rPr lang="en-US" dirty="0">
                <a:latin typeface="Arial" pitchFamily="34" charset="0"/>
                <a:cs typeface="Arial" pitchFamily="34" charset="0"/>
              </a:rPr>
            </a:br>
            <a:endParaRPr lang="en-US" dirty="0">
              <a:latin typeface="Arial" pitchFamily="34" charset="0"/>
              <a:cs typeface="Arial" pitchFamily="34" charset="0"/>
            </a:endParaRPr>
          </a:p>
          <a:p>
            <a:r>
              <a:rPr lang="en-US" dirty="0">
                <a:latin typeface="Arial" pitchFamily="34" charset="0"/>
                <a:cs typeface="Arial" pitchFamily="34" charset="0"/>
              </a:rPr>
              <a:t>4)A neutral mutation is one leading to a substitution of a different amino acid than originally intended, but not to one that alters the function of the protein.</a:t>
            </a:r>
            <a:br>
              <a:rPr lang="en-US" dirty="0">
                <a:latin typeface="Arial" pitchFamily="34" charset="0"/>
                <a:cs typeface="Arial" pitchFamily="34" charset="0"/>
              </a:rPr>
            </a:br>
            <a:endParaRPr lang="en-US" dirty="0">
              <a:latin typeface="Arial" pitchFamily="34" charset="0"/>
              <a:cs typeface="Arial" pitchFamily="34" charset="0"/>
            </a:endParaRPr>
          </a:p>
          <a:p>
            <a:r>
              <a:rPr lang="en-US" dirty="0">
                <a:latin typeface="Arial" pitchFamily="34" charset="0"/>
                <a:cs typeface="Arial" pitchFamily="34" charset="0"/>
              </a:rPr>
              <a:t>5)A silent mutation is one that does not lead to a change in the amino acid sequence of a protein.</a:t>
            </a:r>
            <a:endParaRPr lang="en-US" dirty="0">
              <a:effectLst/>
              <a:latin typeface="Arial" pitchFamily="34" charset="0"/>
              <a:cs typeface="Arial" pitchFamily="34" charset="0"/>
            </a:endParaRPr>
          </a:p>
        </p:txBody>
      </p:sp>
    </p:spTree>
    <p:extLst>
      <p:ext uri="{BB962C8B-B14F-4D97-AF65-F5344CB8AC3E}">
        <p14:creationId xmlns:p14="http://schemas.microsoft.com/office/powerpoint/2010/main" val="27803224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4851" y="335846"/>
            <a:ext cx="11578107" cy="6186309"/>
          </a:xfrm>
          <a:prstGeom prst="rect">
            <a:avLst/>
          </a:prstGeom>
        </p:spPr>
        <p:txBody>
          <a:bodyPr wrap="square">
            <a:spAutoFit/>
          </a:bodyPr>
          <a:lstStyle/>
          <a:p>
            <a:r>
              <a:rPr lang="en-US" b="1" dirty="0">
                <a:latin typeface="Arial" pitchFamily="34" charset="0"/>
                <a:cs typeface="Arial" pitchFamily="34" charset="0"/>
              </a:rPr>
              <a:t>Did you know that very small changes in DNA sequences called point mutations can have huge impacts on the body? </a:t>
            </a:r>
          </a:p>
          <a:p>
            <a:endParaRPr lang="en-US" b="1" dirty="0">
              <a:latin typeface="Arial" pitchFamily="34" charset="0"/>
              <a:cs typeface="Arial" pitchFamily="34" charset="0"/>
            </a:endParaRPr>
          </a:p>
          <a:p>
            <a:r>
              <a:rPr lang="en-US" b="1" dirty="0">
                <a:latin typeface="Arial" pitchFamily="34" charset="0"/>
                <a:cs typeface="Arial" pitchFamily="34" charset="0"/>
              </a:rPr>
              <a:t>What Are Point Mutations?</a:t>
            </a:r>
          </a:p>
          <a:p>
            <a:endParaRPr lang="en-US" b="1" dirty="0">
              <a:latin typeface="Arial" pitchFamily="34" charset="0"/>
              <a:cs typeface="Arial" pitchFamily="34" charset="0"/>
            </a:endParaRPr>
          </a:p>
          <a:p>
            <a:r>
              <a:rPr lang="en-US" dirty="0">
                <a:latin typeface="Arial" pitchFamily="34" charset="0"/>
                <a:cs typeface="Arial" pitchFamily="34" charset="0"/>
              </a:rPr>
              <a:t>A </a:t>
            </a:r>
            <a:r>
              <a:rPr lang="en-US" b="1" dirty="0">
                <a:latin typeface="Arial" pitchFamily="34" charset="0"/>
                <a:cs typeface="Arial" pitchFamily="34" charset="0"/>
              </a:rPr>
              <a:t>mutation</a:t>
            </a:r>
            <a:r>
              <a:rPr lang="en-US" dirty="0">
                <a:latin typeface="Arial" pitchFamily="34" charset="0"/>
                <a:cs typeface="Arial" pitchFamily="34" charset="0"/>
              </a:rPr>
              <a:t> is a permanent change in a DNA sequence. </a:t>
            </a:r>
          </a:p>
          <a:p>
            <a:r>
              <a:rPr lang="en-US" dirty="0">
                <a:latin typeface="Arial" pitchFamily="34" charset="0"/>
                <a:cs typeface="Arial" pitchFamily="34" charset="0"/>
              </a:rPr>
              <a:t>Since DNA is the unit of heredity of all organisms, this means that mutations can often be passed on to offspring.</a:t>
            </a:r>
          </a:p>
          <a:p>
            <a:endParaRPr lang="en-US" dirty="0">
              <a:latin typeface="Arial" pitchFamily="34" charset="0"/>
              <a:cs typeface="Arial" pitchFamily="34" charset="0"/>
            </a:endParaRPr>
          </a:p>
          <a:p>
            <a:r>
              <a:rPr lang="en-US" dirty="0">
                <a:latin typeface="Arial" pitchFamily="34" charset="0"/>
                <a:cs typeface="Arial" pitchFamily="34" charset="0"/>
              </a:rPr>
              <a:t>Mutations don't have to be bad. Some are beneficial, while others are neutral and have no effect.</a:t>
            </a:r>
          </a:p>
          <a:p>
            <a:r>
              <a:rPr lang="en-US" dirty="0">
                <a:latin typeface="Arial" pitchFamily="34" charset="0"/>
                <a:cs typeface="Arial" pitchFamily="34" charset="0"/>
              </a:rPr>
              <a:t> </a:t>
            </a:r>
          </a:p>
          <a:p>
            <a:r>
              <a:rPr lang="en-US" dirty="0">
                <a:latin typeface="Arial" pitchFamily="34" charset="0"/>
                <a:cs typeface="Arial" pitchFamily="34" charset="0"/>
              </a:rPr>
              <a:t>There are many different categories of mutations.</a:t>
            </a:r>
          </a:p>
          <a:p>
            <a:r>
              <a:rPr lang="en-US" dirty="0">
                <a:latin typeface="Arial" pitchFamily="34" charset="0"/>
                <a:cs typeface="Arial" pitchFamily="34" charset="0"/>
              </a:rPr>
              <a:t>	Focus on </a:t>
            </a:r>
            <a:r>
              <a:rPr lang="en-US" b="1" dirty="0">
                <a:latin typeface="Arial" pitchFamily="34" charset="0"/>
                <a:cs typeface="Arial" pitchFamily="34" charset="0"/>
              </a:rPr>
              <a:t>point mutations</a:t>
            </a:r>
            <a:r>
              <a:rPr lang="en-US" dirty="0">
                <a:latin typeface="Arial" pitchFamily="34" charset="0"/>
                <a:cs typeface="Arial" pitchFamily="34" charset="0"/>
              </a:rPr>
              <a:t> - resulting from a </a:t>
            </a:r>
            <a:r>
              <a:rPr lang="en-US" u="sng" dirty="0">
                <a:latin typeface="Arial" pitchFamily="34" charset="0"/>
                <a:cs typeface="Arial" pitchFamily="34" charset="0"/>
              </a:rPr>
              <a:t>change in one or a few nucleotides at a single location in a </a:t>
            </a:r>
            <a:r>
              <a:rPr lang="en-US" dirty="0">
                <a:latin typeface="Arial" pitchFamily="34" charset="0"/>
                <a:cs typeface="Arial" pitchFamily="34" charset="0"/>
              </a:rPr>
              <a:t>	</a:t>
            </a:r>
            <a:r>
              <a:rPr lang="en-US" u="sng" dirty="0">
                <a:latin typeface="Arial" pitchFamily="34" charset="0"/>
                <a:cs typeface="Arial" pitchFamily="34" charset="0"/>
              </a:rPr>
              <a:t>DNA sequence</a:t>
            </a:r>
            <a:r>
              <a:rPr lang="en-US" dirty="0">
                <a:latin typeface="Arial" pitchFamily="34" charset="0"/>
                <a:cs typeface="Arial" pitchFamily="34" charset="0"/>
              </a:rPr>
              <a:t>. </a:t>
            </a:r>
          </a:p>
          <a:p>
            <a:endParaRPr lang="en-US" b="1" dirty="0">
              <a:latin typeface="Arial" pitchFamily="34" charset="0"/>
              <a:cs typeface="Arial" pitchFamily="34" charset="0"/>
            </a:endParaRPr>
          </a:p>
          <a:p>
            <a:r>
              <a:rPr lang="en-US" b="1" dirty="0">
                <a:latin typeface="Arial" pitchFamily="34" charset="0"/>
                <a:cs typeface="Arial" pitchFamily="34" charset="0"/>
              </a:rPr>
              <a:t>Nucleotides</a:t>
            </a:r>
            <a:r>
              <a:rPr lang="en-US" dirty="0">
                <a:latin typeface="Arial" pitchFamily="34" charset="0"/>
                <a:cs typeface="Arial" pitchFamily="34" charset="0"/>
              </a:rPr>
              <a:t> are the repeating units of a DNA sequence. There are four nucleotides, each with a different nitrogenous base: thymine (T), adenine (A), guanine (G), cytosine (C). </a:t>
            </a:r>
          </a:p>
          <a:p>
            <a:endParaRPr lang="en-US" b="1" dirty="0">
              <a:latin typeface="Arial" pitchFamily="34" charset="0"/>
              <a:cs typeface="Arial" pitchFamily="34" charset="0"/>
            </a:endParaRPr>
          </a:p>
          <a:p>
            <a:r>
              <a:rPr lang="en-US" b="1" dirty="0">
                <a:latin typeface="Arial" pitchFamily="34" charset="0"/>
                <a:cs typeface="Arial" pitchFamily="34" charset="0"/>
              </a:rPr>
              <a:t>Genes</a:t>
            </a:r>
            <a:r>
              <a:rPr lang="en-US" dirty="0">
                <a:latin typeface="Arial" pitchFamily="34" charset="0"/>
                <a:cs typeface="Arial" pitchFamily="34" charset="0"/>
              </a:rPr>
              <a:t> are sequences of DNA that code for proteins, and the order of these bases determines the order of amino acids in a protein. </a:t>
            </a:r>
          </a:p>
          <a:p>
            <a:endParaRPr lang="en-US" dirty="0">
              <a:latin typeface="Arial" pitchFamily="34" charset="0"/>
              <a:cs typeface="Arial" pitchFamily="34" charset="0"/>
            </a:endParaRPr>
          </a:p>
          <a:p>
            <a:r>
              <a:rPr lang="en-US" dirty="0">
                <a:latin typeface="Arial" pitchFamily="34" charset="0"/>
                <a:cs typeface="Arial" pitchFamily="34" charset="0"/>
              </a:rPr>
              <a:t>Not all mutations are in these coding sequences but if they are, then the result can be different or non-functioning proteins will be made. </a:t>
            </a:r>
          </a:p>
        </p:txBody>
      </p:sp>
    </p:spTree>
    <p:extLst>
      <p:ext uri="{BB962C8B-B14F-4D97-AF65-F5344CB8AC3E}">
        <p14:creationId xmlns:p14="http://schemas.microsoft.com/office/powerpoint/2010/main" val="15950159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A424622-FE07-4C2E-B4C8-4189F9E029F9}"/>
              </a:ext>
            </a:extLst>
          </p:cNvPr>
          <p:cNvSpPr/>
          <p:nvPr/>
        </p:nvSpPr>
        <p:spPr>
          <a:xfrm>
            <a:off x="1300766" y="633136"/>
            <a:ext cx="8654603" cy="4708981"/>
          </a:xfrm>
          <a:prstGeom prst="rect">
            <a:avLst/>
          </a:prstGeom>
        </p:spPr>
        <p:txBody>
          <a:bodyPr wrap="square">
            <a:spAutoFit/>
          </a:bodyPr>
          <a:lstStyle/>
          <a:p>
            <a:pPr fontAlgn="base"/>
            <a:r>
              <a:rPr lang="en-US" sz="2000" b="1" i="0" dirty="0">
                <a:solidFill>
                  <a:srgbClr val="333333"/>
                </a:solidFill>
                <a:effectLst/>
                <a:latin typeface="Arial" pitchFamily="34" charset="0"/>
                <a:cs typeface="Arial" pitchFamily="34" charset="0"/>
              </a:rPr>
              <a:t>Types of Changes in DNA</a:t>
            </a:r>
          </a:p>
          <a:p>
            <a:pPr fontAlgn="base"/>
            <a:endParaRPr lang="en-US" sz="2000" b="1" i="0" dirty="0">
              <a:solidFill>
                <a:srgbClr val="333333"/>
              </a:solidFill>
              <a:effectLst/>
              <a:latin typeface="Arial" pitchFamily="34" charset="0"/>
              <a:cs typeface="Arial" pitchFamily="34" charset="0"/>
            </a:endParaRPr>
          </a:p>
          <a:p>
            <a:pPr fontAlgn="base"/>
            <a:r>
              <a:rPr lang="en-US" sz="2000" b="0" i="0" dirty="0">
                <a:solidFill>
                  <a:srgbClr val="333333"/>
                </a:solidFill>
                <a:effectLst/>
                <a:latin typeface="Arial" pitchFamily="34" charset="0"/>
                <a:cs typeface="Arial" pitchFamily="34" charset="0"/>
              </a:rPr>
              <a:t>The DNA in any </a:t>
            </a:r>
            <a:r>
              <a:rPr lang="en-US" sz="2000" b="0" i="0" dirty="0">
                <a:solidFill>
                  <a:srgbClr val="068303"/>
                </a:solidFill>
                <a:effectLst/>
                <a:latin typeface="Arial" pitchFamily="34" charset="0"/>
                <a:cs typeface="Arial" pitchFamily="34" charset="0"/>
              </a:rPr>
              <a:t>cell</a:t>
            </a:r>
            <a:r>
              <a:rPr lang="en-US" sz="2000" b="0" i="0" dirty="0">
                <a:solidFill>
                  <a:srgbClr val="333333"/>
                </a:solidFill>
                <a:effectLst/>
                <a:latin typeface="Arial" pitchFamily="34" charset="0"/>
                <a:cs typeface="Arial" pitchFamily="34" charset="0"/>
              </a:rPr>
              <a:t> can be altered through environmental exposure to certain chemicals, ultraviolet </a:t>
            </a:r>
            <a:r>
              <a:rPr lang="en-US" sz="2000" b="0" i="0" dirty="0">
                <a:solidFill>
                  <a:srgbClr val="068303"/>
                </a:solidFill>
                <a:effectLst/>
                <a:latin typeface="Arial" pitchFamily="34" charset="0"/>
                <a:cs typeface="Arial" pitchFamily="34" charset="0"/>
              </a:rPr>
              <a:t>radiation</a:t>
            </a:r>
            <a:r>
              <a:rPr lang="en-US" sz="2000" b="0" i="0" dirty="0">
                <a:solidFill>
                  <a:srgbClr val="333333"/>
                </a:solidFill>
                <a:effectLst/>
                <a:latin typeface="Arial" pitchFamily="34" charset="0"/>
                <a:cs typeface="Arial" pitchFamily="34" charset="0"/>
              </a:rPr>
              <a:t>, other genetic insults, or even errors that occur during the process of </a:t>
            </a:r>
            <a:r>
              <a:rPr lang="en-US" sz="2000" b="0" i="0" u="none" strike="noStrike" dirty="0">
                <a:solidFill>
                  <a:srgbClr val="068303"/>
                </a:solidFill>
                <a:effectLst/>
                <a:latin typeface="Arial" pitchFamily="34" charset="0"/>
                <a:cs typeface="Arial" pitchFamily="34" charset="0"/>
                <a:hlinkClick r:id="rId2" tooltip="replication"/>
              </a:rPr>
              <a:t>replication</a:t>
            </a:r>
            <a:r>
              <a:rPr lang="en-US" sz="2000" b="0" i="0" dirty="0">
                <a:solidFill>
                  <a:srgbClr val="333333"/>
                </a:solidFill>
                <a:effectLst/>
                <a:latin typeface="Arial" pitchFamily="34" charset="0"/>
                <a:cs typeface="Arial" pitchFamily="34" charset="0"/>
              </a:rPr>
              <a:t>. </a:t>
            </a:r>
          </a:p>
          <a:p>
            <a:pPr fontAlgn="base"/>
            <a:endParaRPr lang="en-US" sz="2000" dirty="0">
              <a:solidFill>
                <a:srgbClr val="333333"/>
              </a:solidFill>
              <a:latin typeface="Arial" pitchFamily="34" charset="0"/>
              <a:cs typeface="Arial" pitchFamily="34" charset="0"/>
            </a:endParaRPr>
          </a:p>
          <a:p>
            <a:pPr fontAlgn="base"/>
            <a:r>
              <a:rPr lang="en-US" sz="2000" b="0" i="0" dirty="0">
                <a:solidFill>
                  <a:srgbClr val="333333"/>
                </a:solidFill>
                <a:effectLst/>
                <a:latin typeface="Arial" pitchFamily="34" charset="0"/>
                <a:cs typeface="Arial" pitchFamily="34" charset="0"/>
              </a:rPr>
              <a:t>If a mutation occurs in a germ-line cell (one that will give rise to </a:t>
            </a:r>
            <a:r>
              <a:rPr lang="en-US" sz="2000" b="0" i="0" dirty="0">
                <a:solidFill>
                  <a:srgbClr val="068303"/>
                </a:solidFill>
                <a:effectLst/>
                <a:latin typeface="Arial" pitchFamily="34" charset="0"/>
                <a:cs typeface="Arial" pitchFamily="34" charset="0"/>
              </a:rPr>
              <a:t>gametes</a:t>
            </a:r>
            <a:r>
              <a:rPr lang="en-US" sz="2000" b="0" i="0" dirty="0">
                <a:solidFill>
                  <a:srgbClr val="333333"/>
                </a:solidFill>
                <a:effectLst/>
                <a:latin typeface="Arial" pitchFamily="34" charset="0"/>
                <a:cs typeface="Arial" pitchFamily="34" charset="0"/>
              </a:rPr>
              <a:t>, i.e., </a:t>
            </a:r>
            <a:r>
              <a:rPr lang="en-US" sz="2000" b="0" i="0" dirty="0">
                <a:solidFill>
                  <a:srgbClr val="068303"/>
                </a:solidFill>
                <a:effectLst/>
                <a:latin typeface="Arial" pitchFamily="34" charset="0"/>
                <a:cs typeface="Arial" pitchFamily="34" charset="0"/>
              </a:rPr>
              <a:t>egg</a:t>
            </a:r>
            <a:r>
              <a:rPr lang="en-US" sz="2000" b="0" i="0" dirty="0">
                <a:solidFill>
                  <a:srgbClr val="333333"/>
                </a:solidFill>
                <a:effectLst/>
                <a:latin typeface="Arial" pitchFamily="34" charset="0"/>
                <a:cs typeface="Arial" pitchFamily="34" charset="0"/>
              </a:rPr>
              <a:t> or sperm cells), then this mutation can be passed to an </a:t>
            </a:r>
            <a:r>
              <a:rPr lang="en-US" sz="2000" b="0" i="0" dirty="0">
                <a:solidFill>
                  <a:srgbClr val="068303"/>
                </a:solidFill>
                <a:effectLst/>
                <a:latin typeface="Arial" pitchFamily="34" charset="0"/>
                <a:cs typeface="Arial" pitchFamily="34" charset="0"/>
              </a:rPr>
              <a:t>organism</a:t>
            </a:r>
            <a:r>
              <a:rPr lang="en-US" sz="2000" b="0" i="0" dirty="0">
                <a:solidFill>
                  <a:srgbClr val="333333"/>
                </a:solidFill>
                <a:effectLst/>
                <a:latin typeface="Arial" pitchFamily="34" charset="0"/>
                <a:cs typeface="Arial" pitchFamily="34" charset="0"/>
              </a:rPr>
              <a:t>'s offspring. This means that every cell in the developing </a:t>
            </a:r>
            <a:r>
              <a:rPr lang="en-US" sz="2000" b="0" i="0" dirty="0">
                <a:solidFill>
                  <a:srgbClr val="068303"/>
                </a:solidFill>
                <a:effectLst/>
                <a:latin typeface="Arial" pitchFamily="34" charset="0"/>
                <a:cs typeface="Arial" pitchFamily="34" charset="0"/>
              </a:rPr>
              <a:t>embryo</a:t>
            </a:r>
            <a:r>
              <a:rPr lang="en-US" sz="2000" b="0" i="0" dirty="0">
                <a:solidFill>
                  <a:srgbClr val="333333"/>
                </a:solidFill>
                <a:effectLst/>
                <a:latin typeface="Arial" pitchFamily="34" charset="0"/>
                <a:cs typeface="Arial" pitchFamily="34" charset="0"/>
              </a:rPr>
              <a:t> will carry the mutation. </a:t>
            </a:r>
          </a:p>
          <a:p>
            <a:pPr fontAlgn="base"/>
            <a:endParaRPr lang="en-US" sz="2000" dirty="0">
              <a:solidFill>
                <a:srgbClr val="333333"/>
              </a:solidFill>
              <a:latin typeface="Arial" pitchFamily="34" charset="0"/>
              <a:cs typeface="Arial" pitchFamily="34" charset="0"/>
            </a:endParaRPr>
          </a:p>
          <a:p>
            <a:pPr fontAlgn="base"/>
            <a:r>
              <a:rPr lang="en-US" sz="2000" b="0" i="0" dirty="0">
                <a:solidFill>
                  <a:srgbClr val="333333"/>
                </a:solidFill>
                <a:effectLst/>
                <a:latin typeface="Arial" pitchFamily="34" charset="0"/>
                <a:cs typeface="Arial" pitchFamily="34" charset="0"/>
              </a:rPr>
              <a:t>As opposed to germ-line mutations, somatic mutations occur in cells found elsewhere in an organism's body. Such mutations are passed to daughter cells during the process of </a:t>
            </a:r>
            <a:r>
              <a:rPr lang="en-US" sz="2000" b="0" i="0" u="none" strike="noStrike" dirty="0">
                <a:solidFill>
                  <a:srgbClr val="068303"/>
                </a:solidFill>
                <a:effectLst/>
                <a:latin typeface="Arial" pitchFamily="34" charset="0"/>
                <a:cs typeface="Arial" pitchFamily="34" charset="0"/>
                <a:hlinkClick r:id="rId3" tooltip="mitosis"/>
              </a:rPr>
              <a:t>mitosis</a:t>
            </a:r>
            <a:r>
              <a:rPr lang="en-US" sz="2000" b="0" i="0" dirty="0">
                <a:solidFill>
                  <a:srgbClr val="333333"/>
                </a:solidFill>
                <a:effectLst/>
                <a:latin typeface="Arial" pitchFamily="34" charset="0"/>
                <a:cs typeface="Arial" pitchFamily="34" charset="0"/>
              </a:rPr>
              <a:t>, but they are not passed to offspring conceived via sexual </a:t>
            </a:r>
            <a:r>
              <a:rPr lang="en-US" sz="2000" b="0" i="0" dirty="0">
                <a:solidFill>
                  <a:srgbClr val="068303"/>
                </a:solidFill>
                <a:effectLst/>
                <a:latin typeface="Arial" pitchFamily="34" charset="0"/>
                <a:cs typeface="Arial" pitchFamily="34" charset="0"/>
              </a:rPr>
              <a:t>reproduction</a:t>
            </a:r>
            <a:r>
              <a:rPr lang="en-US" sz="2000" b="0" i="0" dirty="0">
                <a:solidFill>
                  <a:srgbClr val="333333"/>
                </a:solidFill>
                <a:effectLst/>
                <a:latin typeface="Arial" pitchFamily="34" charset="0"/>
                <a:cs typeface="Arial" pitchFamily="34" charset="0"/>
              </a:rPr>
              <a:t>.</a:t>
            </a:r>
          </a:p>
        </p:txBody>
      </p:sp>
    </p:spTree>
    <p:extLst>
      <p:ext uri="{BB962C8B-B14F-4D97-AF65-F5344CB8AC3E}">
        <p14:creationId xmlns:p14="http://schemas.microsoft.com/office/powerpoint/2010/main" val="28999701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78BD4B-5F8F-47E4-A376-350DD6C966AD}"/>
              </a:ext>
            </a:extLst>
          </p:cNvPr>
          <p:cNvSpPr/>
          <p:nvPr/>
        </p:nvSpPr>
        <p:spPr>
          <a:xfrm>
            <a:off x="169682" y="742637"/>
            <a:ext cx="11840066" cy="2893100"/>
          </a:xfrm>
          <a:prstGeom prst="rect">
            <a:avLst/>
          </a:prstGeom>
        </p:spPr>
        <p:txBody>
          <a:bodyPr wrap="square">
            <a:spAutoFit/>
          </a:bodyPr>
          <a:lstStyle/>
          <a:p>
            <a:r>
              <a:rPr lang="en-US" sz="2000" b="1" dirty="0">
                <a:solidFill>
                  <a:srgbClr val="333333"/>
                </a:solidFill>
                <a:latin typeface="Arial" panose="020B0604020202020204" pitchFamily="34" charset="0"/>
                <a:cs typeface="Arial" panose="020B0604020202020204" pitchFamily="34" charset="0"/>
              </a:rPr>
              <a:t>Mutations</a:t>
            </a:r>
            <a:r>
              <a:rPr lang="en-US" sz="2000" dirty="0">
                <a:solidFill>
                  <a:srgbClr val="333333"/>
                </a:solidFill>
                <a:latin typeface="Arial" panose="020B0604020202020204" pitchFamily="34" charset="0"/>
                <a:cs typeface="Arial" panose="020B0604020202020204" pitchFamily="34" charset="0"/>
              </a:rPr>
              <a:t> </a:t>
            </a:r>
            <a:r>
              <a:rPr lang="en-US" sz="2000" b="1" u="sng" dirty="0">
                <a:solidFill>
                  <a:srgbClr val="333333"/>
                </a:solidFill>
                <a:latin typeface="Arial" panose="020B0604020202020204" pitchFamily="34" charset="0"/>
                <a:cs typeface="Arial" panose="020B0604020202020204" pitchFamily="34" charset="0"/>
              </a:rPr>
              <a:t>are also categorized by the length of the nucleotide sequences they affect</a:t>
            </a:r>
            <a:r>
              <a:rPr lang="en-US" sz="2000" dirty="0">
                <a:solidFill>
                  <a:srgbClr val="333333"/>
                </a:solidFill>
                <a:latin typeface="Arial" panose="020B0604020202020204" pitchFamily="34" charset="0"/>
                <a:cs typeface="Arial" panose="020B0604020202020204" pitchFamily="34" charset="0"/>
              </a:rPr>
              <a:t>. </a:t>
            </a:r>
          </a:p>
          <a:p>
            <a:endParaRPr lang="en-US" dirty="0">
              <a:solidFill>
                <a:srgbClr val="333333"/>
              </a:solidFill>
              <a:latin typeface="Arial" panose="020B0604020202020204" pitchFamily="34" charset="0"/>
              <a:cs typeface="Arial" panose="020B0604020202020204" pitchFamily="34" charset="0"/>
            </a:endParaRPr>
          </a:p>
          <a:p>
            <a:r>
              <a:rPr lang="en-US" b="1" dirty="0">
                <a:solidFill>
                  <a:srgbClr val="333333"/>
                </a:solidFill>
                <a:latin typeface="Arial" panose="020B0604020202020204" pitchFamily="34" charset="0"/>
                <a:cs typeface="Arial" panose="020B0604020202020204" pitchFamily="34" charset="0"/>
              </a:rPr>
              <a:t>(1) Gene-level mutations  </a:t>
            </a:r>
            <a:r>
              <a:rPr lang="en-US" dirty="0">
                <a:solidFill>
                  <a:srgbClr val="333333"/>
                </a:solidFill>
                <a:latin typeface="Arial" panose="020B0604020202020204" pitchFamily="34" charset="0"/>
                <a:cs typeface="Arial" panose="020B0604020202020204" pitchFamily="34" charset="0"/>
              </a:rPr>
              <a:t>are changes to short stretches of nucleotides; these mutations affect the specific genes that provide instructions for various functional molecules, including proteins. Changes in these molecules can have an impact on any number of an organism's physical characteristics. </a:t>
            </a:r>
          </a:p>
          <a:p>
            <a:endParaRPr lang="en-US" dirty="0">
              <a:solidFill>
                <a:srgbClr val="333333"/>
              </a:solidFill>
              <a:latin typeface="Arial" panose="020B0604020202020204" pitchFamily="34" charset="0"/>
              <a:cs typeface="Arial" panose="020B0604020202020204" pitchFamily="34" charset="0"/>
            </a:endParaRPr>
          </a:p>
          <a:p>
            <a:r>
              <a:rPr lang="en-US" b="1" dirty="0">
                <a:solidFill>
                  <a:srgbClr val="333333"/>
                </a:solidFill>
                <a:latin typeface="Arial" panose="020B0604020202020204" pitchFamily="34" charset="0"/>
                <a:cs typeface="Arial" panose="020B0604020202020204" pitchFamily="34" charset="0"/>
              </a:rPr>
              <a:t>(2) Chromosomal mutations </a:t>
            </a:r>
            <a:r>
              <a:rPr lang="en-US" dirty="0">
                <a:solidFill>
                  <a:srgbClr val="333333"/>
                </a:solidFill>
                <a:latin typeface="Arial" panose="020B0604020202020204" pitchFamily="34" charset="0"/>
                <a:cs typeface="Arial" panose="020B0604020202020204" pitchFamily="34" charset="0"/>
              </a:rPr>
              <a:t>alter longer stretches of DNA (ranging from multiple genes up to entire chromosomes). These mutations often have serious consequences for affected organisms. </a:t>
            </a:r>
          </a:p>
          <a:p>
            <a:endParaRPr lang="en-US" dirty="0">
              <a:solidFill>
                <a:srgbClr val="333333"/>
              </a:solidFill>
              <a:latin typeface="Arial" panose="020B0604020202020204" pitchFamily="34" charset="0"/>
              <a:cs typeface="Arial" panose="020B0604020202020204" pitchFamily="34" charset="0"/>
            </a:endParaRPr>
          </a:p>
          <a:p>
            <a:r>
              <a:rPr lang="en-US" b="1" dirty="0">
                <a:solidFill>
                  <a:srgbClr val="0070C0"/>
                </a:solidFill>
                <a:latin typeface="Arial" panose="020B0604020202020204" pitchFamily="34" charset="0"/>
                <a:cs typeface="Arial" panose="020B0604020202020204" pitchFamily="34" charset="0"/>
              </a:rPr>
              <a:t>Mutation at the gene-level mutations are more common than chromosomal level.</a:t>
            </a:r>
          </a:p>
        </p:txBody>
      </p:sp>
    </p:spTree>
    <p:extLst>
      <p:ext uri="{BB962C8B-B14F-4D97-AF65-F5344CB8AC3E}">
        <p14:creationId xmlns:p14="http://schemas.microsoft.com/office/powerpoint/2010/main" val="40145020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8B6DA48-B577-4042-ACD9-F1034BC5436F}"/>
              </a:ext>
            </a:extLst>
          </p:cNvPr>
          <p:cNvSpPr/>
          <p:nvPr/>
        </p:nvSpPr>
        <p:spPr>
          <a:xfrm>
            <a:off x="226243" y="427931"/>
            <a:ext cx="11896627" cy="3416320"/>
          </a:xfrm>
          <a:prstGeom prst="rect">
            <a:avLst/>
          </a:prstGeom>
        </p:spPr>
        <p:txBody>
          <a:bodyPr wrap="square">
            <a:spAutoFit/>
          </a:bodyPr>
          <a:lstStyle/>
          <a:p>
            <a:pPr fontAlgn="base"/>
            <a:r>
              <a:rPr lang="en-US" sz="2000" b="1" dirty="0">
                <a:solidFill>
                  <a:srgbClr val="333333"/>
                </a:solidFill>
                <a:latin typeface="Arial" panose="020B0604020202020204" pitchFamily="34" charset="0"/>
                <a:cs typeface="Arial" panose="020B0604020202020204" pitchFamily="34" charset="0"/>
              </a:rPr>
              <a:t>Mutations can be grouped into two main categories based on </a:t>
            </a:r>
            <a:r>
              <a:rPr lang="en-US" sz="2000" b="1" u="sng" dirty="0">
                <a:solidFill>
                  <a:srgbClr val="333333"/>
                </a:solidFill>
                <a:latin typeface="Arial" panose="020B0604020202020204" pitchFamily="34" charset="0"/>
                <a:cs typeface="Arial" panose="020B0604020202020204" pitchFamily="34" charset="0"/>
              </a:rPr>
              <a:t>where they occur</a:t>
            </a:r>
            <a:r>
              <a:rPr lang="en-US" sz="2000" b="1" dirty="0">
                <a:solidFill>
                  <a:srgbClr val="333333"/>
                </a:solidFill>
                <a:latin typeface="Arial" panose="020B0604020202020204" pitchFamily="34" charset="0"/>
                <a:cs typeface="Arial" panose="020B0604020202020204" pitchFamily="34" charset="0"/>
              </a:rPr>
              <a:t>: </a:t>
            </a:r>
          </a:p>
          <a:p>
            <a:pPr fontAlgn="base"/>
            <a:endParaRPr lang="en-US" b="1" dirty="0">
              <a:solidFill>
                <a:srgbClr val="333333"/>
              </a:solidFill>
              <a:latin typeface="Arial" panose="020B0604020202020204" pitchFamily="34" charset="0"/>
              <a:cs typeface="Arial" panose="020B0604020202020204" pitchFamily="34" charset="0"/>
            </a:endParaRPr>
          </a:p>
          <a:p>
            <a:pPr fontAlgn="base"/>
            <a:r>
              <a:rPr lang="en-US" b="1" dirty="0">
                <a:solidFill>
                  <a:srgbClr val="333333"/>
                </a:solidFill>
                <a:latin typeface="Arial" panose="020B0604020202020204" pitchFamily="34" charset="0"/>
                <a:cs typeface="Arial" panose="020B0604020202020204" pitchFamily="34" charset="0"/>
              </a:rPr>
              <a:t>(1) Somatic mutations</a:t>
            </a:r>
            <a:r>
              <a:rPr lang="en-US" dirty="0">
                <a:solidFill>
                  <a:srgbClr val="333333"/>
                </a:solidFill>
                <a:latin typeface="Arial" panose="020B0604020202020204" pitchFamily="34" charset="0"/>
                <a:cs typeface="Arial" panose="020B0604020202020204" pitchFamily="34" charset="0"/>
              </a:rPr>
              <a:t> take place in non-reproductive cells. Many kinds of somatic mutations have no obvious effect on an organism, because genetically normal body cells are able to compensate for the mutated cells. Nonetheless, certain other mutations can greatly impact the life and function of an organism. For example, somatic mutations that affect cell division (particularly those that allow cells to divide uncontrollably) are the basis for many forms of cancer.</a:t>
            </a:r>
          </a:p>
          <a:p>
            <a:pPr fontAlgn="base"/>
            <a:endParaRPr lang="en-US" b="1" dirty="0">
              <a:solidFill>
                <a:srgbClr val="333333"/>
              </a:solidFill>
              <a:latin typeface="Arial" panose="020B0604020202020204" pitchFamily="34" charset="0"/>
              <a:cs typeface="Arial" panose="020B0604020202020204" pitchFamily="34" charset="0"/>
            </a:endParaRPr>
          </a:p>
          <a:p>
            <a:pPr fontAlgn="base"/>
            <a:r>
              <a:rPr lang="en-US" b="1" dirty="0">
                <a:solidFill>
                  <a:srgbClr val="333333"/>
                </a:solidFill>
                <a:latin typeface="Arial" panose="020B0604020202020204" pitchFamily="34" charset="0"/>
                <a:cs typeface="Arial" panose="020B0604020202020204" pitchFamily="34" charset="0"/>
              </a:rPr>
              <a:t>(2) Germ-line mutations</a:t>
            </a:r>
            <a:r>
              <a:rPr lang="en-US" dirty="0">
                <a:solidFill>
                  <a:srgbClr val="333333"/>
                </a:solidFill>
                <a:latin typeface="Arial" panose="020B0604020202020204" pitchFamily="34" charset="0"/>
                <a:cs typeface="Arial" panose="020B0604020202020204" pitchFamily="34" charset="0"/>
              </a:rPr>
              <a:t> occur in gametes or in cells that eventually produce gametes. In contrast with somatic mutations, germ-line mutations are passed on to an organism's progeny. As a result, future generations of organisms will carry the mutation in all of their cells (both somatic and germ-line).</a:t>
            </a:r>
          </a:p>
          <a:p>
            <a:pPr fontAlgn="base"/>
            <a:endParaRPr lang="en-US" b="0" i="0" dirty="0">
              <a:solidFill>
                <a:srgbClr val="333333"/>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161379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A schematic diagram shows the difference between a somatic mutation and a germ-line mutation in a fish. A side view of the fish is at the left, and an arrow splits into two paths to the right. The top path is the somatic mutation, and the bottom path is the germ-line mutation. In the top path, an enlarged view of the fish’s dorsolateral surface shows a red dot, labeled mutant somatic cell.  A second arrow continuing this top path leads to another drawing of the same fish, after some time has passed and mitosis has occurred. The drawing shows the enlargement of the red dot into a large red disc on the side of the fish, covering a much larger area than the original mutant dot. This red disc represents the result of cell division in the mutant cell, and is labeled with population of cloned mutant cells. The bottom path in the schematic shows an enlarged view of the fish’s ventrolateral surface, near the reproductive organs. A second arrow continuing this bottom path is labeled sexual reproduction and leads to two smaller fish, representing offspring. One is colored red, indicating it has mutant cells throughout its body, and the other offspring fish is the same color as the parent fish, indicating it is normal.">
            <a:extLst>
              <a:ext uri="{FF2B5EF4-FFF2-40B4-BE49-F238E27FC236}">
                <a16:creationId xmlns:a16="http://schemas.microsoft.com/office/drawing/2014/main" id="{FA2A9507-A8F0-4131-BFD1-18832A60F4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5301" y="377366"/>
            <a:ext cx="8337812" cy="393068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74155053-38B4-4F58-8B97-1DF4A3A99302}"/>
              </a:ext>
            </a:extLst>
          </p:cNvPr>
          <p:cNvSpPr/>
          <p:nvPr/>
        </p:nvSpPr>
        <p:spPr>
          <a:xfrm>
            <a:off x="1963917" y="4496662"/>
            <a:ext cx="7868239" cy="1477328"/>
          </a:xfrm>
          <a:prstGeom prst="rect">
            <a:avLst/>
          </a:prstGeom>
        </p:spPr>
        <p:txBody>
          <a:bodyPr wrap="square">
            <a:spAutoFit/>
          </a:bodyPr>
          <a:lstStyle/>
          <a:p>
            <a:pPr fontAlgn="base"/>
            <a:r>
              <a:rPr lang="en-US" b="1" i="0" dirty="0">
                <a:solidFill>
                  <a:srgbClr val="333333"/>
                </a:solidFill>
                <a:effectLst/>
                <a:latin typeface="Lucida Grande"/>
              </a:rPr>
              <a:t>Mutations can occur in germ-line cells or somatic cells.</a:t>
            </a:r>
          </a:p>
          <a:p>
            <a:pPr fontAlgn="base"/>
            <a:r>
              <a:rPr lang="en-US" b="0" i="0" dirty="0">
                <a:solidFill>
                  <a:srgbClr val="333333"/>
                </a:solidFill>
                <a:effectLst/>
                <a:latin typeface="Lucida Grande"/>
              </a:rPr>
              <a:t>Germ-line mutations occur in reproductive cells (sperm or eggs) and are passed to an organism’s offspring during sexual reproduction. Somatic mutations occur in non-reproductive cells; they are passed to daughter cells during mitosis but not to offspring during sexual reproduction.</a:t>
            </a:r>
          </a:p>
        </p:txBody>
      </p:sp>
    </p:spTree>
    <p:extLst>
      <p:ext uri="{BB962C8B-B14F-4D97-AF65-F5344CB8AC3E}">
        <p14:creationId xmlns:p14="http://schemas.microsoft.com/office/powerpoint/2010/main" val="3989752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C9F0125-5B2D-4F80-B316-DAB1CF25057A}"/>
              </a:ext>
            </a:extLst>
          </p:cNvPr>
          <p:cNvSpPr/>
          <p:nvPr/>
        </p:nvSpPr>
        <p:spPr>
          <a:xfrm>
            <a:off x="103695" y="3054877"/>
            <a:ext cx="11981468" cy="3200876"/>
          </a:xfrm>
          <a:prstGeom prst="rect">
            <a:avLst/>
          </a:prstGeom>
        </p:spPr>
        <p:txBody>
          <a:bodyPr wrap="square">
            <a:spAutoFit/>
          </a:bodyPr>
          <a:lstStyle/>
          <a:p>
            <a:pPr fontAlgn="base"/>
            <a:r>
              <a:rPr lang="en-US" sz="2000" b="1" dirty="0">
                <a:latin typeface="Arial" panose="020B0604020202020204" pitchFamily="34" charset="0"/>
                <a:cs typeface="Arial" panose="020B0604020202020204" pitchFamily="34" charset="0"/>
              </a:rPr>
              <a:t>The consequences of mutation:</a:t>
            </a:r>
          </a:p>
          <a:p>
            <a:pPr fontAlgn="base"/>
            <a:endParaRPr lang="en-US" sz="2000" b="1" dirty="0">
              <a:latin typeface="Arial" panose="020B0604020202020204" pitchFamily="34" charset="0"/>
              <a:cs typeface="Arial" panose="020B0604020202020204" pitchFamily="34" charset="0"/>
            </a:endParaRPr>
          </a:p>
          <a:p>
            <a:pPr fontAlgn="base"/>
            <a:r>
              <a:rPr lang="en-US" dirty="0">
                <a:latin typeface="Arial" panose="020B0604020202020204" pitchFamily="34" charset="0"/>
                <a:cs typeface="Arial" panose="020B0604020202020204" pitchFamily="34" charset="0"/>
              </a:rPr>
              <a:t>(1) Mutations are a source of genetic diversity in populations.</a:t>
            </a:r>
          </a:p>
          <a:p>
            <a:pPr fontAlgn="base"/>
            <a:r>
              <a:rPr lang="en-US" dirty="0">
                <a:latin typeface="Arial" panose="020B0604020202020204" pitchFamily="34" charset="0"/>
                <a:cs typeface="Arial" panose="020B0604020202020204" pitchFamily="34" charset="0"/>
              </a:rPr>
              <a:t>In some cases, mutations prove beneficial to an organism by making it better able to adapt to environmental factors.</a:t>
            </a:r>
          </a:p>
          <a:p>
            <a:pPr fontAlgn="base"/>
            <a:endParaRPr lang="en-US" dirty="0">
              <a:latin typeface="Arial" panose="020B0604020202020204" pitchFamily="34" charset="0"/>
              <a:cs typeface="Arial" panose="020B0604020202020204" pitchFamily="34" charset="0"/>
            </a:endParaRPr>
          </a:p>
          <a:p>
            <a:pPr fontAlgn="base"/>
            <a:r>
              <a:rPr lang="en-US" dirty="0">
                <a:latin typeface="Arial" panose="020B0604020202020204" pitchFamily="34" charset="0"/>
                <a:cs typeface="Arial" panose="020B0604020202020204" pitchFamily="34" charset="0"/>
              </a:rPr>
              <a:t>(2) In other situations, mutations are harmful to an organism — for instance, they might lead to increased susceptibility to illness or disease. </a:t>
            </a:r>
          </a:p>
          <a:p>
            <a:pPr fontAlgn="base"/>
            <a:endParaRPr lang="en-US" dirty="0">
              <a:latin typeface="Arial" panose="020B0604020202020204" pitchFamily="34" charset="0"/>
              <a:cs typeface="Arial" panose="020B0604020202020204" pitchFamily="34" charset="0"/>
            </a:endParaRPr>
          </a:p>
          <a:p>
            <a:pPr fontAlgn="base"/>
            <a:r>
              <a:rPr lang="en-US" dirty="0">
                <a:latin typeface="Arial" panose="020B0604020202020204" pitchFamily="34" charset="0"/>
                <a:cs typeface="Arial" panose="020B0604020202020204" pitchFamily="34" charset="0"/>
              </a:rPr>
              <a:t>(3) In still other circumstances, mutations are neutral, proving neither beneficial nor detrimental outcomes to an organism. </a:t>
            </a:r>
          </a:p>
          <a:p>
            <a:pPr fontAlgn="base"/>
            <a:endParaRPr lang="en-US" dirty="0">
              <a:latin typeface="Arial" panose="020B0604020202020204" pitchFamily="34" charset="0"/>
              <a:cs typeface="Arial" panose="020B0604020202020204" pitchFamily="34" charset="0"/>
            </a:endParaRPr>
          </a:p>
        </p:txBody>
      </p:sp>
      <p:sp>
        <p:nvSpPr>
          <p:cNvPr id="3" name="Rectangle 2"/>
          <p:cNvSpPr/>
          <p:nvPr/>
        </p:nvSpPr>
        <p:spPr>
          <a:xfrm>
            <a:off x="103695" y="141667"/>
            <a:ext cx="11981468" cy="2616101"/>
          </a:xfrm>
          <a:prstGeom prst="rect">
            <a:avLst/>
          </a:prstGeom>
        </p:spPr>
        <p:txBody>
          <a:bodyPr wrap="square">
            <a:spAutoFit/>
          </a:bodyPr>
          <a:lstStyle/>
          <a:p>
            <a:pPr fontAlgn="base"/>
            <a:r>
              <a:rPr lang="en-US" sz="2000" b="1" dirty="0">
                <a:latin typeface="Arial" panose="020B0604020202020204" pitchFamily="34" charset="0"/>
                <a:cs typeface="Arial" panose="020B0604020202020204" pitchFamily="34" charset="0"/>
              </a:rPr>
              <a:t>Mutations can arise in cells of all types as a result of a variety of factors. </a:t>
            </a:r>
          </a:p>
          <a:p>
            <a:pPr fontAlgn="base"/>
            <a:endParaRPr lang="en-US" dirty="0">
              <a:latin typeface="Arial" panose="020B0604020202020204" pitchFamily="34" charset="0"/>
              <a:cs typeface="Arial" panose="020B0604020202020204" pitchFamily="34" charset="0"/>
            </a:endParaRPr>
          </a:p>
          <a:p>
            <a:pPr fontAlgn="base"/>
            <a:r>
              <a:rPr lang="en-US" dirty="0">
                <a:latin typeface="Arial" panose="020B0604020202020204" pitchFamily="34" charset="0"/>
                <a:cs typeface="Arial" panose="020B0604020202020204" pitchFamily="34" charset="0"/>
              </a:rPr>
              <a:t>Some of the mutations discussed above are the result of </a:t>
            </a:r>
            <a:r>
              <a:rPr lang="en-US" u="sng" dirty="0">
                <a:latin typeface="Arial" panose="020B0604020202020204" pitchFamily="34" charset="0"/>
                <a:cs typeface="Arial" panose="020B0604020202020204" pitchFamily="34" charset="0"/>
              </a:rPr>
              <a:t>spontaneous events during replication</a:t>
            </a:r>
            <a:r>
              <a:rPr lang="en-US" dirty="0">
                <a:latin typeface="Arial" panose="020B0604020202020204" pitchFamily="34" charset="0"/>
                <a:cs typeface="Arial" panose="020B0604020202020204" pitchFamily="34" charset="0"/>
              </a:rPr>
              <a:t>, and they are thus known as </a:t>
            </a:r>
            <a:r>
              <a:rPr lang="en-US" b="1" dirty="0">
                <a:latin typeface="Arial" panose="020B0604020202020204" pitchFamily="34" charset="0"/>
                <a:cs typeface="Arial" panose="020B0604020202020204" pitchFamily="34" charset="0"/>
              </a:rPr>
              <a:t>spontaneous mutations</a:t>
            </a:r>
            <a:r>
              <a:rPr lang="en-US" dirty="0">
                <a:latin typeface="Arial" panose="020B0604020202020204" pitchFamily="34" charset="0"/>
                <a:cs typeface="Arial" panose="020B0604020202020204" pitchFamily="34" charset="0"/>
              </a:rPr>
              <a:t>. </a:t>
            </a:r>
          </a:p>
          <a:p>
            <a:pPr fontAlgn="base"/>
            <a:endParaRPr lang="en-US" dirty="0">
              <a:latin typeface="Arial" panose="020B0604020202020204" pitchFamily="34" charset="0"/>
              <a:cs typeface="Arial" panose="020B0604020202020204" pitchFamily="34" charset="0"/>
            </a:endParaRPr>
          </a:p>
          <a:p>
            <a:pPr fontAlgn="base"/>
            <a:r>
              <a:rPr lang="en-US" dirty="0">
                <a:latin typeface="Arial" panose="020B0604020202020204" pitchFamily="34" charset="0"/>
                <a:cs typeface="Arial" panose="020B0604020202020204" pitchFamily="34" charset="0"/>
              </a:rPr>
              <a:t>Environmental exposure to certain chemicals, ultraviolet radiation, or other external factors can also cause DNA to change. These external agents of genetic change are called </a:t>
            </a:r>
            <a:r>
              <a:rPr lang="en-US" b="1" dirty="0">
                <a:latin typeface="Arial" panose="020B0604020202020204" pitchFamily="34" charset="0"/>
                <a:cs typeface="Arial" panose="020B0604020202020204" pitchFamily="34" charset="0"/>
              </a:rPr>
              <a:t>mutagens</a:t>
            </a:r>
            <a:r>
              <a:rPr lang="en-US" dirty="0">
                <a:latin typeface="Arial" panose="020B0604020202020204" pitchFamily="34" charset="0"/>
                <a:cs typeface="Arial" panose="020B0604020202020204" pitchFamily="34" charset="0"/>
              </a:rPr>
              <a:t>. Exposure to mutagens often causes alterations in the molecular structure of nucleotides, ultimately causing substitutions, insertions, and deletions in the DNA sequence.</a:t>
            </a:r>
          </a:p>
        </p:txBody>
      </p:sp>
    </p:spTree>
    <p:extLst>
      <p:ext uri="{BB962C8B-B14F-4D97-AF65-F5344CB8AC3E}">
        <p14:creationId xmlns:p14="http://schemas.microsoft.com/office/powerpoint/2010/main" val="18474949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C0AA7D1-72E2-4185-8E01-6C7D111DBF0F}"/>
              </a:ext>
            </a:extLst>
          </p:cNvPr>
          <p:cNvSpPr/>
          <p:nvPr/>
        </p:nvSpPr>
        <p:spPr>
          <a:xfrm>
            <a:off x="398182" y="538327"/>
            <a:ext cx="11510128" cy="5632311"/>
          </a:xfrm>
          <a:prstGeom prst="rect">
            <a:avLst/>
          </a:prstGeom>
        </p:spPr>
        <p:txBody>
          <a:bodyPr wrap="square">
            <a:spAutoFit/>
          </a:bodyPr>
          <a:lstStyle/>
          <a:p>
            <a:pPr fontAlgn="base"/>
            <a:r>
              <a:rPr lang="en-US" b="1" i="1" dirty="0">
                <a:effectLst/>
                <a:latin typeface="Arial" pitchFamily="34" charset="0"/>
                <a:cs typeface="Arial" pitchFamily="34" charset="0"/>
              </a:rPr>
              <a:t>Extra Reading: Types of Mutations</a:t>
            </a:r>
          </a:p>
          <a:p>
            <a:pPr fontAlgn="base"/>
            <a:endParaRPr lang="en-US" b="1" i="0" dirty="0">
              <a:solidFill>
                <a:srgbClr val="333333"/>
              </a:solidFill>
              <a:effectLst/>
              <a:latin typeface="Arial" pitchFamily="34" charset="0"/>
              <a:cs typeface="Arial" pitchFamily="34" charset="0"/>
            </a:endParaRPr>
          </a:p>
          <a:p>
            <a:pPr fontAlgn="base"/>
            <a:r>
              <a:rPr lang="en-US" b="0" i="0" dirty="0">
                <a:solidFill>
                  <a:srgbClr val="333333"/>
                </a:solidFill>
                <a:effectLst/>
                <a:latin typeface="Arial" pitchFamily="34" charset="0"/>
                <a:cs typeface="Arial" pitchFamily="34" charset="0"/>
              </a:rPr>
              <a:t>So, how do mutations occur? The answer to this question is closely linked to the molecular details of how both DNA and the entire </a:t>
            </a:r>
            <a:r>
              <a:rPr lang="en-US" b="0" i="0" dirty="0">
                <a:solidFill>
                  <a:srgbClr val="068303"/>
                </a:solidFill>
                <a:effectLst/>
                <a:latin typeface="Arial" pitchFamily="34" charset="0"/>
                <a:cs typeface="Arial" pitchFamily="34" charset="0"/>
              </a:rPr>
              <a:t>genome</a:t>
            </a:r>
            <a:r>
              <a:rPr lang="en-US" b="0" i="0" dirty="0">
                <a:solidFill>
                  <a:srgbClr val="333333"/>
                </a:solidFill>
                <a:effectLst/>
                <a:latin typeface="Arial" pitchFamily="34" charset="0"/>
                <a:cs typeface="Arial" pitchFamily="34" charset="0"/>
              </a:rPr>
              <a:t> are organized. The smallest mutations are point mutations, in which only a single base pair is changed into another base pair. </a:t>
            </a:r>
          </a:p>
          <a:p>
            <a:pPr fontAlgn="base"/>
            <a:endParaRPr lang="en-US" dirty="0">
              <a:solidFill>
                <a:srgbClr val="333333"/>
              </a:solidFill>
              <a:latin typeface="Arial" pitchFamily="34" charset="0"/>
              <a:cs typeface="Arial" pitchFamily="34" charset="0"/>
            </a:endParaRPr>
          </a:p>
          <a:p>
            <a:pPr fontAlgn="base"/>
            <a:r>
              <a:rPr lang="en-US" b="0" i="0" dirty="0">
                <a:solidFill>
                  <a:srgbClr val="333333"/>
                </a:solidFill>
                <a:effectLst/>
                <a:latin typeface="Arial" pitchFamily="34" charset="0"/>
                <a:cs typeface="Arial" pitchFamily="34" charset="0"/>
              </a:rPr>
              <a:t>Yet another type of mutation is the nonsynonymous mutation, in which an </a:t>
            </a:r>
            <a:r>
              <a:rPr lang="en-US" b="0" i="0" dirty="0">
                <a:solidFill>
                  <a:srgbClr val="068303"/>
                </a:solidFill>
                <a:effectLst/>
                <a:latin typeface="Arial" pitchFamily="34" charset="0"/>
                <a:cs typeface="Arial" pitchFamily="34" charset="0"/>
              </a:rPr>
              <a:t>amino acid</a:t>
            </a:r>
            <a:r>
              <a:rPr lang="en-US" b="0" i="0" dirty="0">
                <a:solidFill>
                  <a:srgbClr val="333333"/>
                </a:solidFill>
                <a:effectLst/>
                <a:latin typeface="Arial" pitchFamily="34" charset="0"/>
                <a:cs typeface="Arial" pitchFamily="34" charset="0"/>
              </a:rPr>
              <a:t> sequence is changed. Such mutations lead to either the production of a different </a:t>
            </a:r>
            <a:r>
              <a:rPr lang="en-US" b="0" i="0" dirty="0">
                <a:solidFill>
                  <a:srgbClr val="068303"/>
                </a:solidFill>
                <a:effectLst/>
                <a:latin typeface="Arial" pitchFamily="34" charset="0"/>
                <a:cs typeface="Arial" pitchFamily="34" charset="0"/>
              </a:rPr>
              <a:t>protein</a:t>
            </a:r>
            <a:r>
              <a:rPr lang="en-US" b="0" i="0" dirty="0">
                <a:solidFill>
                  <a:srgbClr val="333333"/>
                </a:solidFill>
                <a:effectLst/>
                <a:latin typeface="Arial" pitchFamily="34" charset="0"/>
                <a:cs typeface="Arial" pitchFamily="34" charset="0"/>
              </a:rPr>
              <a:t> or the premature termination of a protein.</a:t>
            </a:r>
          </a:p>
          <a:p>
            <a:pPr fontAlgn="base"/>
            <a:r>
              <a:rPr lang="en-US" b="0" i="0" dirty="0">
                <a:solidFill>
                  <a:srgbClr val="333333"/>
                </a:solidFill>
                <a:effectLst/>
                <a:latin typeface="Arial" pitchFamily="34" charset="0"/>
                <a:cs typeface="Arial" pitchFamily="34" charset="0"/>
              </a:rPr>
              <a:t>As opposed to nonsynonymous mutations, synonymous mutations do not change an amino acid sequence, although they occur, by definition, only in sequences that code for amino acids. Synonymous mutations exist because many amino acids are encoded by multiple codons. Base pairs can also have diverse regulating properties if they are located in </a:t>
            </a:r>
            <a:r>
              <a:rPr lang="en-US" b="0" i="0" u="none" strike="noStrike" dirty="0">
                <a:solidFill>
                  <a:srgbClr val="B83205"/>
                </a:solidFill>
                <a:effectLst/>
                <a:latin typeface="Arial" pitchFamily="34" charset="0"/>
                <a:cs typeface="Arial" pitchFamily="34" charset="0"/>
                <a:hlinkClick r:id="rId2" tooltip="introns"/>
              </a:rPr>
              <a:t>introns</a:t>
            </a:r>
            <a:r>
              <a:rPr lang="en-US" b="0" i="0" dirty="0">
                <a:solidFill>
                  <a:srgbClr val="333333"/>
                </a:solidFill>
                <a:effectLst/>
                <a:latin typeface="Arial" pitchFamily="34" charset="0"/>
                <a:cs typeface="Arial" pitchFamily="34" charset="0"/>
              </a:rPr>
              <a:t>, intergenic regions, or even within the coding sequence of </a:t>
            </a:r>
            <a:r>
              <a:rPr lang="en-US" b="0" i="0" dirty="0">
                <a:solidFill>
                  <a:srgbClr val="068303"/>
                </a:solidFill>
                <a:effectLst/>
                <a:latin typeface="Arial" pitchFamily="34" charset="0"/>
                <a:cs typeface="Arial" pitchFamily="34" charset="0"/>
              </a:rPr>
              <a:t>genes</a:t>
            </a:r>
            <a:r>
              <a:rPr lang="en-US" b="0" i="0" dirty="0">
                <a:solidFill>
                  <a:srgbClr val="333333"/>
                </a:solidFill>
                <a:effectLst/>
                <a:latin typeface="Arial" pitchFamily="34" charset="0"/>
                <a:cs typeface="Arial" pitchFamily="34" charset="0"/>
              </a:rPr>
              <a:t>. </a:t>
            </a:r>
          </a:p>
          <a:p>
            <a:pPr fontAlgn="base"/>
            <a:endParaRPr lang="en-US" dirty="0">
              <a:solidFill>
                <a:srgbClr val="333333"/>
              </a:solidFill>
              <a:latin typeface="Arial" pitchFamily="34" charset="0"/>
              <a:cs typeface="Arial" pitchFamily="34" charset="0"/>
            </a:endParaRPr>
          </a:p>
          <a:p>
            <a:pPr fontAlgn="base"/>
            <a:r>
              <a:rPr lang="en-US" b="0" i="0" dirty="0">
                <a:solidFill>
                  <a:srgbClr val="333333"/>
                </a:solidFill>
                <a:effectLst/>
                <a:latin typeface="Arial" pitchFamily="34" charset="0"/>
                <a:cs typeface="Arial" pitchFamily="34" charset="0"/>
              </a:rPr>
              <a:t>For some historic reasons, all of these groups are often subsumed with synonymous mutations under the label "silent" mutations. Depending on their function, such silent mutations can be anything from truly silent to extraordinarily important, the latter implying that working sequences are kept constant by purifying </a:t>
            </a:r>
            <a:r>
              <a:rPr lang="en-US" b="0" i="0" dirty="0">
                <a:solidFill>
                  <a:srgbClr val="068303"/>
                </a:solidFill>
                <a:effectLst/>
                <a:latin typeface="Arial" pitchFamily="34" charset="0"/>
                <a:cs typeface="Arial" pitchFamily="34" charset="0"/>
              </a:rPr>
              <a:t>selection</a:t>
            </a:r>
            <a:r>
              <a:rPr lang="en-US" b="0" i="0" dirty="0">
                <a:solidFill>
                  <a:srgbClr val="333333"/>
                </a:solidFill>
                <a:effectLst/>
                <a:latin typeface="Arial" pitchFamily="34" charset="0"/>
                <a:cs typeface="Arial" pitchFamily="34" charset="0"/>
              </a:rPr>
              <a:t>. </a:t>
            </a:r>
          </a:p>
          <a:p>
            <a:pPr fontAlgn="base"/>
            <a:endParaRPr lang="en-US" dirty="0">
              <a:solidFill>
                <a:srgbClr val="333333"/>
              </a:solidFill>
              <a:latin typeface="Arial" pitchFamily="34" charset="0"/>
              <a:cs typeface="Arial" pitchFamily="34" charset="0"/>
            </a:endParaRPr>
          </a:p>
          <a:p>
            <a:pPr fontAlgn="base"/>
            <a:r>
              <a:rPr lang="en-US" b="0" i="0" dirty="0">
                <a:solidFill>
                  <a:srgbClr val="333333"/>
                </a:solidFill>
                <a:effectLst/>
                <a:latin typeface="Arial" pitchFamily="34" charset="0"/>
                <a:cs typeface="Arial" pitchFamily="34" charset="0"/>
              </a:rPr>
              <a:t>This is the most likely explanation for the existence of </a:t>
            </a:r>
            <a:r>
              <a:rPr lang="en-US" b="0" i="0" dirty="0" err="1">
                <a:solidFill>
                  <a:srgbClr val="333333"/>
                </a:solidFill>
                <a:effectLst/>
                <a:latin typeface="Arial" pitchFamily="34" charset="0"/>
                <a:cs typeface="Arial" pitchFamily="34" charset="0"/>
              </a:rPr>
              <a:t>ultraconserved</a:t>
            </a:r>
            <a:r>
              <a:rPr lang="en-US" b="0" i="0" dirty="0">
                <a:solidFill>
                  <a:srgbClr val="333333"/>
                </a:solidFill>
                <a:effectLst/>
                <a:latin typeface="Arial" pitchFamily="34" charset="0"/>
                <a:cs typeface="Arial" pitchFamily="34" charset="0"/>
              </a:rPr>
              <a:t> noncoding elements that have survived for more than 100 million years without substantial change, as found by comparing the genomes of several vertebrates (</a:t>
            </a:r>
            <a:r>
              <a:rPr lang="en-US" b="0" i="0" dirty="0" err="1">
                <a:solidFill>
                  <a:srgbClr val="333333"/>
                </a:solidFill>
                <a:effectLst/>
                <a:latin typeface="Arial" pitchFamily="34" charset="0"/>
                <a:cs typeface="Arial" pitchFamily="34" charset="0"/>
              </a:rPr>
              <a:t>Sandelin</a:t>
            </a:r>
            <a:r>
              <a:rPr lang="en-US" b="0" i="0" dirty="0">
                <a:solidFill>
                  <a:srgbClr val="333333"/>
                </a:solidFill>
                <a:effectLst/>
                <a:latin typeface="Arial" pitchFamily="34" charset="0"/>
                <a:cs typeface="Arial" pitchFamily="34" charset="0"/>
              </a:rPr>
              <a:t> </a:t>
            </a:r>
            <a:r>
              <a:rPr lang="en-US" b="0" i="1" dirty="0">
                <a:solidFill>
                  <a:srgbClr val="333333"/>
                </a:solidFill>
                <a:effectLst/>
                <a:latin typeface="Arial" pitchFamily="34" charset="0"/>
                <a:cs typeface="Arial" pitchFamily="34" charset="0"/>
              </a:rPr>
              <a:t>et al</a:t>
            </a:r>
            <a:r>
              <a:rPr lang="en-US" b="0" i="0" dirty="0">
                <a:solidFill>
                  <a:srgbClr val="333333"/>
                </a:solidFill>
                <a:effectLst/>
                <a:latin typeface="Arial" pitchFamily="34" charset="0"/>
                <a:cs typeface="Arial" pitchFamily="34" charset="0"/>
              </a:rPr>
              <a:t>., 2004).</a:t>
            </a:r>
          </a:p>
        </p:txBody>
      </p:sp>
    </p:spTree>
    <p:extLst>
      <p:ext uri="{BB962C8B-B14F-4D97-AF65-F5344CB8AC3E}">
        <p14:creationId xmlns:p14="http://schemas.microsoft.com/office/powerpoint/2010/main" val="13714816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7DEA19B-4B60-4A68-9E58-EA440DF4C9AC}"/>
              </a:ext>
            </a:extLst>
          </p:cNvPr>
          <p:cNvSpPr/>
          <p:nvPr/>
        </p:nvSpPr>
        <p:spPr>
          <a:xfrm>
            <a:off x="269261" y="505097"/>
            <a:ext cx="11679810" cy="5909310"/>
          </a:xfrm>
          <a:prstGeom prst="rect">
            <a:avLst/>
          </a:prstGeom>
        </p:spPr>
        <p:txBody>
          <a:bodyPr wrap="square">
            <a:spAutoFit/>
          </a:bodyPr>
          <a:lstStyle/>
          <a:p>
            <a:pPr fontAlgn="base"/>
            <a:r>
              <a:rPr lang="en-US" b="1" i="1" dirty="0">
                <a:solidFill>
                  <a:srgbClr val="333333"/>
                </a:solidFill>
                <a:effectLst/>
                <a:latin typeface="Arial" pitchFamily="34" charset="0"/>
                <a:cs typeface="Arial" pitchFamily="34" charset="0"/>
              </a:rPr>
              <a:t>Extra Reading: </a:t>
            </a:r>
          </a:p>
          <a:p>
            <a:pPr fontAlgn="base"/>
            <a:endParaRPr lang="en-US" b="1" i="1" dirty="0">
              <a:solidFill>
                <a:srgbClr val="333333"/>
              </a:solidFill>
              <a:effectLst/>
              <a:latin typeface="Arial" pitchFamily="34" charset="0"/>
              <a:cs typeface="Arial" pitchFamily="34" charset="0"/>
            </a:endParaRPr>
          </a:p>
          <a:p>
            <a:pPr fontAlgn="base"/>
            <a:r>
              <a:rPr lang="en-US" b="0" i="0" dirty="0">
                <a:solidFill>
                  <a:srgbClr val="333333"/>
                </a:solidFill>
                <a:effectLst/>
                <a:latin typeface="Arial" pitchFamily="34" charset="0"/>
                <a:cs typeface="Arial" pitchFamily="34" charset="0"/>
              </a:rPr>
              <a:t>Mutations may also take the form of insertions or deletions, which are together known as </a:t>
            </a:r>
            <a:r>
              <a:rPr lang="en-US" b="0" i="0" u="sng" dirty="0">
                <a:solidFill>
                  <a:srgbClr val="333333"/>
                </a:solidFill>
                <a:effectLst/>
                <a:latin typeface="Arial" pitchFamily="34" charset="0"/>
                <a:cs typeface="Arial" pitchFamily="34" charset="0"/>
              </a:rPr>
              <a:t>indels</a:t>
            </a:r>
            <a:r>
              <a:rPr lang="en-US" b="0" i="0" dirty="0">
                <a:solidFill>
                  <a:srgbClr val="333333"/>
                </a:solidFill>
                <a:effectLst/>
                <a:latin typeface="Arial" pitchFamily="34" charset="0"/>
                <a:cs typeface="Arial" pitchFamily="34" charset="0"/>
              </a:rPr>
              <a:t>. </a:t>
            </a:r>
          </a:p>
          <a:p>
            <a:pPr fontAlgn="base"/>
            <a:r>
              <a:rPr lang="en-US" b="0" i="0" dirty="0" err="1">
                <a:solidFill>
                  <a:srgbClr val="333333"/>
                </a:solidFill>
                <a:effectLst/>
                <a:latin typeface="Arial" pitchFamily="34" charset="0"/>
                <a:cs typeface="Arial" pitchFamily="34" charset="0"/>
              </a:rPr>
              <a:t>Indels</a:t>
            </a:r>
            <a:r>
              <a:rPr lang="en-US" b="0" i="0" dirty="0">
                <a:solidFill>
                  <a:srgbClr val="333333"/>
                </a:solidFill>
                <a:effectLst/>
                <a:latin typeface="Arial" pitchFamily="34" charset="0"/>
                <a:cs typeface="Arial" pitchFamily="34" charset="0"/>
              </a:rPr>
              <a:t> can have a wide variety of lengths. At the short end of the spectrum, indels of one or two base pairs within coding sequences have the greatest effect, because they will inevitably cause a frameshift (only the addition of one or more three-base-pair codons will keep a protein approximately intact). </a:t>
            </a:r>
          </a:p>
          <a:p>
            <a:pPr fontAlgn="base"/>
            <a:r>
              <a:rPr lang="en-US" b="0" i="0" dirty="0">
                <a:solidFill>
                  <a:srgbClr val="333333"/>
                </a:solidFill>
                <a:effectLst/>
                <a:latin typeface="Arial" pitchFamily="34" charset="0"/>
                <a:cs typeface="Arial" pitchFamily="34" charset="0"/>
              </a:rPr>
              <a:t>At the intermediate level, indels can affect parts of a </a:t>
            </a:r>
            <a:r>
              <a:rPr lang="en-US" b="0" i="0" dirty="0">
                <a:solidFill>
                  <a:srgbClr val="068303"/>
                </a:solidFill>
                <a:effectLst/>
                <a:latin typeface="Arial" pitchFamily="34" charset="0"/>
                <a:cs typeface="Arial" pitchFamily="34" charset="0"/>
              </a:rPr>
              <a:t>gene</a:t>
            </a:r>
            <a:r>
              <a:rPr lang="en-US" b="0" i="0" dirty="0">
                <a:solidFill>
                  <a:srgbClr val="333333"/>
                </a:solidFill>
                <a:effectLst/>
                <a:latin typeface="Arial" pitchFamily="34" charset="0"/>
                <a:cs typeface="Arial" pitchFamily="34" charset="0"/>
              </a:rPr>
              <a:t> or whole groups of genes. </a:t>
            </a:r>
          </a:p>
          <a:p>
            <a:pPr fontAlgn="base"/>
            <a:r>
              <a:rPr lang="en-US" b="0" i="0" dirty="0">
                <a:solidFill>
                  <a:srgbClr val="333333"/>
                </a:solidFill>
                <a:effectLst/>
                <a:latin typeface="Arial" pitchFamily="34" charset="0"/>
                <a:cs typeface="Arial" pitchFamily="34" charset="0"/>
              </a:rPr>
              <a:t>At the largest level, whole chromosomes or even whole copies of the genome can be affected by insertions or deletions, although such mutations are usually no longer subsumed under the label indel. </a:t>
            </a:r>
          </a:p>
          <a:p>
            <a:pPr fontAlgn="base"/>
            <a:endParaRPr lang="en-US" dirty="0">
              <a:solidFill>
                <a:srgbClr val="333333"/>
              </a:solidFill>
              <a:latin typeface="Arial" pitchFamily="34" charset="0"/>
              <a:cs typeface="Arial" pitchFamily="34" charset="0"/>
            </a:endParaRPr>
          </a:p>
          <a:p>
            <a:pPr fontAlgn="base"/>
            <a:r>
              <a:rPr lang="en-US" b="0" i="0" dirty="0">
                <a:solidFill>
                  <a:srgbClr val="333333"/>
                </a:solidFill>
                <a:effectLst/>
                <a:latin typeface="Arial" pitchFamily="34" charset="0"/>
                <a:cs typeface="Arial" pitchFamily="34" charset="0"/>
              </a:rPr>
              <a:t>At this high level, it is also possible to invert or translocate entire sections of a chromosome, and chromosomes can even fuse or break apart. If a large number of genes are lost as a result of one of these processes, then the consequences are usually very harmful. Of course, different genetic systems react differently to such events.</a:t>
            </a:r>
          </a:p>
          <a:p>
            <a:pPr fontAlgn="base"/>
            <a:endParaRPr lang="en-US" b="0" i="0" dirty="0">
              <a:solidFill>
                <a:srgbClr val="333333"/>
              </a:solidFill>
              <a:effectLst/>
              <a:latin typeface="Arial" pitchFamily="34" charset="0"/>
              <a:cs typeface="Arial" pitchFamily="34" charset="0"/>
            </a:endParaRPr>
          </a:p>
          <a:p>
            <a:pPr fontAlgn="base"/>
            <a:r>
              <a:rPr lang="en-US" dirty="0">
                <a:solidFill>
                  <a:srgbClr val="333333"/>
                </a:solidFill>
                <a:latin typeface="Arial" pitchFamily="34" charset="0"/>
                <a:cs typeface="Arial" pitchFamily="34" charset="0"/>
              </a:rPr>
              <a:t>O</a:t>
            </a:r>
            <a:r>
              <a:rPr lang="en-US" b="0" i="0" dirty="0">
                <a:solidFill>
                  <a:srgbClr val="333333"/>
                </a:solidFill>
                <a:effectLst/>
                <a:latin typeface="Arial" pitchFamily="34" charset="0"/>
                <a:cs typeface="Arial" pitchFamily="34" charset="0"/>
              </a:rPr>
              <a:t>ther sources of mutations are the many different types of </a:t>
            </a:r>
            <a:r>
              <a:rPr lang="en-US" b="0" i="0" u="sng" dirty="0">
                <a:solidFill>
                  <a:srgbClr val="333333"/>
                </a:solidFill>
                <a:effectLst/>
                <a:latin typeface="Arial" pitchFamily="34" charset="0"/>
                <a:cs typeface="Arial" pitchFamily="34" charset="0"/>
              </a:rPr>
              <a:t>transposable elements, which are small entities of DNA that possess a mechanism that permits them to move around within the genome</a:t>
            </a:r>
            <a:r>
              <a:rPr lang="en-US" b="0" i="0" dirty="0">
                <a:solidFill>
                  <a:srgbClr val="333333"/>
                </a:solidFill>
                <a:effectLst/>
                <a:latin typeface="Arial" pitchFamily="34" charset="0"/>
                <a:cs typeface="Arial" pitchFamily="34" charset="0"/>
              </a:rPr>
              <a:t>. </a:t>
            </a:r>
          </a:p>
          <a:p>
            <a:pPr fontAlgn="base"/>
            <a:r>
              <a:rPr lang="en-US" b="0" i="0" dirty="0">
                <a:solidFill>
                  <a:srgbClr val="333333"/>
                </a:solidFill>
                <a:effectLst/>
                <a:latin typeface="Arial" pitchFamily="34" charset="0"/>
                <a:cs typeface="Arial" pitchFamily="34" charset="0"/>
              </a:rPr>
              <a:t>Some of these elements copy and paste themselves into new locations, while others use a cut-and-paste method. Such movements can disrupt existing gene functions (by </a:t>
            </a:r>
            <a:r>
              <a:rPr lang="en-US" b="0" i="0" dirty="0">
                <a:solidFill>
                  <a:srgbClr val="068303"/>
                </a:solidFill>
                <a:effectLst/>
                <a:latin typeface="Arial" pitchFamily="34" charset="0"/>
                <a:cs typeface="Arial" pitchFamily="34" charset="0"/>
              </a:rPr>
              <a:t>insertion</a:t>
            </a:r>
            <a:r>
              <a:rPr lang="en-US" b="0" i="0" dirty="0">
                <a:solidFill>
                  <a:srgbClr val="333333"/>
                </a:solidFill>
                <a:effectLst/>
                <a:latin typeface="Arial" pitchFamily="34" charset="0"/>
                <a:cs typeface="Arial" pitchFamily="34" charset="0"/>
              </a:rPr>
              <a:t> in the middle of another gene), activate dormant gene functions (by perfect excision from a gene that was switched off by an earlier insertion), or occasionally lead to the production of new genes (by pasting material from different genes together). This is seen a lot in bacteria genomes that have high resistance to antibiotics.</a:t>
            </a:r>
          </a:p>
        </p:txBody>
      </p:sp>
    </p:spTree>
    <p:extLst>
      <p:ext uri="{BB962C8B-B14F-4D97-AF65-F5344CB8AC3E}">
        <p14:creationId xmlns:p14="http://schemas.microsoft.com/office/powerpoint/2010/main" val="25374505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412FD3C-1E8C-4A6B-B93F-D511AC0CE5F9}"/>
              </a:ext>
            </a:extLst>
          </p:cNvPr>
          <p:cNvSpPr/>
          <p:nvPr/>
        </p:nvSpPr>
        <p:spPr>
          <a:xfrm>
            <a:off x="311084" y="370005"/>
            <a:ext cx="11462994" cy="6524863"/>
          </a:xfrm>
          <a:prstGeom prst="rect">
            <a:avLst/>
          </a:prstGeom>
        </p:spPr>
        <p:txBody>
          <a:bodyPr wrap="square">
            <a:spAutoFit/>
          </a:bodyPr>
          <a:lstStyle/>
          <a:p>
            <a:pPr fontAlgn="base"/>
            <a:r>
              <a:rPr lang="en-US" b="1" dirty="0">
                <a:solidFill>
                  <a:srgbClr val="333333"/>
                </a:solidFill>
                <a:latin typeface="Arial" panose="020B0604020202020204" pitchFamily="34" charset="0"/>
                <a:cs typeface="Arial" panose="020B0604020202020204" pitchFamily="34" charset="0"/>
              </a:rPr>
              <a:t>Many diseases are associated with mutations, it is common for mutations to have a negative connotation.</a:t>
            </a:r>
          </a:p>
          <a:p>
            <a:pPr fontAlgn="base"/>
            <a:r>
              <a:rPr lang="en-US" b="0" i="0" dirty="0">
                <a:solidFill>
                  <a:srgbClr val="333333"/>
                </a:solidFill>
                <a:effectLst/>
                <a:latin typeface="Arial" panose="020B0604020202020204" pitchFamily="34" charset="0"/>
                <a:cs typeface="Arial" panose="020B0604020202020204" pitchFamily="34" charset="0"/>
              </a:rPr>
              <a:t>Sickle-cell anemia is one of hundreds of life-threatening disorders that are known to be caused by a change in </a:t>
            </a:r>
            <a:r>
              <a:rPr lang="en-US" b="0" i="0" u="sng" dirty="0">
                <a:solidFill>
                  <a:srgbClr val="333333"/>
                </a:solidFill>
                <a:effectLst/>
                <a:latin typeface="Arial" panose="020B0604020202020204" pitchFamily="34" charset="0"/>
                <a:cs typeface="Arial" panose="020B0604020202020204" pitchFamily="34" charset="0"/>
              </a:rPr>
              <a:t>just one of those 3 billion A's, T's, C's, or G’s</a:t>
            </a:r>
            <a:r>
              <a:rPr lang="en-US" b="0" i="0" dirty="0">
                <a:solidFill>
                  <a:srgbClr val="333333"/>
                </a:solidFill>
                <a:effectLst/>
                <a:latin typeface="Arial" panose="020B0604020202020204" pitchFamily="34" charset="0"/>
                <a:cs typeface="Arial" panose="020B0604020202020204" pitchFamily="34" charset="0"/>
              </a:rPr>
              <a:t>. </a:t>
            </a:r>
            <a:r>
              <a:rPr lang="en-US" dirty="0">
                <a:solidFill>
                  <a:srgbClr val="333333"/>
                </a:solidFill>
                <a:latin typeface="Arial" pitchFamily="34" charset="0"/>
                <a:cs typeface="Arial" pitchFamily="34" charset="0"/>
              </a:rPr>
              <a:t>Sickle-cell anemia is the result of a change in a </a:t>
            </a:r>
            <a:r>
              <a:rPr lang="en-US" u="sng" dirty="0">
                <a:solidFill>
                  <a:srgbClr val="333333"/>
                </a:solidFill>
                <a:latin typeface="Arial" pitchFamily="34" charset="0"/>
                <a:cs typeface="Arial" pitchFamily="34" charset="0"/>
              </a:rPr>
              <a:t>single nucleotide</a:t>
            </a:r>
            <a:r>
              <a:rPr lang="en-US" dirty="0">
                <a:solidFill>
                  <a:srgbClr val="333333"/>
                </a:solidFill>
                <a:latin typeface="Arial" pitchFamily="34" charset="0"/>
                <a:cs typeface="Arial" pitchFamily="34" charset="0"/>
              </a:rPr>
              <a:t>, and it represents just one class of mutations called </a:t>
            </a:r>
            <a:r>
              <a:rPr lang="en-US" b="1" dirty="0">
                <a:solidFill>
                  <a:srgbClr val="333333"/>
                </a:solidFill>
                <a:latin typeface="Arial" pitchFamily="34" charset="0"/>
                <a:cs typeface="Arial" pitchFamily="34" charset="0"/>
              </a:rPr>
              <a:t>point mutations</a:t>
            </a:r>
            <a:r>
              <a:rPr lang="en-US" dirty="0">
                <a:solidFill>
                  <a:srgbClr val="333333"/>
                </a:solidFill>
                <a:latin typeface="Arial" pitchFamily="34" charset="0"/>
                <a:cs typeface="Arial" pitchFamily="34" charset="0"/>
              </a:rPr>
              <a:t>. </a:t>
            </a:r>
          </a:p>
          <a:p>
            <a:pPr fontAlgn="base"/>
            <a:endParaRPr lang="en-US" b="0" i="0" dirty="0">
              <a:solidFill>
                <a:srgbClr val="333333"/>
              </a:solidFill>
              <a:effectLst/>
              <a:latin typeface="Arial" panose="020B0604020202020204" pitchFamily="34" charset="0"/>
              <a:cs typeface="Arial" panose="020B0604020202020204" pitchFamily="34" charset="0"/>
            </a:endParaRPr>
          </a:p>
          <a:p>
            <a:pPr fontAlgn="base"/>
            <a:endParaRPr lang="en-US" dirty="0">
              <a:solidFill>
                <a:srgbClr val="333333"/>
              </a:solidFill>
              <a:latin typeface="Arial" panose="020B0604020202020204" pitchFamily="34" charset="0"/>
              <a:cs typeface="Arial" panose="020B0604020202020204" pitchFamily="34" charset="0"/>
            </a:endParaRPr>
          </a:p>
          <a:p>
            <a:pPr fontAlgn="base"/>
            <a:r>
              <a:rPr lang="en-US" b="0" i="0" dirty="0">
                <a:solidFill>
                  <a:srgbClr val="333333"/>
                </a:solidFill>
                <a:effectLst/>
                <a:latin typeface="Arial" panose="020B0604020202020204" pitchFamily="34" charset="0"/>
                <a:cs typeface="Arial" panose="020B0604020202020204" pitchFamily="34" charset="0"/>
              </a:rPr>
              <a:t>However, while many mutations are indeed deleterious, others are "silent"; that is, they have no discernible effect on the </a:t>
            </a:r>
            <a:r>
              <a:rPr lang="en-US" b="0" i="0" dirty="0">
                <a:solidFill>
                  <a:srgbClr val="068303"/>
                </a:solidFill>
                <a:effectLst/>
                <a:latin typeface="Arial" panose="020B0604020202020204" pitchFamily="34" charset="0"/>
                <a:cs typeface="Arial" panose="020B0604020202020204" pitchFamily="34" charset="0"/>
              </a:rPr>
              <a:t>phenotype</a:t>
            </a:r>
            <a:r>
              <a:rPr lang="en-US" b="0" i="0" dirty="0">
                <a:solidFill>
                  <a:srgbClr val="333333"/>
                </a:solidFill>
                <a:effectLst/>
                <a:latin typeface="Arial" panose="020B0604020202020204" pitchFamily="34" charset="0"/>
                <a:cs typeface="Arial" panose="020B0604020202020204" pitchFamily="34" charset="0"/>
              </a:rPr>
              <a:t> of an individual and remain undetected unless a molecular biologist takes a </a:t>
            </a:r>
            <a:r>
              <a:rPr lang="en-US" b="0" i="0" dirty="0">
                <a:solidFill>
                  <a:srgbClr val="068303"/>
                </a:solidFill>
                <a:effectLst/>
                <a:latin typeface="Arial" panose="020B0604020202020204" pitchFamily="34" charset="0"/>
                <a:cs typeface="Arial" panose="020B0604020202020204" pitchFamily="34" charset="0"/>
              </a:rPr>
              <a:t>DNA</a:t>
            </a:r>
            <a:r>
              <a:rPr lang="en-US" b="0" i="0" dirty="0">
                <a:solidFill>
                  <a:srgbClr val="333333"/>
                </a:solidFill>
                <a:effectLst/>
                <a:latin typeface="Arial" panose="020B0604020202020204" pitchFamily="34" charset="0"/>
                <a:cs typeface="Arial" panose="020B0604020202020204" pitchFamily="34" charset="0"/>
              </a:rPr>
              <a:t> </a:t>
            </a:r>
            <a:r>
              <a:rPr lang="en-US" b="0" i="0" dirty="0">
                <a:solidFill>
                  <a:srgbClr val="068303"/>
                </a:solidFill>
                <a:effectLst/>
                <a:latin typeface="Arial" panose="020B0604020202020204" pitchFamily="34" charset="0"/>
                <a:cs typeface="Arial" panose="020B0604020202020204" pitchFamily="34" charset="0"/>
              </a:rPr>
              <a:t>sample</a:t>
            </a:r>
            <a:r>
              <a:rPr lang="en-US" b="0" i="0" dirty="0">
                <a:solidFill>
                  <a:srgbClr val="333333"/>
                </a:solidFill>
                <a:effectLst/>
                <a:latin typeface="Arial" panose="020B0604020202020204" pitchFamily="34" charset="0"/>
                <a:cs typeface="Arial" panose="020B0604020202020204" pitchFamily="34" charset="0"/>
              </a:rPr>
              <a:t> for sequence analysis. </a:t>
            </a:r>
          </a:p>
          <a:p>
            <a:pPr fontAlgn="base"/>
            <a:endParaRPr lang="en-US" dirty="0">
              <a:solidFill>
                <a:srgbClr val="333333"/>
              </a:solidFill>
              <a:latin typeface="Arial" panose="020B0604020202020204" pitchFamily="34" charset="0"/>
              <a:cs typeface="Arial" panose="020B0604020202020204" pitchFamily="34" charset="0"/>
            </a:endParaRPr>
          </a:p>
          <a:p>
            <a:pPr fontAlgn="base"/>
            <a:r>
              <a:rPr lang="en-US" b="1" dirty="0">
                <a:solidFill>
                  <a:srgbClr val="333333"/>
                </a:solidFill>
                <a:latin typeface="Arial" panose="020B0604020202020204" pitchFamily="34" charset="0"/>
                <a:cs typeface="Arial" panose="020B0604020202020204" pitchFamily="34" charset="0"/>
              </a:rPr>
              <a:t>S</a:t>
            </a:r>
            <a:r>
              <a:rPr lang="en-US" b="1" i="0" dirty="0">
                <a:solidFill>
                  <a:srgbClr val="333333"/>
                </a:solidFill>
                <a:effectLst/>
                <a:latin typeface="Arial" panose="020B0604020202020204" pitchFamily="34" charset="0"/>
                <a:cs typeface="Arial" panose="020B0604020202020204" pitchFamily="34" charset="0"/>
              </a:rPr>
              <a:t>ome mutations are actually beneficial. </a:t>
            </a:r>
          </a:p>
          <a:p>
            <a:pPr fontAlgn="base"/>
            <a:r>
              <a:rPr lang="en-US" b="0" i="0" dirty="0">
                <a:solidFill>
                  <a:srgbClr val="333333"/>
                </a:solidFill>
                <a:effectLst/>
                <a:latin typeface="Arial" panose="020B0604020202020204" pitchFamily="34" charset="0"/>
                <a:cs typeface="Arial" panose="020B0604020202020204" pitchFamily="34" charset="0"/>
              </a:rPr>
              <a:t>For example, the very same mutation that causes sickle-cell anemia in affected individuals (i.e., those people who have inherited two</a:t>
            </a:r>
            <a:r>
              <a:rPr lang="en-US" b="0" i="1" dirty="0">
                <a:solidFill>
                  <a:srgbClr val="333333"/>
                </a:solidFill>
                <a:effectLst/>
                <a:latin typeface="Arial" panose="020B0604020202020204" pitchFamily="34" charset="0"/>
                <a:cs typeface="Arial" panose="020B0604020202020204" pitchFamily="34" charset="0"/>
              </a:rPr>
              <a:t> </a:t>
            </a:r>
            <a:r>
              <a:rPr lang="en-US" b="0" i="0" dirty="0">
                <a:solidFill>
                  <a:srgbClr val="333333"/>
                </a:solidFill>
                <a:effectLst/>
                <a:latin typeface="Arial" panose="020B0604020202020204" pitchFamily="34" charset="0"/>
                <a:cs typeface="Arial" panose="020B0604020202020204" pitchFamily="34" charset="0"/>
              </a:rPr>
              <a:t>mutant copies of the beta globin gene) can confer a survival advantage to unaffected carriers (i.e., those people who have inherited one mutant copy and one normal copy of the gene, and who generally do not show symptoms of the disease) when these people are challenged with the malaria pathogen. </a:t>
            </a:r>
            <a:r>
              <a:rPr lang="en-US" dirty="0">
                <a:solidFill>
                  <a:srgbClr val="333333"/>
                </a:solidFill>
                <a:latin typeface="Arial" panose="020B0604020202020204" pitchFamily="34" charset="0"/>
                <a:cs typeface="Arial" panose="020B0604020202020204" pitchFamily="34" charset="0"/>
              </a:rPr>
              <a:t>T</a:t>
            </a:r>
            <a:r>
              <a:rPr lang="en-US" b="0" i="0" dirty="0">
                <a:solidFill>
                  <a:srgbClr val="333333"/>
                </a:solidFill>
                <a:effectLst/>
                <a:latin typeface="Arial" panose="020B0604020202020204" pitchFamily="34" charset="0"/>
                <a:cs typeface="Arial" panose="020B0604020202020204" pitchFamily="34" charset="0"/>
              </a:rPr>
              <a:t>he sickle-cell mutation persists in populations where malaria is </a:t>
            </a:r>
            <a:r>
              <a:rPr lang="en-US" b="0" i="0" dirty="0">
                <a:solidFill>
                  <a:srgbClr val="068303"/>
                </a:solidFill>
                <a:effectLst/>
                <a:latin typeface="Arial" panose="020B0604020202020204" pitchFamily="34" charset="0"/>
                <a:cs typeface="Arial" panose="020B0604020202020204" pitchFamily="34" charset="0"/>
              </a:rPr>
              <a:t>endemic</a:t>
            </a:r>
            <a:r>
              <a:rPr lang="en-US" b="0" i="0" dirty="0">
                <a:solidFill>
                  <a:srgbClr val="333333"/>
                </a:solidFill>
                <a:effectLst/>
                <a:latin typeface="Arial" panose="020B0604020202020204" pitchFamily="34" charset="0"/>
                <a:cs typeface="Arial" panose="020B0604020202020204" pitchFamily="34" charset="0"/>
              </a:rPr>
              <a:t>.</a:t>
            </a:r>
          </a:p>
          <a:p>
            <a:pPr fontAlgn="base"/>
            <a:endParaRPr lang="en-US" b="0" i="0" dirty="0">
              <a:solidFill>
                <a:srgbClr val="333333"/>
              </a:solidFill>
              <a:effectLst/>
              <a:latin typeface="Arial" panose="020B0604020202020204" pitchFamily="34" charset="0"/>
              <a:cs typeface="Arial" panose="020B0604020202020204" pitchFamily="34" charset="0"/>
            </a:endParaRPr>
          </a:p>
          <a:p>
            <a:pPr fontAlgn="base"/>
            <a:r>
              <a:rPr lang="en-US" b="0" i="0" dirty="0">
                <a:solidFill>
                  <a:srgbClr val="333333"/>
                </a:solidFill>
                <a:effectLst/>
                <a:latin typeface="Arial" panose="020B0604020202020204" pitchFamily="34" charset="0"/>
                <a:cs typeface="Arial" panose="020B0604020202020204" pitchFamily="34" charset="0"/>
              </a:rPr>
              <a:t>Beyond the individual level, perhaps the most dramatic effect of mutation relates to its role in </a:t>
            </a:r>
            <a:r>
              <a:rPr lang="en-US" b="0" i="0" dirty="0">
                <a:solidFill>
                  <a:srgbClr val="068303"/>
                </a:solidFill>
                <a:effectLst/>
                <a:latin typeface="Arial" panose="020B0604020202020204" pitchFamily="34" charset="0"/>
                <a:cs typeface="Arial" panose="020B0604020202020204" pitchFamily="34" charset="0"/>
              </a:rPr>
              <a:t>evolution</a:t>
            </a:r>
            <a:r>
              <a:rPr lang="en-US" b="0" i="0" dirty="0">
                <a:solidFill>
                  <a:srgbClr val="333333"/>
                </a:solidFill>
                <a:effectLst/>
                <a:latin typeface="Arial" panose="020B0604020202020204" pitchFamily="34" charset="0"/>
                <a:cs typeface="Arial" panose="020B0604020202020204" pitchFamily="34" charset="0"/>
              </a:rPr>
              <a:t>; indeed, without mutation, evolution would not be possible. This is because mutations provide the "raw material" upon which the mechanisms of natural </a:t>
            </a:r>
            <a:r>
              <a:rPr lang="en-US" b="0" i="0" dirty="0">
                <a:solidFill>
                  <a:srgbClr val="068303"/>
                </a:solidFill>
                <a:effectLst/>
                <a:latin typeface="Arial" panose="020B0604020202020204" pitchFamily="34" charset="0"/>
                <a:cs typeface="Arial" panose="020B0604020202020204" pitchFamily="34" charset="0"/>
              </a:rPr>
              <a:t>selection</a:t>
            </a:r>
            <a:r>
              <a:rPr lang="en-US" b="0" i="0" dirty="0">
                <a:solidFill>
                  <a:srgbClr val="333333"/>
                </a:solidFill>
                <a:effectLst/>
                <a:latin typeface="Arial" panose="020B0604020202020204" pitchFamily="34" charset="0"/>
                <a:cs typeface="Arial" panose="020B0604020202020204" pitchFamily="34" charset="0"/>
              </a:rPr>
              <a:t> can act. By way of this process, those mutations that furnish individual organisms with characteristics better adapted to changing environmental conditions are passed on to </a:t>
            </a:r>
            <a:r>
              <a:rPr lang="en-US" b="0" i="0" dirty="0">
                <a:solidFill>
                  <a:srgbClr val="068303"/>
                </a:solidFill>
                <a:effectLst/>
                <a:latin typeface="Arial" panose="020B0604020202020204" pitchFamily="34" charset="0"/>
                <a:cs typeface="Arial" panose="020B0604020202020204" pitchFamily="34" charset="0"/>
              </a:rPr>
              <a:t>offspring</a:t>
            </a:r>
            <a:r>
              <a:rPr lang="en-US" b="0" i="0" dirty="0">
                <a:solidFill>
                  <a:srgbClr val="333333"/>
                </a:solidFill>
                <a:effectLst/>
                <a:latin typeface="Arial" panose="020B0604020202020204" pitchFamily="34" charset="0"/>
                <a:cs typeface="Arial" panose="020B0604020202020204" pitchFamily="34" charset="0"/>
              </a:rPr>
              <a:t> at an increased rate, thereby influencing the future of the </a:t>
            </a:r>
            <a:r>
              <a:rPr lang="en-US" b="0" i="0" dirty="0">
                <a:solidFill>
                  <a:srgbClr val="068303"/>
                </a:solidFill>
                <a:effectLst/>
                <a:latin typeface="Arial" panose="020B0604020202020204" pitchFamily="34" charset="0"/>
                <a:cs typeface="Arial" panose="020B0604020202020204" pitchFamily="34" charset="0"/>
              </a:rPr>
              <a:t>species</a:t>
            </a:r>
            <a:r>
              <a:rPr lang="en-US" b="0" i="0" dirty="0">
                <a:solidFill>
                  <a:srgbClr val="333333"/>
                </a:solidFill>
                <a:effectLst/>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3128098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E746298-DA4D-4C3B-AADB-B27B815856B9}"/>
              </a:ext>
            </a:extLst>
          </p:cNvPr>
          <p:cNvSpPr/>
          <p:nvPr/>
        </p:nvSpPr>
        <p:spPr>
          <a:xfrm>
            <a:off x="1519707" y="1166842"/>
            <a:ext cx="9298547" cy="2862322"/>
          </a:xfrm>
          <a:prstGeom prst="rect">
            <a:avLst/>
          </a:prstGeom>
        </p:spPr>
        <p:txBody>
          <a:bodyPr wrap="square">
            <a:spAutoFit/>
          </a:bodyPr>
          <a:lstStyle/>
          <a:p>
            <a:endParaRPr lang="en-US" sz="2000" dirty="0">
              <a:solidFill>
                <a:srgbClr val="333333"/>
              </a:solidFill>
              <a:latin typeface="Arial" pitchFamily="34" charset="0"/>
              <a:cs typeface="Arial" pitchFamily="34" charset="0"/>
            </a:endParaRPr>
          </a:p>
          <a:p>
            <a:r>
              <a:rPr lang="en-US" sz="2000" b="0" i="0" dirty="0">
                <a:solidFill>
                  <a:srgbClr val="333333"/>
                </a:solidFill>
                <a:effectLst/>
                <a:latin typeface="Arial" pitchFamily="34" charset="0"/>
                <a:cs typeface="Arial" pitchFamily="34" charset="0"/>
              </a:rPr>
              <a:t>Changes in the DNA sequence can also occur at the level of the </a:t>
            </a:r>
            <a:r>
              <a:rPr lang="en-US" sz="2000" b="0" i="0" dirty="0">
                <a:solidFill>
                  <a:srgbClr val="068303"/>
                </a:solidFill>
                <a:effectLst/>
                <a:latin typeface="Arial" pitchFamily="34" charset="0"/>
                <a:cs typeface="Arial" pitchFamily="34" charset="0"/>
              </a:rPr>
              <a:t>chromosome</a:t>
            </a:r>
            <a:r>
              <a:rPr lang="en-US" sz="2000" b="0" i="0" dirty="0">
                <a:solidFill>
                  <a:srgbClr val="333333"/>
                </a:solidFill>
                <a:effectLst/>
                <a:latin typeface="Arial" pitchFamily="34" charset="0"/>
                <a:cs typeface="Arial" pitchFamily="34" charset="0"/>
              </a:rPr>
              <a:t>, in which large segments of chromosomes are altered. In this case, fragments of chromosomes can be </a:t>
            </a:r>
            <a:r>
              <a:rPr lang="en-US" sz="2000" b="0" i="0" u="none" strike="noStrike" dirty="0">
                <a:solidFill>
                  <a:srgbClr val="B83205"/>
                </a:solidFill>
                <a:effectLst/>
                <a:latin typeface="Arial" pitchFamily="34" charset="0"/>
                <a:cs typeface="Arial" pitchFamily="34" charset="0"/>
                <a:hlinkClick r:id="rId2" tooltip="deleted, duplicated"/>
              </a:rPr>
              <a:t>deleted, duplicated</a:t>
            </a:r>
            <a:r>
              <a:rPr lang="en-US" sz="2000" b="0" i="0" dirty="0">
                <a:solidFill>
                  <a:srgbClr val="333333"/>
                </a:solidFill>
                <a:effectLst/>
                <a:latin typeface="Arial" pitchFamily="34" charset="0"/>
                <a:cs typeface="Arial" pitchFamily="34" charset="0"/>
              </a:rPr>
              <a:t>, inverted, translocated to different chromosomes, or otherwise rearranged, resulting in changes such as modification of gene dosage, the complete absence of </a:t>
            </a:r>
            <a:r>
              <a:rPr lang="en-US" sz="2000" b="0" i="0" dirty="0">
                <a:solidFill>
                  <a:srgbClr val="068303"/>
                </a:solidFill>
                <a:effectLst/>
                <a:latin typeface="Arial" pitchFamily="34" charset="0"/>
                <a:cs typeface="Arial" pitchFamily="34" charset="0"/>
              </a:rPr>
              <a:t>genes</a:t>
            </a:r>
            <a:r>
              <a:rPr lang="en-US" sz="2000" b="0" i="0" dirty="0">
                <a:solidFill>
                  <a:srgbClr val="333333"/>
                </a:solidFill>
                <a:effectLst/>
                <a:latin typeface="Arial" pitchFamily="34" charset="0"/>
                <a:cs typeface="Arial" pitchFamily="34" charset="0"/>
              </a:rPr>
              <a:t>, or the alteration of gene sequence. The type of variation that occurs when entire areas of chromosomes are duplicated or lost, called </a:t>
            </a:r>
            <a:r>
              <a:rPr lang="en-US" sz="2000" b="0" i="0" u="none" strike="noStrike" dirty="0">
                <a:solidFill>
                  <a:srgbClr val="068303"/>
                </a:solidFill>
                <a:effectLst/>
                <a:latin typeface="Arial" pitchFamily="34" charset="0"/>
                <a:cs typeface="Arial" pitchFamily="34" charset="0"/>
                <a:hlinkClick r:id="rId3" tooltip="copy number variation"/>
              </a:rPr>
              <a:t>copy number variation</a:t>
            </a:r>
            <a:r>
              <a:rPr lang="en-US" sz="2000" b="0" i="0" dirty="0">
                <a:solidFill>
                  <a:srgbClr val="333333"/>
                </a:solidFill>
                <a:effectLst/>
                <a:latin typeface="Arial" pitchFamily="34" charset="0"/>
                <a:cs typeface="Arial" pitchFamily="34" charset="0"/>
              </a:rPr>
              <a:t> (CNV), has especially important implications for human disease and evolution. </a:t>
            </a:r>
            <a:endParaRPr lang="en-US" sz="2000" dirty="0">
              <a:latin typeface="Arial" pitchFamily="34" charset="0"/>
              <a:cs typeface="Arial" pitchFamily="34" charset="0"/>
            </a:endParaRPr>
          </a:p>
        </p:txBody>
      </p:sp>
    </p:spTree>
    <p:extLst>
      <p:ext uri="{BB962C8B-B14F-4D97-AF65-F5344CB8AC3E}">
        <p14:creationId xmlns:p14="http://schemas.microsoft.com/office/powerpoint/2010/main" val="39022695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216B13D-3F75-46F1-A323-C1D5A834C6BE}"/>
              </a:ext>
            </a:extLst>
          </p:cNvPr>
          <p:cNvSpPr/>
          <p:nvPr/>
        </p:nvSpPr>
        <p:spPr>
          <a:xfrm>
            <a:off x="708338" y="335485"/>
            <a:ext cx="10740980" cy="5632311"/>
          </a:xfrm>
          <a:prstGeom prst="rect">
            <a:avLst/>
          </a:prstGeom>
        </p:spPr>
        <p:txBody>
          <a:bodyPr wrap="square">
            <a:spAutoFit/>
          </a:bodyPr>
          <a:lstStyle/>
          <a:p>
            <a:r>
              <a:rPr lang="en-US" sz="2000" b="1" i="1" dirty="0">
                <a:effectLst/>
                <a:latin typeface="Arial" pitchFamily="34" charset="0"/>
                <a:cs typeface="Arial" pitchFamily="34" charset="0"/>
              </a:rPr>
              <a:t>Extra Reading:</a:t>
            </a:r>
          </a:p>
          <a:p>
            <a:endParaRPr lang="en-US" sz="2000" b="0" i="0" dirty="0">
              <a:effectLst/>
              <a:latin typeface="Arial" pitchFamily="34" charset="0"/>
              <a:cs typeface="Arial" pitchFamily="34" charset="0"/>
            </a:endParaRPr>
          </a:p>
          <a:p>
            <a:r>
              <a:rPr lang="en-US" sz="2000" b="0" i="0" dirty="0">
                <a:effectLst/>
                <a:latin typeface="Arial" pitchFamily="34" charset="0"/>
                <a:cs typeface="Arial" pitchFamily="34" charset="0"/>
              </a:rPr>
              <a:t>Mutations</a:t>
            </a:r>
            <a:r>
              <a:rPr lang="en-US" sz="2000" b="0" i="0" dirty="0">
                <a:solidFill>
                  <a:srgbClr val="333333"/>
                </a:solidFill>
                <a:effectLst/>
                <a:latin typeface="Arial" pitchFamily="34" charset="0"/>
                <a:cs typeface="Arial" pitchFamily="34" charset="0"/>
              </a:rPr>
              <a:t> can result from a number of events, including unequal crossing-over during </a:t>
            </a:r>
            <a:r>
              <a:rPr lang="en-US" sz="2000" b="0" i="0" dirty="0">
                <a:solidFill>
                  <a:srgbClr val="068303"/>
                </a:solidFill>
                <a:effectLst/>
                <a:latin typeface="Arial" pitchFamily="34" charset="0"/>
                <a:cs typeface="Arial" pitchFamily="34" charset="0"/>
              </a:rPr>
              <a:t>meiosis</a:t>
            </a:r>
            <a:r>
              <a:rPr lang="en-US" sz="2000" b="0" i="0" dirty="0">
                <a:solidFill>
                  <a:srgbClr val="333333"/>
                </a:solidFill>
                <a:effectLst/>
                <a:latin typeface="Arial" pitchFamily="34" charset="0"/>
                <a:cs typeface="Arial" pitchFamily="34" charset="0"/>
              </a:rPr>
              <a:t>. </a:t>
            </a:r>
          </a:p>
          <a:p>
            <a:r>
              <a:rPr lang="en-US" sz="2000" b="0" i="0" dirty="0">
                <a:solidFill>
                  <a:srgbClr val="333333"/>
                </a:solidFill>
                <a:effectLst/>
                <a:latin typeface="Arial" pitchFamily="34" charset="0"/>
                <a:cs typeface="Arial" pitchFamily="34" charset="0"/>
              </a:rPr>
              <a:t>In addition, some areas of the genome simply seem to be more prone to mutation than others. These "hot spots" are often a result of the DNA sequence itself being more accessible to mutagens. Hot spots include areas of the genome with highly repetitive sequences, such as trinucleotide repeats, in which a sequence of three nucleotides is repeated many times. </a:t>
            </a:r>
          </a:p>
          <a:p>
            <a:endParaRPr lang="en-US" sz="2000" dirty="0">
              <a:solidFill>
                <a:srgbClr val="333333"/>
              </a:solidFill>
              <a:latin typeface="Arial" pitchFamily="34" charset="0"/>
              <a:cs typeface="Arial" pitchFamily="34" charset="0"/>
            </a:endParaRPr>
          </a:p>
          <a:p>
            <a:r>
              <a:rPr lang="en-US" sz="2000" b="0" i="0" dirty="0">
                <a:solidFill>
                  <a:srgbClr val="333333"/>
                </a:solidFill>
                <a:effectLst/>
                <a:latin typeface="Arial" pitchFamily="34" charset="0"/>
                <a:cs typeface="Arial" pitchFamily="34" charset="0"/>
              </a:rPr>
              <a:t>During DNA replication, these repeat regions are often altered because the polymerase can "slip" as it disassociates and </a:t>
            </a:r>
            <a:r>
              <a:rPr lang="en-US" sz="2000" b="0" i="0" dirty="0" err="1">
                <a:solidFill>
                  <a:srgbClr val="333333"/>
                </a:solidFill>
                <a:effectLst/>
                <a:latin typeface="Arial" pitchFamily="34" charset="0"/>
                <a:cs typeface="Arial" pitchFamily="34" charset="0"/>
              </a:rPr>
              <a:t>reassociates</a:t>
            </a:r>
            <a:r>
              <a:rPr lang="en-US" sz="2000" b="0" i="0" dirty="0">
                <a:solidFill>
                  <a:srgbClr val="333333"/>
                </a:solidFill>
                <a:effectLst/>
                <a:latin typeface="Arial" pitchFamily="34" charset="0"/>
                <a:cs typeface="Arial" pitchFamily="34" charset="0"/>
              </a:rPr>
              <a:t> with the DNA strand (</a:t>
            </a:r>
            <a:r>
              <a:rPr lang="en-US" sz="2000" b="0" i="0" dirty="0" err="1">
                <a:solidFill>
                  <a:srgbClr val="333333"/>
                </a:solidFill>
                <a:effectLst/>
                <a:latin typeface="Arial" pitchFamily="34" charset="0"/>
                <a:cs typeface="Arial" pitchFamily="34" charset="0"/>
              </a:rPr>
              <a:t>Viguera</a:t>
            </a:r>
            <a:r>
              <a:rPr lang="en-US" sz="2000" b="0" i="0" dirty="0">
                <a:solidFill>
                  <a:srgbClr val="333333"/>
                </a:solidFill>
                <a:effectLst/>
                <a:latin typeface="Arial" pitchFamily="34" charset="0"/>
                <a:cs typeface="Arial" pitchFamily="34" charset="0"/>
              </a:rPr>
              <a:t> </a:t>
            </a:r>
            <a:r>
              <a:rPr lang="en-US" sz="2000" b="0" i="1" dirty="0">
                <a:solidFill>
                  <a:srgbClr val="333333"/>
                </a:solidFill>
                <a:effectLst/>
                <a:latin typeface="Arial" pitchFamily="34" charset="0"/>
                <a:cs typeface="Arial" pitchFamily="34" charset="0"/>
              </a:rPr>
              <a:t>et al.</a:t>
            </a:r>
            <a:r>
              <a:rPr lang="en-US" sz="2000" b="0" i="0" dirty="0">
                <a:solidFill>
                  <a:srgbClr val="333333"/>
                </a:solidFill>
                <a:effectLst/>
                <a:latin typeface="Arial" pitchFamily="34" charset="0"/>
                <a:cs typeface="Arial" pitchFamily="34" charset="0"/>
              </a:rPr>
              <a:t>, 2001). To better understand a polymerase slip, imagine you are reading a page of text that is a repeat of a simple sequence. Say that the whole page is just copies of the word "And" ("And </a:t>
            </a:r>
            <a:r>
              <a:rPr lang="en-US" sz="2000" b="0" i="0" dirty="0" err="1">
                <a:solidFill>
                  <a:srgbClr val="333333"/>
                </a:solidFill>
                <a:effectLst/>
                <a:latin typeface="Arial" pitchFamily="34" charset="0"/>
                <a:cs typeface="Arial" pitchFamily="34" charset="0"/>
              </a:rPr>
              <a:t>And</a:t>
            </a:r>
            <a:r>
              <a:rPr lang="en-US" sz="2000" b="0" i="0" dirty="0">
                <a:solidFill>
                  <a:srgbClr val="333333"/>
                </a:solidFill>
                <a:effectLst/>
                <a:latin typeface="Arial" pitchFamily="34" charset="0"/>
                <a:cs typeface="Arial" pitchFamily="34" charset="0"/>
              </a:rPr>
              <a:t> And..."). Now, imagine that while reading the page, you briefly glance away and then look back at the text. It's quite likely that you will have lost your place. As a result, you may read the wrong number of copies from the page. </a:t>
            </a:r>
          </a:p>
          <a:p>
            <a:endParaRPr lang="en-US" sz="2000" dirty="0">
              <a:solidFill>
                <a:srgbClr val="333333"/>
              </a:solidFill>
              <a:latin typeface="Arial" pitchFamily="34" charset="0"/>
              <a:cs typeface="Arial" pitchFamily="34" charset="0"/>
            </a:endParaRPr>
          </a:p>
          <a:p>
            <a:r>
              <a:rPr lang="en-US" sz="2000" b="0" i="0" dirty="0">
                <a:solidFill>
                  <a:srgbClr val="333333"/>
                </a:solidFill>
                <a:effectLst/>
                <a:latin typeface="Arial" pitchFamily="34" charset="0"/>
                <a:cs typeface="Arial" pitchFamily="34" charset="0"/>
              </a:rPr>
              <a:t>Similarly, </a:t>
            </a:r>
            <a:r>
              <a:rPr lang="en-US" sz="2000" b="0" i="0" dirty="0">
                <a:solidFill>
                  <a:srgbClr val="068303"/>
                </a:solidFill>
                <a:effectLst/>
                <a:latin typeface="Arial" pitchFamily="34" charset="0"/>
                <a:cs typeface="Arial" pitchFamily="34" charset="0"/>
              </a:rPr>
              <a:t>DNA polymerase</a:t>
            </a:r>
            <a:r>
              <a:rPr lang="en-US" sz="2000" b="0" i="0" dirty="0">
                <a:solidFill>
                  <a:srgbClr val="333333"/>
                </a:solidFill>
                <a:effectLst/>
                <a:latin typeface="Arial" pitchFamily="34" charset="0"/>
                <a:cs typeface="Arial" pitchFamily="34" charset="0"/>
              </a:rPr>
              <a:t> sometimes slips and makes mistakes when reading repeats.</a:t>
            </a:r>
            <a:endParaRPr lang="en-US" sz="2000" dirty="0">
              <a:latin typeface="Arial" pitchFamily="34" charset="0"/>
              <a:cs typeface="Arial" pitchFamily="34" charset="0"/>
            </a:endParaRPr>
          </a:p>
        </p:txBody>
      </p:sp>
    </p:spTree>
    <p:extLst>
      <p:ext uri="{BB962C8B-B14F-4D97-AF65-F5344CB8AC3E}">
        <p14:creationId xmlns:p14="http://schemas.microsoft.com/office/powerpoint/2010/main" val="28135752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B46E83B-A7E2-4ADC-96C5-2A81DDA78136}"/>
              </a:ext>
            </a:extLst>
          </p:cNvPr>
          <p:cNvSpPr/>
          <p:nvPr/>
        </p:nvSpPr>
        <p:spPr>
          <a:xfrm>
            <a:off x="254524" y="389477"/>
            <a:ext cx="11726944" cy="3970318"/>
          </a:xfrm>
          <a:prstGeom prst="rect">
            <a:avLst/>
          </a:prstGeom>
        </p:spPr>
        <p:txBody>
          <a:bodyPr wrap="square">
            <a:spAutoFit/>
          </a:bodyPr>
          <a:lstStyle/>
          <a:p>
            <a:r>
              <a:rPr lang="en-US" b="1" dirty="0">
                <a:solidFill>
                  <a:srgbClr val="333333"/>
                </a:solidFill>
                <a:latin typeface="Arial" panose="020B0604020202020204" pitchFamily="34" charset="0"/>
                <a:cs typeface="Arial" panose="020B0604020202020204" pitchFamily="34" charset="0"/>
              </a:rPr>
              <a:t>Base substitutions</a:t>
            </a:r>
            <a:r>
              <a:rPr lang="en-US" dirty="0">
                <a:solidFill>
                  <a:srgbClr val="333333"/>
                </a:solidFill>
                <a:latin typeface="Arial" panose="020B0604020202020204" pitchFamily="34" charset="0"/>
                <a:cs typeface="Arial" panose="020B0604020202020204" pitchFamily="34" charset="0"/>
              </a:rPr>
              <a:t> are the simplest type of gene-level mutation, and they involve the swapping of one nucleotide for another during DNA replication. For example, during replication, a thymine nucleotide might be inserted in place of a guanine nucleotide. With base substitution mutations, only a single nucleotide within a gene sequence is changed, so only one codon is affected.</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Although a base substitution alters only a single codon in a gene, it can still have a significant impact on protein production. In fact, depending on the nature of the codon change, base substitutions can lead to three different subcategories of mutations. </a:t>
            </a:r>
          </a:p>
          <a:p>
            <a:r>
              <a:rPr lang="en-US" dirty="0">
                <a:latin typeface="Arial" panose="020B0604020202020204" pitchFamily="34" charset="0"/>
                <a:cs typeface="Arial" panose="020B0604020202020204" pitchFamily="34" charset="0"/>
              </a:rPr>
              <a:t>	The first of these subcategories consists of </a:t>
            </a:r>
            <a:r>
              <a:rPr lang="en-US" b="1" dirty="0">
                <a:latin typeface="Arial" panose="020B0604020202020204" pitchFamily="34" charset="0"/>
                <a:cs typeface="Arial" panose="020B0604020202020204" pitchFamily="34" charset="0"/>
              </a:rPr>
              <a:t>missense mutations</a:t>
            </a:r>
            <a:r>
              <a:rPr lang="en-US" dirty="0">
                <a:latin typeface="Arial" panose="020B0604020202020204" pitchFamily="34" charset="0"/>
                <a:cs typeface="Arial" panose="020B0604020202020204" pitchFamily="34" charset="0"/>
              </a:rPr>
              <a:t>, in which the altered codon leads to 	insertion of an incorrect amino acid into a protein molecule during translation; </a:t>
            </a:r>
          </a:p>
          <a:p>
            <a:r>
              <a:rPr lang="en-US" dirty="0">
                <a:latin typeface="Arial" panose="020B0604020202020204" pitchFamily="34" charset="0"/>
                <a:cs typeface="Arial" panose="020B0604020202020204" pitchFamily="34" charset="0"/>
              </a:rPr>
              <a:t>	the second consists of </a:t>
            </a:r>
            <a:r>
              <a:rPr lang="en-US" b="1" dirty="0">
                <a:latin typeface="Arial" panose="020B0604020202020204" pitchFamily="34" charset="0"/>
                <a:cs typeface="Arial" panose="020B0604020202020204" pitchFamily="34" charset="0"/>
              </a:rPr>
              <a:t>nonsense mutations</a:t>
            </a:r>
            <a:r>
              <a:rPr lang="en-US" dirty="0">
                <a:latin typeface="Arial" panose="020B0604020202020204" pitchFamily="34" charset="0"/>
                <a:cs typeface="Arial" panose="020B0604020202020204" pitchFamily="34" charset="0"/>
              </a:rPr>
              <a:t>, in which the altered codon prematurely terminates 	synthesis of a protein molecule; </a:t>
            </a:r>
          </a:p>
          <a:p>
            <a:r>
              <a:rPr lang="en-US" dirty="0">
                <a:latin typeface="Arial" panose="020B0604020202020204" pitchFamily="34" charset="0"/>
                <a:cs typeface="Arial" panose="020B0604020202020204" pitchFamily="34" charset="0"/>
              </a:rPr>
              <a:t>	and the third consists of </a:t>
            </a:r>
            <a:r>
              <a:rPr lang="en-US" b="1" dirty="0">
                <a:latin typeface="Arial" panose="020B0604020202020204" pitchFamily="34" charset="0"/>
                <a:cs typeface="Arial" panose="020B0604020202020204" pitchFamily="34" charset="0"/>
              </a:rPr>
              <a:t>silent mutations</a:t>
            </a:r>
            <a:r>
              <a:rPr lang="en-US" dirty="0">
                <a:latin typeface="Arial" panose="020B0604020202020204" pitchFamily="34" charset="0"/>
                <a:cs typeface="Arial" panose="020B0604020202020204" pitchFamily="34" charset="0"/>
              </a:rPr>
              <a:t>, in which the altered codon codes for the same amino acid as 	the unaltered codon.</a:t>
            </a:r>
          </a:p>
        </p:txBody>
      </p:sp>
    </p:spTree>
    <p:extLst>
      <p:ext uri="{BB962C8B-B14F-4D97-AF65-F5344CB8AC3E}">
        <p14:creationId xmlns:p14="http://schemas.microsoft.com/office/powerpoint/2010/main" val="1929825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2F271F8B-744D-4069-A574-9A1183D23BD7}"/>
              </a:ext>
            </a:extLst>
          </p:cNvPr>
          <p:cNvGraphicFramePr>
            <a:graphicFrameLocks noGrp="1"/>
          </p:cNvGraphicFramePr>
          <p:nvPr>
            <p:extLst>
              <p:ext uri="{D42A27DB-BD31-4B8C-83A1-F6EECF244321}">
                <p14:modId xmlns:p14="http://schemas.microsoft.com/office/powerpoint/2010/main" val="3165453257"/>
              </p:ext>
            </p:extLst>
          </p:nvPr>
        </p:nvGraphicFramePr>
        <p:xfrm>
          <a:off x="5427396" y="839945"/>
          <a:ext cx="6656439" cy="4311660"/>
        </p:xfrm>
        <a:graphic>
          <a:graphicData uri="http://schemas.openxmlformats.org/drawingml/2006/table">
            <a:tbl>
              <a:tblPr/>
              <a:tblGrid>
                <a:gridCol w="516766">
                  <a:extLst>
                    <a:ext uri="{9D8B030D-6E8A-4147-A177-3AD203B41FA5}">
                      <a16:colId xmlns:a16="http://schemas.microsoft.com/office/drawing/2014/main" val="3154001556"/>
                    </a:ext>
                  </a:extLst>
                </a:gridCol>
                <a:gridCol w="516766">
                  <a:extLst>
                    <a:ext uri="{9D8B030D-6E8A-4147-A177-3AD203B41FA5}">
                      <a16:colId xmlns:a16="http://schemas.microsoft.com/office/drawing/2014/main" val="242684520"/>
                    </a:ext>
                  </a:extLst>
                </a:gridCol>
                <a:gridCol w="516766">
                  <a:extLst>
                    <a:ext uri="{9D8B030D-6E8A-4147-A177-3AD203B41FA5}">
                      <a16:colId xmlns:a16="http://schemas.microsoft.com/office/drawing/2014/main" val="2986711427"/>
                    </a:ext>
                  </a:extLst>
                </a:gridCol>
                <a:gridCol w="504461">
                  <a:extLst>
                    <a:ext uri="{9D8B030D-6E8A-4147-A177-3AD203B41FA5}">
                      <a16:colId xmlns:a16="http://schemas.microsoft.com/office/drawing/2014/main" val="3386284244"/>
                    </a:ext>
                  </a:extLst>
                </a:gridCol>
                <a:gridCol w="504461">
                  <a:extLst>
                    <a:ext uri="{9D8B030D-6E8A-4147-A177-3AD203B41FA5}">
                      <a16:colId xmlns:a16="http://schemas.microsoft.com/office/drawing/2014/main" val="1813077585"/>
                    </a:ext>
                  </a:extLst>
                </a:gridCol>
                <a:gridCol w="492159">
                  <a:extLst>
                    <a:ext uri="{9D8B030D-6E8A-4147-A177-3AD203B41FA5}">
                      <a16:colId xmlns:a16="http://schemas.microsoft.com/office/drawing/2014/main" val="3266086738"/>
                    </a:ext>
                  </a:extLst>
                </a:gridCol>
                <a:gridCol w="529070">
                  <a:extLst>
                    <a:ext uri="{9D8B030D-6E8A-4147-A177-3AD203B41FA5}">
                      <a16:colId xmlns:a16="http://schemas.microsoft.com/office/drawing/2014/main" val="3023130661"/>
                    </a:ext>
                  </a:extLst>
                </a:gridCol>
                <a:gridCol w="529070">
                  <a:extLst>
                    <a:ext uri="{9D8B030D-6E8A-4147-A177-3AD203B41FA5}">
                      <a16:colId xmlns:a16="http://schemas.microsoft.com/office/drawing/2014/main" val="301273732"/>
                    </a:ext>
                  </a:extLst>
                </a:gridCol>
                <a:gridCol w="529070">
                  <a:extLst>
                    <a:ext uri="{9D8B030D-6E8A-4147-A177-3AD203B41FA5}">
                      <a16:colId xmlns:a16="http://schemas.microsoft.com/office/drawing/2014/main" val="1790492906"/>
                    </a:ext>
                  </a:extLst>
                </a:gridCol>
                <a:gridCol w="492159">
                  <a:extLst>
                    <a:ext uri="{9D8B030D-6E8A-4147-A177-3AD203B41FA5}">
                      <a16:colId xmlns:a16="http://schemas.microsoft.com/office/drawing/2014/main" val="491539658"/>
                    </a:ext>
                  </a:extLst>
                </a:gridCol>
                <a:gridCol w="516766">
                  <a:extLst>
                    <a:ext uri="{9D8B030D-6E8A-4147-A177-3AD203B41FA5}">
                      <a16:colId xmlns:a16="http://schemas.microsoft.com/office/drawing/2014/main" val="1029504638"/>
                    </a:ext>
                  </a:extLst>
                </a:gridCol>
                <a:gridCol w="492159">
                  <a:extLst>
                    <a:ext uri="{9D8B030D-6E8A-4147-A177-3AD203B41FA5}">
                      <a16:colId xmlns:a16="http://schemas.microsoft.com/office/drawing/2014/main" val="2518153548"/>
                    </a:ext>
                  </a:extLst>
                </a:gridCol>
                <a:gridCol w="516766">
                  <a:extLst>
                    <a:ext uri="{9D8B030D-6E8A-4147-A177-3AD203B41FA5}">
                      <a16:colId xmlns:a16="http://schemas.microsoft.com/office/drawing/2014/main" val="387038656"/>
                    </a:ext>
                  </a:extLst>
                </a:gridCol>
              </a:tblGrid>
              <a:tr h="460378">
                <a:tc gridSpan="13">
                  <a:txBody>
                    <a:bodyPr/>
                    <a:lstStyle/>
                    <a:p>
                      <a:pPr algn="l" fontAlgn="t"/>
                      <a:r>
                        <a:rPr lang="en-US" sz="1500" b="1" i="0" dirty="0">
                          <a:effectLst/>
                          <a:latin typeface="Lucida Grande"/>
                        </a:rPr>
                        <a:t>Sequence for Wild-Type Hemoglobin</a:t>
                      </a:r>
                      <a:endParaRPr lang="en-US" sz="1500" b="0" i="0" dirty="0">
                        <a:effectLst/>
                        <a:latin typeface="Lucida Grande"/>
                      </a:endParaRPr>
                    </a:p>
                  </a:txBody>
                  <a:tcPr marL="26353" marR="52705" marT="21082" marB="21082">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12698359"/>
                  </a:ext>
                </a:extLst>
              </a:tr>
              <a:tr h="724749">
                <a:tc>
                  <a:txBody>
                    <a:bodyPr/>
                    <a:lstStyle/>
                    <a:p>
                      <a:pPr algn="l" fontAlgn="ctr"/>
                      <a:r>
                        <a:rPr lang="en-US" sz="1500" b="0" i="0">
                          <a:effectLst/>
                          <a:latin typeface="Lucida Grande"/>
                        </a:rPr>
                        <a:t>ATG</a:t>
                      </a:r>
                    </a:p>
                  </a:txBody>
                  <a:tcPr marL="26353" marR="52705" marT="21082" marB="21082"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l" fontAlgn="ctr"/>
                      <a:r>
                        <a:rPr lang="en-US" sz="1500" b="0" i="0">
                          <a:effectLst/>
                          <a:latin typeface="Lucida Grande"/>
                        </a:rPr>
                        <a:t>GTG</a:t>
                      </a:r>
                    </a:p>
                  </a:txBody>
                  <a:tcPr marL="26353" marR="52705" marT="21082" marB="21082"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l" fontAlgn="ctr"/>
                      <a:r>
                        <a:rPr lang="en-US" sz="1500" b="0" i="0" dirty="0">
                          <a:effectLst/>
                          <a:latin typeface="Lucida Grande"/>
                        </a:rPr>
                        <a:t>CAC</a:t>
                      </a:r>
                    </a:p>
                  </a:txBody>
                  <a:tcPr marL="26353" marR="52705" marT="21082" marB="21082"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l" fontAlgn="ctr"/>
                      <a:r>
                        <a:rPr lang="en-US" sz="1500" b="0" i="0">
                          <a:effectLst/>
                          <a:latin typeface="Lucida Grande"/>
                        </a:rPr>
                        <a:t>CTG</a:t>
                      </a:r>
                    </a:p>
                  </a:txBody>
                  <a:tcPr marL="26353" marR="52705" marT="21082" marB="21082"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l" fontAlgn="ctr"/>
                      <a:r>
                        <a:rPr lang="en-US" sz="1500" b="0" i="0">
                          <a:effectLst/>
                          <a:latin typeface="Lucida Grande"/>
                        </a:rPr>
                        <a:t>ACT</a:t>
                      </a:r>
                    </a:p>
                  </a:txBody>
                  <a:tcPr marL="26353" marR="52705" marT="21082" marB="21082"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l" fontAlgn="ctr"/>
                      <a:r>
                        <a:rPr lang="en-US" sz="1500" b="0" i="0">
                          <a:effectLst/>
                          <a:latin typeface="Lucida Grande"/>
                        </a:rPr>
                        <a:t>CCT</a:t>
                      </a:r>
                    </a:p>
                  </a:txBody>
                  <a:tcPr marL="26353" marR="52705" marT="21082" marB="21082"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l" fontAlgn="ctr"/>
                      <a:r>
                        <a:rPr lang="en-US" sz="1500" b="0" i="0">
                          <a:effectLst/>
                          <a:latin typeface="Lucida Grande"/>
                        </a:rPr>
                        <a:t>GAG</a:t>
                      </a:r>
                    </a:p>
                  </a:txBody>
                  <a:tcPr marL="26353" marR="52705" marT="21082" marB="21082"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l" fontAlgn="ctr"/>
                      <a:r>
                        <a:rPr lang="en-US" sz="1500" b="0" i="0">
                          <a:effectLst/>
                          <a:latin typeface="Lucida Grande"/>
                        </a:rPr>
                        <a:t>GAG</a:t>
                      </a:r>
                    </a:p>
                  </a:txBody>
                  <a:tcPr marL="26353" marR="52705" marT="21082" marB="21082"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l" fontAlgn="ctr"/>
                      <a:r>
                        <a:rPr lang="en-US" sz="1500" b="0" i="0">
                          <a:effectLst/>
                          <a:latin typeface="Lucida Grande"/>
                        </a:rPr>
                        <a:t>AAG</a:t>
                      </a:r>
                    </a:p>
                  </a:txBody>
                  <a:tcPr marL="26353" marR="52705" marT="21082" marB="21082"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l" fontAlgn="ctr"/>
                      <a:r>
                        <a:rPr lang="en-US" sz="1500" b="0" i="0">
                          <a:effectLst/>
                          <a:latin typeface="Lucida Grande"/>
                        </a:rPr>
                        <a:t>TCT</a:t>
                      </a:r>
                    </a:p>
                  </a:txBody>
                  <a:tcPr marL="26353" marR="52705" marT="21082" marB="21082"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l" fontAlgn="ctr"/>
                      <a:r>
                        <a:rPr lang="en-US" sz="1500" b="0" i="0">
                          <a:effectLst/>
                          <a:latin typeface="Lucida Grande"/>
                        </a:rPr>
                        <a:t>GCC</a:t>
                      </a:r>
                    </a:p>
                  </a:txBody>
                  <a:tcPr marL="26353" marR="52705" marT="21082" marB="21082"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l" fontAlgn="ctr"/>
                      <a:r>
                        <a:rPr lang="en-US" sz="1500" b="0" i="0">
                          <a:effectLst/>
                          <a:latin typeface="Lucida Grande"/>
                        </a:rPr>
                        <a:t>GTT</a:t>
                      </a:r>
                    </a:p>
                  </a:txBody>
                  <a:tcPr marL="26353" marR="52705" marT="21082" marB="21082"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l" fontAlgn="ctr"/>
                      <a:r>
                        <a:rPr lang="en-US" sz="1500" b="0" i="0">
                          <a:effectLst/>
                          <a:latin typeface="Lucida Grande"/>
                        </a:rPr>
                        <a:t>ACT</a:t>
                      </a:r>
                    </a:p>
                  </a:txBody>
                  <a:tcPr marL="26353" marR="52705" marT="21082" marB="21082"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3979782364"/>
                  </a:ext>
                </a:extLst>
              </a:tr>
              <a:tr h="952286">
                <a:tc>
                  <a:txBody>
                    <a:bodyPr/>
                    <a:lstStyle/>
                    <a:p>
                      <a:pPr algn="l" fontAlgn="ctr"/>
                      <a:r>
                        <a:rPr lang="en-US" sz="1500" b="0" i="0">
                          <a:effectLst/>
                          <a:latin typeface="Lucida Grande"/>
                        </a:rPr>
                        <a:t>Start</a:t>
                      </a:r>
                    </a:p>
                  </a:txBody>
                  <a:tcPr marL="26353" marR="52705" marT="21082" marB="21082"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l" fontAlgn="ctr"/>
                      <a:r>
                        <a:rPr lang="en-US" sz="1500" b="0" i="0">
                          <a:effectLst/>
                          <a:latin typeface="Lucida Grande"/>
                        </a:rPr>
                        <a:t>Val</a:t>
                      </a:r>
                    </a:p>
                  </a:txBody>
                  <a:tcPr marL="26353" marR="52705" marT="21082" marB="21082"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l" fontAlgn="ctr"/>
                      <a:r>
                        <a:rPr lang="en-US" sz="1500" b="0" i="0">
                          <a:effectLst/>
                          <a:latin typeface="Lucida Grande"/>
                        </a:rPr>
                        <a:t>His</a:t>
                      </a:r>
                    </a:p>
                  </a:txBody>
                  <a:tcPr marL="26353" marR="52705" marT="21082" marB="21082"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l" fontAlgn="ctr"/>
                      <a:r>
                        <a:rPr lang="en-US" sz="1500" b="0" i="0" dirty="0" err="1">
                          <a:effectLst/>
                          <a:latin typeface="Lucida Grande"/>
                        </a:rPr>
                        <a:t>Leu</a:t>
                      </a:r>
                      <a:endParaRPr lang="en-US" sz="1500" b="0" i="0" dirty="0">
                        <a:effectLst/>
                        <a:latin typeface="Lucida Grande"/>
                      </a:endParaRPr>
                    </a:p>
                  </a:txBody>
                  <a:tcPr marL="26353" marR="52705" marT="21082" marB="21082"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l" fontAlgn="ctr"/>
                      <a:r>
                        <a:rPr lang="en-US" sz="1500" b="0" i="0" dirty="0" err="1">
                          <a:effectLst/>
                          <a:latin typeface="Lucida Grande"/>
                        </a:rPr>
                        <a:t>Thr</a:t>
                      </a:r>
                      <a:endParaRPr lang="en-US" sz="1500" b="0" i="0" dirty="0">
                        <a:effectLst/>
                        <a:latin typeface="Lucida Grande"/>
                      </a:endParaRPr>
                    </a:p>
                  </a:txBody>
                  <a:tcPr marL="26353" marR="52705" marT="21082" marB="21082"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l" fontAlgn="ctr"/>
                      <a:r>
                        <a:rPr lang="en-US" sz="1500" b="0" i="0">
                          <a:effectLst/>
                          <a:latin typeface="Lucida Grande"/>
                        </a:rPr>
                        <a:t>Pro</a:t>
                      </a:r>
                    </a:p>
                  </a:txBody>
                  <a:tcPr marL="26353" marR="52705" marT="21082" marB="21082"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l" fontAlgn="ctr"/>
                      <a:r>
                        <a:rPr lang="en-US" sz="1500" b="0" i="0">
                          <a:effectLst/>
                          <a:latin typeface="Lucida Grande"/>
                        </a:rPr>
                        <a:t>Glu</a:t>
                      </a:r>
                    </a:p>
                  </a:txBody>
                  <a:tcPr marL="26353" marR="52705" marT="21082" marB="21082"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l" fontAlgn="ctr"/>
                      <a:r>
                        <a:rPr lang="en-US" sz="1500" b="0" i="0">
                          <a:effectLst/>
                          <a:latin typeface="Lucida Grande"/>
                        </a:rPr>
                        <a:t>Glu</a:t>
                      </a:r>
                    </a:p>
                  </a:txBody>
                  <a:tcPr marL="26353" marR="52705" marT="21082" marB="21082"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l" fontAlgn="ctr"/>
                      <a:r>
                        <a:rPr lang="en-US" sz="1500" b="0" i="0" dirty="0">
                          <a:effectLst/>
                          <a:latin typeface="Lucida Grande"/>
                        </a:rPr>
                        <a:t>Lys</a:t>
                      </a:r>
                    </a:p>
                  </a:txBody>
                  <a:tcPr marL="26353" marR="52705" marT="21082" marB="21082"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l" fontAlgn="ctr"/>
                      <a:r>
                        <a:rPr lang="en-US" sz="1500" b="0" i="0">
                          <a:effectLst/>
                          <a:latin typeface="Lucida Grande"/>
                        </a:rPr>
                        <a:t>Ser</a:t>
                      </a:r>
                    </a:p>
                  </a:txBody>
                  <a:tcPr marL="26353" marR="52705" marT="21082" marB="21082"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l" fontAlgn="ctr"/>
                      <a:r>
                        <a:rPr lang="en-US" sz="1500" b="0" i="0">
                          <a:effectLst/>
                          <a:latin typeface="Lucida Grande"/>
                        </a:rPr>
                        <a:t>Ala</a:t>
                      </a:r>
                    </a:p>
                  </a:txBody>
                  <a:tcPr marL="26353" marR="52705" marT="21082" marB="21082"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l" fontAlgn="ctr"/>
                      <a:r>
                        <a:rPr lang="en-US" sz="1500" b="0" i="0">
                          <a:effectLst/>
                          <a:latin typeface="Lucida Grande"/>
                        </a:rPr>
                        <a:t>Val</a:t>
                      </a:r>
                    </a:p>
                  </a:txBody>
                  <a:tcPr marL="26353" marR="52705" marT="21082" marB="21082"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l" fontAlgn="ctr"/>
                      <a:r>
                        <a:rPr lang="en-US" sz="1500" b="0" i="0">
                          <a:effectLst/>
                          <a:latin typeface="Lucida Grande"/>
                        </a:rPr>
                        <a:t>Thr</a:t>
                      </a:r>
                    </a:p>
                  </a:txBody>
                  <a:tcPr marL="26353" marR="52705" marT="21082" marB="21082"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3276941399"/>
                  </a:ext>
                </a:extLst>
              </a:tr>
              <a:tr h="497212">
                <a:tc gridSpan="13">
                  <a:txBody>
                    <a:bodyPr/>
                    <a:lstStyle/>
                    <a:p>
                      <a:pPr algn="l" fontAlgn="t"/>
                      <a:r>
                        <a:rPr lang="en-US" sz="1500" b="1" i="0">
                          <a:effectLst/>
                          <a:latin typeface="Lucida Grande"/>
                        </a:rPr>
                        <a:t>Sequence for </a:t>
                      </a:r>
                      <a:r>
                        <a:rPr lang="en-US" sz="1500" b="0" i="0">
                          <a:solidFill>
                            <a:srgbClr val="068303"/>
                          </a:solidFill>
                          <a:effectLst/>
                          <a:latin typeface="Lucida Grande"/>
                        </a:rPr>
                        <a:t>Mutant</a:t>
                      </a:r>
                      <a:r>
                        <a:rPr lang="en-US" sz="1500" b="1" i="0">
                          <a:effectLst/>
                          <a:latin typeface="Lucida Grande"/>
                        </a:rPr>
                        <a:t> (Sickle-Cell) Hemoglobin</a:t>
                      </a:r>
                      <a:endParaRPr lang="en-US" sz="1500" b="0" i="0">
                        <a:effectLst/>
                        <a:latin typeface="Lucida Grande"/>
                      </a:endParaRPr>
                    </a:p>
                  </a:txBody>
                  <a:tcPr marL="26353" marR="52705" marT="21082" marB="21082">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85874088"/>
                  </a:ext>
                </a:extLst>
              </a:tr>
              <a:tr h="724749">
                <a:tc>
                  <a:txBody>
                    <a:bodyPr/>
                    <a:lstStyle/>
                    <a:p>
                      <a:pPr algn="l" fontAlgn="ctr"/>
                      <a:r>
                        <a:rPr lang="en-US" sz="1500" b="0" i="0">
                          <a:effectLst/>
                          <a:latin typeface="Lucida Grande"/>
                        </a:rPr>
                        <a:t>ATG</a:t>
                      </a:r>
                    </a:p>
                  </a:txBody>
                  <a:tcPr marL="26353" marR="52705" marT="21082" marB="21082"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l" fontAlgn="ctr"/>
                      <a:r>
                        <a:rPr lang="en-US" sz="1500" b="0" i="0">
                          <a:effectLst/>
                          <a:latin typeface="Lucida Grande"/>
                        </a:rPr>
                        <a:t>GTG</a:t>
                      </a:r>
                    </a:p>
                  </a:txBody>
                  <a:tcPr marL="26353" marR="52705" marT="21082" marB="21082"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l" fontAlgn="ctr"/>
                      <a:r>
                        <a:rPr lang="en-US" sz="1500" b="0" i="0">
                          <a:effectLst/>
                          <a:latin typeface="Lucida Grande"/>
                        </a:rPr>
                        <a:t>CAC</a:t>
                      </a:r>
                    </a:p>
                  </a:txBody>
                  <a:tcPr marL="26353" marR="52705" marT="21082" marB="21082"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l" fontAlgn="ctr"/>
                      <a:r>
                        <a:rPr lang="en-US" sz="1500" b="0" i="0">
                          <a:effectLst/>
                          <a:latin typeface="Lucida Grande"/>
                        </a:rPr>
                        <a:t>CTG</a:t>
                      </a:r>
                    </a:p>
                  </a:txBody>
                  <a:tcPr marL="26353" marR="52705" marT="21082" marB="21082"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l" fontAlgn="ctr"/>
                      <a:r>
                        <a:rPr lang="en-US" sz="1500" b="0" i="0">
                          <a:effectLst/>
                          <a:latin typeface="Lucida Grande"/>
                        </a:rPr>
                        <a:t>ACT</a:t>
                      </a:r>
                    </a:p>
                  </a:txBody>
                  <a:tcPr marL="26353" marR="52705" marT="21082" marB="21082"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l" fontAlgn="ctr"/>
                      <a:r>
                        <a:rPr lang="en-US" sz="1500" b="0" i="0">
                          <a:effectLst/>
                          <a:latin typeface="Lucida Grande"/>
                        </a:rPr>
                        <a:t>CCT</a:t>
                      </a:r>
                    </a:p>
                  </a:txBody>
                  <a:tcPr marL="26353" marR="52705" marT="21082" marB="21082"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l" fontAlgn="ctr"/>
                      <a:r>
                        <a:rPr lang="en-US" sz="1500" b="0" i="0">
                          <a:effectLst/>
                          <a:latin typeface="Lucida Grande"/>
                        </a:rPr>
                        <a:t>GTG</a:t>
                      </a:r>
                    </a:p>
                  </a:txBody>
                  <a:tcPr marL="26353" marR="52705" marT="21082" marB="21082"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l" fontAlgn="ctr"/>
                      <a:r>
                        <a:rPr lang="en-US" sz="1500" b="0" i="0">
                          <a:effectLst/>
                          <a:latin typeface="Lucida Grande"/>
                        </a:rPr>
                        <a:t>GAG</a:t>
                      </a:r>
                    </a:p>
                  </a:txBody>
                  <a:tcPr marL="26353" marR="52705" marT="21082" marB="21082"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l" fontAlgn="ctr"/>
                      <a:r>
                        <a:rPr lang="en-US" sz="1500" b="0" i="0">
                          <a:effectLst/>
                          <a:latin typeface="Lucida Grande"/>
                        </a:rPr>
                        <a:t>AAG</a:t>
                      </a:r>
                    </a:p>
                  </a:txBody>
                  <a:tcPr marL="26353" marR="52705" marT="21082" marB="21082"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l" fontAlgn="ctr"/>
                      <a:r>
                        <a:rPr lang="en-US" sz="1500" b="0" i="0">
                          <a:effectLst/>
                          <a:latin typeface="Lucida Grande"/>
                        </a:rPr>
                        <a:t>TCT</a:t>
                      </a:r>
                    </a:p>
                  </a:txBody>
                  <a:tcPr marL="26353" marR="52705" marT="21082" marB="21082"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l" fontAlgn="ctr"/>
                      <a:r>
                        <a:rPr lang="en-US" sz="1500" b="0" i="0">
                          <a:effectLst/>
                          <a:latin typeface="Lucida Grande"/>
                        </a:rPr>
                        <a:t>GCC</a:t>
                      </a:r>
                    </a:p>
                  </a:txBody>
                  <a:tcPr marL="26353" marR="52705" marT="21082" marB="21082"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l" fontAlgn="ctr"/>
                      <a:r>
                        <a:rPr lang="en-US" sz="1500" b="0" i="0">
                          <a:effectLst/>
                          <a:latin typeface="Lucida Grande"/>
                        </a:rPr>
                        <a:t>GTT</a:t>
                      </a:r>
                    </a:p>
                  </a:txBody>
                  <a:tcPr marL="26353" marR="52705" marT="21082" marB="21082"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l" fontAlgn="ctr"/>
                      <a:r>
                        <a:rPr lang="en-US" sz="1500" b="0" i="0">
                          <a:effectLst/>
                          <a:latin typeface="Lucida Grande"/>
                        </a:rPr>
                        <a:t>ACT</a:t>
                      </a:r>
                    </a:p>
                  </a:txBody>
                  <a:tcPr marL="26353" marR="52705" marT="21082" marB="21082"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702361749"/>
                  </a:ext>
                </a:extLst>
              </a:tr>
              <a:tr h="952286">
                <a:tc>
                  <a:txBody>
                    <a:bodyPr/>
                    <a:lstStyle/>
                    <a:p>
                      <a:pPr algn="l" fontAlgn="ctr"/>
                      <a:r>
                        <a:rPr lang="en-US" sz="1500" b="0" i="0">
                          <a:effectLst/>
                          <a:latin typeface="Lucida Grande"/>
                        </a:rPr>
                        <a:t>Start</a:t>
                      </a:r>
                    </a:p>
                  </a:txBody>
                  <a:tcPr marL="26353" marR="52705" marT="21082" marB="21082"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l" fontAlgn="ctr"/>
                      <a:r>
                        <a:rPr lang="en-US" sz="1500" b="0" i="0">
                          <a:effectLst/>
                          <a:latin typeface="Lucida Grande"/>
                        </a:rPr>
                        <a:t>Val</a:t>
                      </a:r>
                    </a:p>
                  </a:txBody>
                  <a:tcPr marL="26353" marR="52705" marT="21082" marB="21082"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l" fontAlgn="ctr"/>
                      <a:r>
                        <a:rPr lang="en-US" sz="1500" b="0" i="0" dirty="0">
                          <a:effectLst/>
                          <a:latin typeface="Lucida Grande"/>
                        </a:rPr>
                        <a:t>His</a:t>
                      </a:r>
                    </a:p>
                  </a:txBody>
                  <a:tcPr marL="26353" marR="52705" marT="21082" marB="21082"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l" fontAlgn="ctr"/>
                      <a:r>
                        <a:rPr lang="en-US" sz="1500" b="0" i="0">
                          <a:effectLst/>
                          <a:latin typeface="Lucida Grande"/>
                        </a:rPr>
                        <a:t>Leu</a:t>
                      </a:r>
                    </a:p>
                  </a:txBody>
                  <a:tcPr marL="26353" marR="52705" marT="21082" marB="21082"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l" fontAlgn="ctr"/>
                      <a:r>
                        <a:rPr lang="en-US" sz="1500" b="0" i="0">
                          <a:effectLst/>
                          <a:latin typeface="Lucida Grande"/>
                        </a:rPr>
                        <a:t>Thr</a:t>
                      </a:r>
                    </a:p>
                  </a:txBody>
                  <a:tcPr marL="26353" marR="52705" marT="21082" marB="21082"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l" fontAlgn="ctr"/>
                      <a:r>
                        <a:rPr lang="en-US" sz="1500" b="0" i="0">
                          <a:effectLst/>
                          <a:latin typeface="Lucida Grande"/>
                        </a:rPr>
                        <a:t>Pro</a:t>
                      </a:r>
                    </a:p>
                  </a:txBody>
                  <a:tcPr marL="26353" marR="52705" marT="21082" marB="21082"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l" fontAlgn="ctr"/>
                      <a:r>
                        <a:rPr lang="en-US" sz="1500" b="0" i="0">
                          <a:effectLst/>
                          <a:latin typeface="Lucida Grande"/>
                        </a:rPr>
                        <a:t>Val</a:t>
                      </a:r>
                    </a:p>
                  </a:txBody>
                  <a:tcPr marL="26353" marR="52705" marT="21082" marB="21082"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l" fontAlgn="ctr"/>
                      <a:r>
                        <a:rPr lang="en-US" sz="1500" b="0" i="0">
                          <a:effectLst/>
                          <a:latin typeface="Lucida Grande"/>
                        </a:rPr>
                        <a:t>Glu</a:t>
                      </a:r>
                    </a:p>
                  </a:txBody>
                  <a:tcPr marL="26353" marR="52705" marT="21082" marB="21082"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l" fontAlgn="ctr"/>
                      <a:r>
                        <a:rPr lang="en-US" sz="1500" b="0" i="0">
                          <a:effectLst/>
                          <a:latin typeface="Lucida Grande"/>
                        </a:rPr>
                        <a:t>Lys</a:t>
                      </a:r>
                    </a:p>
                  </a:txBody>
                  <a:tcPr marL="26353" marR="52705" marT="21082" marB="21082"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l" fontAlgn="ctr"/>
                      <a:r>
                        <a:rPr lang="en-US" sz="1500" b="0" i="0">
                          <a:effectLst/>
                          <a:latin typeface="Lucida Grande"/>
                        </a:rPr>
                        <a:t>Ser</a:t>
                      </a:r>
                    </a:p>
                  </a:txBody>
                  <a:tcPr marL="26353" marR="52705" marT="21082" marB="21082"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l" fontAlgn="ctr"/>
                      <a:r>
                        <a:rPr lang="en-US" sz="1500" b="0" i="0">
                          <a:effectLst/>
                          <a:latin typeface="Lucida Grande"/>
                        </a:rPr>
                        <a:t>Ala</a:t>
                      </a:r>
                    </a:p>
                  </a:txBody>
                  <a:tcPr marL="26353" marR="52705" marT="21082" marB="21082"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l" fontAlgn="ctr"/>
                      <a:r>
                        <a:rPr lang="en-US" sz="1500" b="0" i="0">
                          <a:effectLst/>
                          <a:latin typeface="Lucida Grande"/>
                        </a:rPr>
                        <a:t>Val</a:t>
                      </a:r>
                    </a:p>
                  </a:txBody>
                  <a:tcPr marL="26353" marR="52705" marT="21082" marB="21082"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tc>
                  <a:txBody>
                    <a:bodyPr/>
                    <a:lstStyle/>
                    <a:p>
                      <a:pPr algn="l" fontAlgn="ctr"/>
                      <a:r>
                        <a:rPr lang="en-US" sz="1500" b="0" i="0" dirty="0" err="1">
                          <a:effectLst/>
                          <a:latin typeface="Lucida Grande"/>
                        </a:rPr>
                        <a:t>Thr</a:t>
                      </a:r>
                      <a:endParaRPr lang="en-US" sz="1500" b="0" i="0" dirty="0">
                        <a:effectLst/>
                        <a:latin typeface="Lucida Grande"/>
                      </a:endParaRPr>
                    </a:p>
                  </a:txBody>
                  <a:tcPr marL="26353" marR="52705" marT="21082" marB="21082" anchor="ctr">
                    <a:lnL w="6350" cap="flat" cmpd="sng" algn="ctr">
                      <a:solidFill>
                        <a:srgbClr val="CCCCCC"/>
                      </a:solidFill>
                      <a:prstDash val="solid"/>
                      <a:round/>
                      <a:headEnd type="none" w="med" len="med"/>
                      <a:tailEnd type="none" w="med" len="med"/>
                    </a:lnL>
                    <a:lnR w="6350" cap="flat" cmpd="sng" algn="ctr">
                      <a:solidFill>
                        <a:srgbClr val="CCCCCC"/>
                      </a:solidFill>
                      <a:prstDash val="solid"/>
                      <a:round/>
                      <a:headEnd type="none" w="med" len="med"/>
                      <a:tailEnd type="none" w="med" len="med"/>
                    </a:lnR>
                    <a:lnT w="6350" cap="flat" cmpd="sng" algn="ctr">
                      <a:solidFill>
                        <a:srgbClr val="CCCCCC"/>
                      </a:solidFill>
                      <a:prstDash val="solid"/>
                      <a:round/>
                      <a:headEnd type="none" w="med" len="med"/>
                      <a:tailEnd type="none" w="med" len="med"/>
                    </a:lnT>
                    <a:lnB w="6350"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3762439853"/>
                  </a:ext>
                </a:extLst>
              </a:tr>
            </a:tbl>
          </a:graphicData>
        </a:graphic>
      </p:graphicFrame>
      <p:sp>
        <p:nvSpPr>
          <p:cNvPr id="6" name="Rectangle 5">
            <a:extLst>
              <a:ext uri="{FF2B5EF4-FFF2-40B4-BE49-F238E27FC236}">
                <a16:creationId xmlns:a16="http://schemas.microsoft.com/office/drawing/2014/main" id="{6D2A5796-AC45-419B-ACDE-6252EAA3E9E0}"/>
              </a:ext>
            </a:extLst>
          </p:cNvPr>
          <p:cNvSpPr/>
          <p:nvPr/>
        </p:nvSpPr>
        <p:spPr>
          <a:xfrm>
            <a:off x="5421165" y="142100"/>
            <a:ext cx="6096000" cy="646331"/>
          </a:xfrm>
          <a:prstGeom prst="rect">
            <a:avLst/>
          </a:prstGeom>
        </p:spPr>
        <p:txBody>
          <a:bodyPr>
            <a:spAutoFit/>
          </a:bodyPr>
          <a:lstStyle/>
          <a:p>
            <a:r>
              <a:rPr lang="en-US" b="1" i="1" dirty="0">
                <a:solidFill>
                  <a:srgbClr val="333333"/>
                </a:solidFill>
                <a:effectLst/>
                <a:latin typeface="Lucida Grande"/>
              </a:rPr>
              <a:t>Single-Base Mutation Associated with Sickle-Cell Anemia</a:t>
            </a:r>
            <a:endParaRPr lang="en-US" dirty="0"/>
          </a:p>
        </p:txBody>
      </p:sp>
      <p:sp>
        <p:nvSpPr>
          <p:cNvPr id="2" name="Rectangle 1"/>
          <p:cNvSpPr/>
          <p:nvPr/>
        </p:nvSpPr>
        <p:spPr>
          <a:xfrm>
            <a:off x="0" y="142100"/>
            <a:ext cx="5293217" cy="6001643"/>
          </a:xfrm>
          <a:prstGeom prst="rect">
            <a:avLst/>
          </a:prstGeom>
        </p:spPr>
        <p:txBody>
          <a:bodyPr wrap="square">
            <a:spAutoFit/>
          </a:bodyPr>
          <a:lstStyle/>
          <a:p>
            <a:pPr fontAlgn="base"/>
            <a:r>
              <a:rPr lang="en-US" sz="1600" dirty="0">
                <a:solidFill>
                  <a:srgbClr val="333333"/>
                </a:solidFill>
                <a:latin typeface="Arial" pitchFamily="34" charset="0"/>
                <a:cs typeface="Arial" pitchFamily="34" charset="0"/>
              </a:rPr>
              <a:t>Although the </a:t>
            </a:r>
            <a:r>
              <a:rPr lang="en-US" sz="1600" dirty="0">
                <a:solidFill>
                  <a:srgbClr val="068303"/>
                </a:solidFill>
                <a:latin typeface="Arial" pitchFamily="34" charset="0"/>
                <a:cs typeface="Arial" pitchFamily="34" charset="0"/>
              </a:rPr>
              <a:t>haploid</a:t>
            </a:r>
            <a:r>
              <a:rPr lang="en-US" sz="1600" dirty="0">
                <a:solidFill>
                  <a:srgbClr val="333333"/>
                </a:solidFill>
                <a:latin typeface="Arial" pitchFamily="34" charset="0"/>
                <a:cs typeface="Arial" pitchFamily="34" charset="0"/>
              </a:rPr>
              <a:t> human </a:t>
            </a:r>
            <a:r>
              <a:rPr lang="en-US" sz="1600" dirty="0">
                <a:solidFill>
                  <a:srgbClr val="068303"/>
                </a:solidFill>
                <a:latin typeface="Arial" pitchFamily="34" charset="0"/>
                <a:cs typeface="Arial" pitchFamily="34" charset="0"/>
              </a:rPr>
              <a:t>genome</a:t>
            </a:r>
            <a:r>
              <a:rPr lang="en-US" sz="1600" dirty="0">
                <a:solidFill>
                  <a:srgbClr val="333333"/>
                </a:solidFill>
                <a:latin typeface="Arial" pitchFamily="34" charset="0"/>
                <a:cs typeface="Arial" pitchFamily="34" charset="0"/>
              </a:rPr>
              <a:t> consists of 3 billion nucleotides, changes in even a single base pair can result in dramatic physiological malfunctions. For example, sickle-cell anemia is a </a:t>
            </a:r>
            <a:r>
              <a:rPr lang="en-US" sz="1600" dirty="0">
                <a:solidFill>
                  <a:srgbClr val="068303"/>
                </a:solidFill>
                <a:latin typeface="Arial" pitchFamily="34" charset="0"/>
                <a:cs typeface="Arial" pitchFamily="34" charset="0"/>
              </a:rPr>
              <a:t>disease</a:t>
            </a:r>
            <a:r>
              <a:rPr lang="en-US" sz="1600" dirty="0">
                <a:solidFill>
                  <a:srgbClr val="333333"/>
                </a:solidFill>
                <a:latin typeface="Arial" pitchFamily="34" charset="0"/>
                <a:cs typeface="Arial" pitchFamily="34" charset="0"/>
              </a:rPr>
              <a:t> caused by the smallest of genetic changes. </a:t>
            </a:r>
          </a:p>
          <a:p>
            <a:pPr fontAlgn="base"/>
            <a:endParaRPr lang="en-US" sz="1600" dirty="0">
              <a:solidFill>
                <a:srgbClr val="333333"/>
              </a:solidFill>
              <a:latin typeface="Arial" pitchFamily="34" charset="0"/>
              <a:cs typeface="Arial" pitchFamily="34" charset="0"/>
            </a:endParaRPr>
          </a:p>
          <a:p>
            <a:pPr fontAlgn="base"/>
            <a:r>
              <a:rPr lang="en-US" sz="1600" dirty="0">
                <a:solidFill>
                  <a:srgbClr val="333333"/>
                </a:solidFill>
                <a:latin typeface="Arial" pitchFamily="34" charset="0"/>
                <a:cs typeface="Arial" pitchFamily="34" charset="0"/>
              </a:rPr>
              <a:t>The alteration of a single </a:t>
            </a:r>
            <a:r>
              <a:rPr lang="en-US" sz="1600" dirty="0">
                <a:solidFill>
                  <a:srgbClr val="068303"/>
                </a:solidFill>
                <a:latin typeface="Arial" pitchFamily="34" charset="0"/>
                <a:cs typeface="Arial" pitchFamily="34" charset="0"/>
              </a:rPr>
              <a:t>nucleotide</a:t>
            </a:r>
            <a:r>
              <a:rPr lang="en-US" sz="1600" dirty="0">
                <a:solidFill>
                  <a:srgbClr val="333333"/>
                </a:solidFill>
                <a:latin typeface="Arial" pitchFamily="34" charset="0"/>
                <a:cs typeface="Arial" pitchFamily="34" charset="0"/>
              </a:rPr>
              <a:t> in the gene for the beta chain of the hemoglobin </a:t>
            </a:r>
            <a:r>
              <a:rPr lang="en-US" sz="1600" dirty="0">
                <a:solidFill>
                  <a:srgbClr val="068303"/>
                </a:solidFill>
                <a:latin typeface="Arial" pitchFamily="34" charset="0"/>
                <a:cs typeface="Arial" pitchFamily="34" charset="0"/>
              </a:rPr>
              <a:t>protein</a:t>
            </a:r>
            <a:r>
              <a:rPr lang="en-US" sz="1600" dirty="0">
                <a:solidFill>
                  <a:srgbClr val="333333"/>
                </a:solidFill>
                <a:latin typeface="Arial" pitchFamily="34" charset="0"/>
                <a:cs typeface="Arial" pitchFamily="34" charset="0"/>
              </a:rPr>
              <a:t> (the oxygen-carrying protein that makes blood red) is all it takes to turn a normal hemoglobin gene into a sickle-cell hemoglobin gene. </a:t>
            </a:r>
          </a:p>
          <a:p>
            <a:pPr fontAlgn="base"/>
            <a:endParaRPr lang="en-US" sz="1600" dirty="0">
              <a:solidFill>
                <a:srgbClr val="333333"/>
              </a:solidFill>
              <a:latin typeface="Arial" pitchFamily="34" charset="0"/>
              <a:cs typeface="Arial" pitchFamily="34" charset="0"/>
            </a:endParaRPr>
          </a:p>
          <a:p>
            <a:pPr fontAlgn="base"/>
            <a:r>
              <a:rPr lang="en-US" sz="1600" dirty="0">
                <a:solidFill>
                  <a:srgbClr val="333333"/>
                </a:solidFill>
                <a:latin typeface="Arial" pitchFamily="34" charset="0"/>
                <a:cs typeface="Arial" pitchFamily="34" charset="0"/>
              </a:rPr>
              <a:t>This </a:t>
            </a:r>
            <a:r>
              <a:rPr lang="en-US" sz="1600" b="1" dirty="0">
                <a:solidFill>
                  <a:srgbClr val="333333"/>
                </a:solidFill>
                <a:latin typeface="Arial" pitchFamily="34" charset="0"/>
                <a:cs typeface="Arial" pitchFamily="34" charset="0"/>
              </a:rPr>
              <a:t>single nucleotide change </a:t>
            </a:r>
            <a:r>
              <a:rPr lang="en-US" sz="1600" dirty="0">
                <a:solidFill>
                  <a:srgbClr val="333333"/>
                </a:solidFill>
                <a:latin typeface="Arial" pitchFamily="34" charset="0"/>
                <a:cs typeface="Arial" pitchFamily="34" charset="0"/>
              </a:rPr>
              <a:t>alters only one </a:t>
            </a:r>
            <a:r>
              <a:rPr lang="en-US" sz="1600" dirty="0">
                <a:solidFill>
                  <a:srgbClr val="068303"/>
                </a:solidFill>
                <a:latin typeface="Arial" pitchFamily="34" charset="0"/>
                <a:cs typeface="Arial" pitchFamily="34" charset="0"/>
              </a:rPr>
              <a:t>amino acid</a:t>
            </a:r>
            <a:r>
              <a:rPr lang="en-US" sz="1600" dirty="0">
                <a:solidFill>
                  <a:srgbClr val="333333"/>
                </a:solidFill>
                <a:latin typeface="Arial" pitchFamily="34" charset="0"/>
                <a:cs typeface="Arial" pitchFamily="34" charset="0"/>
              </a:rPr>
              <a:t> in the protein chain, but the results are devastating.</a:t>
            </a:r>
          </a:p>
          <a:p>
            <a:pPr fontAlgn="base"/>
            <a:endParaRPr lang="en-US" sz="1600" dirty="0">
              <a:solidFill>
                <a:srgbClr val="333333"/>
              </a:solidFill>
              <a:latin typeface="Arial" pitchFamily="34" charset="0"/>
              <a:cs typeface="Arial" pitchFamily="34" charset="0"/>
            </a:endParaRPr>
          </a:p>
          <a:p>
            <a:pPr fontAlgn="base"/>
            <a:r>
              <a:rPr lang="en-US" sz="1600" dirty="0">
                <a:solidFill>
                  <a:srgbClr val="333333"/>
                </a:solidFill>
                <a:latin typeface="Arial" pitchFamily="34" charset="0"/>
                <a:cs typeface="Arial" pitchFamily="34" charset="0"/>
              </a:rPr>
              <a:t>Beta hemoglobin (beta globin) is a single chain of 147 amino acids. </a:t>
            </a:r>
          </a:p>
          <a:p>
            <a:pPr fontAlgn="base"/>
            <a:endParaRPr lang="en-US" sz="1600" dirty="0">
              <a:solidFill>
                <a:srgbClr val="333333"/>
              </a:solidFill>
              <a:latin typeface="Arial" pitchFamily="34" charset="0"/>
              <a:cs typeface="Arial" pitchFamily="34" charset="0"/>
            </a:endParaRPr>
          </a:p>
          <a:p>
            <a:pPr fontAlgn="base"/>
            <a:r>
              <a:rPr lang="en-US" sz="1600" dirty="0">
                <a:solidFill>
                  <a:srgbClr val="333333"/>
                </a:solidFill>
                <a:latin typeface="Arial" pitchFamily="34" charset="0"/>
                <a:cs typeface="Arial" pitchFamily="34" charset="0"/>
              </a:rPr>
              <a:t>In sickle-cell anemia, the </a:t>
            </a:r>
            <a:r>
              <a:rPr lang="en-US" sz="1600" dirty="0">
                <a:solidFill>
                  <a:srgbClr val="068303"/>
                </a:solidFill>
                <a:latin typeface="Arial" pitchFamily="34" charset="0"/>
                <a:cs typeface="Arial" pitchFamily="34" charset="0"/>
              </a:rPr>
              <a:t>gene</a:t>
            </a:r>
            <a:r>
              <a:rPr lang="en-US" sz="1600" dirty="0">
                <a:solidFill>
                  <a:srgbClr val="333333"/>
                </a:solidFill>
                <a:latin typeface="Arial" pitchFamily="34" charset="0"/>
                <a:cs typeface="Arial" pitchFamily="34" charset="0"/>
              </a:rPr>
              <a:t> for beta </a:t>
            </a:r>
            <a:r>
              <a:rPr lang="en-US" sz="1600" dirty="0">
                <a:solidFill>
                  <a:srgbClr val="068303"/>
                </a:solidFill>
                <a:latin typeface="Arial" pitchFamily="34" charset="0"/>
                <a:cs typeface="Arial" pitchFamily="34" charset="0"/>
              </a:rPr>
              <a:t>globin</a:t>
            </a:r>
            <a:r>
              <a:rPr lang="en-US" sz="1600" dirty="0">
                <a:solidFill>
                  <a:srgbClr val="333333"/>
                </a:solidFill>
                <a:latin typeface="Arial" pitchFamily="34" charset="0"/>
                <a:cs typeface="Arial" pitchFamily="34" charset="0"/>
              </a:rPr>
              <a:t> is mutated. </a:t>
            </a:r>
          </a:p>
          <a:p>
            <a:pPr fontAlgn="base"/>
            <a:endParaRPr lang="en-US" sz="1600" dirty="0">
              <a:solidFill>
                <a:srgbClr val="333333"/>
              </a:solidFill>
              <a:latin typeface="Arial" pitchFamily="34" charset="0"/>
              <a:cs typeface="Arial" pitchFamily="34" charset="0"/>
            </a:endParaRPr>
          </a:p>
          <a:p>
            <a:pPr fontAlgn="base"/>
            <a:r>
              <a:rPr lang="en-US" sz="1600" dirty="0">
                <a:solidFill>
                  <a:srgbClr val="333333"/>
                </a:solidFill>
                <a:latin typeface="Arial" pitchFamily="34" charset="0"/>
                <a:cs typeface="Arial" pitchFamily="34" charset="0"/>
              </a:rPr>
              <a:t>The resulting protein still consists of 147 amino acids, but because of the single-base </a:t>
            </a:r>
            <a:r>
              <a:rPr lang="en-US" sz="1600" dirty="0">
                <a:solidFill>
                  <a:srgbClr val="068303"/>
                </a:solidFill>
                <a:latin typeface="Arial" pitchFamily="34" charset="0"/>
                <a:cs typeface="Arial" pitchFamily="34" charset="0"/>
              </a:rPr>
              <a:t>mutation</a:t>
            </a:r>
            <a:r>
              <a:rPr lang="en-US" sz="1600" dirty="0">
                <a:solidFill>
                  <a:srgbClr val="333333"/>
                </a:solidFill>
                <a:latin typeface="Arial" pitchFamily="34" charset="0"/>
                <a:cs typeface="Arial" pitchFamily="34" charset="0"/>
              </a:rPr>
              <a:t>, the sixth amino acid in the chain is </a:t>
            </a:r>
            <a:r>
              <a:rPr lang="en-US" sz="1600" dirty="0" err="1">
                <a:solidFill>
                  <a:srgbClr val="333333"/>
                </a:solidFill>
                <a:latin typeface="Arial" pitchFamily="34" charset="0"/>
                <a:cs typeface="Arial" pitchFamily="34" charset="0"/>
              </a:rPr>
              <a:t>valine</a:t>
            </a:r>
            <a:r>
              <a:rPr lang="en-US" sz="1600" dirty="0">
                <a:solidFill>
                  <a:srgbClr val="333333"/>
                </a:solidFill>
                <a:latin typeface="Arial" pitchFamily="34" charset="0"/>
                <a:cs typeface="Arial" pitchFamily="34" charset="0"/>
              </a:rPr>
              <a:t>, rather than glutamic acid. </a:t>
            </a:r>
          </a:p>
        </p:txBody>
      </p:sp>
    </p:spTree>
    <p:extLst>
      <p:ext uri="{BB962C8B-B14F-4D97-AF65-F5344CB8AC3E}">
        <p14:creationId xmlns:p14="http://schemas.microsoft.com/office/powerpoint/2010/main" val="17178368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A schematic diagram shows unequal crossing-over occurring in misaligned homologous chromosomes. Chromosome number one is depicted as two orange, parallel, oblong lines (chromatids) connected in the center by the centromere, represented by a black circle. Chromosome number two is depicted as two green parallel lines, representing chromatids, also connected in the center by the centromere. Both chromosomes have a shaded rectangular region at the same position on each of their chromatids. In both chromosomes, the shaded region is flanked by two black rectangular regions, representing repeat DNA sequences. When the two chromosomes are normally aligned, chromosome number two is adjacent to and parallel with chromosome number one, and the repeat DNA sequences on the paired chromosomes are aligned. When the two chromosomes are misaligned, one chromosome is shifted vertically in relation to its partner. Consequently, the repeat DNA sequences on one chromosome are not aligned with the same repeat DNA sequences on the second chromosome. Two inset boxes show magnified views of the repeat DNA sequences on both chromosomes, both during and after crossing-over occurs between the misaligned chromosomes. The result after misalignment followed by crossing over is that the paired chromosomes have chromatids of different lengths. Lengths stay the same when chromosomes are evenly aligned before crossing over.">
            <a:extLst>
              <a:ext uri="{FF2B5EF4-FFF2-40B4-BE49-F238E27FC236}">
                <a16:creationId xmlns:a16="http://schemas.microsoft.com/office/drawing/2014/main" id="{448061FA-C917-4BB6-B437-809D2C6074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730" y="0"/>
            <a:ext cx="5251851" cy="665532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C6A99AC6-0017-42FA-8DFA-5A18D808B044}"/>
              </a:ext>
            </a:extLst>
          </p:cNvPr>
          <p:cNvSpPr/>
          <p:nvPr/>
        </p:nvSpPr>
        <p:spPr>
          <a:xfrm>
            <a:off x="5376421" y="908670"/>
            <a:ext cx="6096000" cy="1477328"/>
          </a:xfrm>
          <a:prstGeom prst="rect">
            <a:avLst/>
          </a:prstGeom>
        </p:spPr>
        <p:txBody>
          <a:bodyPr>
            <a:spAutoFit/>
          </a:bodyPr>
          <a:lstStyle/>
          <a:p>
            <a:pPr fontAlgn="base"/>
            <a:r>
              <a:rPr lang="en-US" b="1" i="0" dirty="0">
                <a:solidFill>
                  <a:srgbClr val="333333"/>
                </a:solidFill>
                <a:effectLst/>
                <a:latin typeface="Lucida Grande"/>
              </a:rPr>
              <a:t>Unequal crossing-over during meiosis.</a:t>
            </a:r>
          </a:p>
          <a:p>
            <a:pPr fontAlgn="base"/>
            <a:r>
              <a:rPr lang="en-US" b="0" i="0" dirty="0">
                <a:solidFill>
                  <a:srgbClr val="333333"/>
                </a:solidFill>
                <a:effectLst/>
                <a:latin typeface="Lucida Grande"/>
              </a:rPr>
              <a:t>When homologous chromosomes misalign during meiosis, unequal crossing-over occurs. The result is the deletion of a DNA sequence in one chromosome, and the insertion of a DNA sequence in the other chromosome.</a:t>
            </a:r>
          </a:p>
        </p:txBody>
      </p:sp>
    </p:spTree>
    <p:extLst>
      <p:ext uri="{BB962C8B-B14F-4D97-AF65-F5344CB8AC3E}">
        <p14:creationId xmlns:p14="http://schemas.microsoft.com/office/powerpoint/2010/main" val="21763368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592636F-1EC8-4BFB-A5E4-0D41A0A36B69}"/>
              </a:ext>
            </a:extLst>
          </p:cNvPr>
          <p:cNvSpPr/>
          <p:nvPr/>
        </p:nvSpPr>
        <p:spPr>
          <a:xfrm>
            <a:off x="323653" y="1164659"/>
            <a:ext cx="6096000" cy="2585323"/>
          </a:xfrm>
          <a:prstGeom prst="rect">
            <a:avLst/>
          </a:prstGeom>
        </p:spPr>
        <p:txBody>
          <a:bodyPr>
            <a:spAutoFit/>
          </a:bodyPr>
          <a:lstStyle/>
          <a:p>
            <a:r>
              <a:rPr lang="en-US" b="0" i="0" dirty="0">
                <a:solidFill>
                  <a:srgbClr val="333333"/>
                </a:solidFill>
                <a:effectLst/>
                <a:latin typeface="Arial" pitchFamily="34" charset="0"/>
                <a:cs typeface="Arial" pitchFamily="34" charset="0"/>
              </a:rPr>
              <a:t>In other cases, mutations alter the way a gene is read through either the insertion or the deletion of a single base. In these so-called frameshift mutations, entire proteins are altered as a result of the deletion or insertion. This occurs because nucleotides are read by </a:t>
            </a:r>
            <a:r>
              <a:rPr lang="en-US" b="0" i="0" dirty="0">
                <a:solidFill>
                  <a:srgbClr val="068303"/>
                </a:solidFill>
                <a:effectLst/>
                <a:latin typeface="Arial" pitchFamily="34" charset="0"/>
                <a:cs typeface="Arial" pitchFamily="34" charset="0"/>
              </a:rPr>
              <a:t>ribosomes</a:t>
            </a:r>
            <a:r>
              <a:rPr lang="en-US" b="0" i="0" dirty="0">
                <a:solidFill>
                  <a:srgbClr val="333333"/>
                </a:solidFill>
                <a:effectLst/>
                <a:latin typeface="Arial" pitchFamily="34" charset="0"/>
                <a:cs typeface="Arial" pitchFamily="34" charset="0"/>
              </a:rPr>
              <a:t> in groups of three, called codons. Thus, if the number of bases removed or inserted from a gene is not a multiple of three, the </a:t>
            </a:r>
            <a:r>
              <a:rPr lang="en-US" b="0" i="0" dirty="0">
                <a:solidFill>
                  <a:srgbClr val="068303"/>
                </a:solidFill>
                <a:effectLst/>
                <a:latin typeface="Arial" pitchFamily="34" charset="0"/>
                <a:cs typeface="Arial" pitchFamily="34" charset="0"/>
              </a:rPr>
              <a:t>reading frame</a:t>
            </a:r>
            <a:r>
              <a:rPr lang="en-US" b="0" i="0" dirty="0">
                <a:solidFill>
                  <a:srgbClr val="333333"/>
                </a:solidFill>
                <a:effectLst/>
                <a:latin typeface="Arial" pitchFamily="34" charset="0"/>
                <a:cs typeface="Arial" pitchFamily="34" charset="0"/>
              </a:rPr>
              <a:t> for the rest of the protein is thrown off. </a:t>
            </a:r>
            <a:endParaRPr lang="en-US" dirty="0">
              <a:latin typeface="Arial" pitchFamily="34" charset="0"/>
              <a:cs typeface="Arial" pitchFamily="34" charset="0"/>
            </a:endParaRPr>
          </a:p>
        </p:txBody>
      </p:sp>
      <p:pic>
        <p:nvPicPr>
          <p:cNvPr id="8194" name="Picture 2" descr="A table lists 64 different combinations of the nucleotides uracil (U), cytosine (C), adenine (A), and guanine (G) when they are arranged in three-nucleotide-long codons. The four possible identities of the first nucleotide in the codon are listed in a column on the left side of the table. The same four possible identities of the second nucleotide in the codon are listed in a row along the top of the table. The four possible identities of the third nucleotide in the codon are listed in a column on the right side of the table. The inside of the table is divided into a four by four grid. Each box in the grid contains all the codons that may result when combining the corresponding 1st, 2nd, and 3rd position nucleotides listed in the left column, top row, and right column, respectively. Colored spheres representing amino acids appear in the table beside the three-nucleotide codons that code for them.">
            <a:extLst>
              <a:ext uri="{FF2B5EF4-FFF2-40B4-BE49-F238E27FC236}">
                <a16:creationId xmlns:a16="http://schemas.microsoft.com/office/drawing/2014/main" id="{1E5AB095-B22E-48A8-A8DB-EACF770CE8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3491" y="1164658"/>
            <a:ext cx="5333152" cy="46694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83222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74D330C-2170-44BB-BF2E-51C784691B32}"/>
              </a:ext>
            </a:extLst>
          </p:cNvPr>
          <p:cNvSpPr/>
          <p:nvPr/>
        </p:nvSpPr>
        <p:spPr>
          <a:xfrm>
            <a:off x="1454871" y="753501"/>
            <a:ext cx="6096000" cy="3693319"/>
          </a:xfrm>
          <a:prstGeom prst="rect">
            <a:avLst/>
          </a:prstGeom>
        </p:spPr>
        <p:txBody>
          <a:bodyPr>
            <a:spAutoFit/>
          </a:bodyPr>
          <a:lstStyle/>
          <a:p>
            <a:r>
              <a:rPr lang="en-US" b="0" i="0" dirty="0">
                <a:solidFill>
                  <a:srgbClr val="333333"/>
                </a:solidFill>
                <a:effectLst/>
                <a:latin typeface="Lucida Grande"/>
              </a:rPr>
              <a:t>Replication errors can also involve insertions or deletions of nucleotide bases that occur during a process called </a:t>
            </a:r>
            <a:r>
              <a:rPr lang="en-US" b="0" i="0" dirty="0">
                <a:solidFill>
                  <a:srgbClr val="068303"/>
                </a:solidFill>
                <a:effectLst/>
                <a:latin typeface="Lucida Grande"/>
              </a:rPr>
              <a:t>strand slippage</a:t>
            </a:r>
            <a:r>
              <a:rPr lang="en-US" b="0" i="0" dirty="0">
                <a:solidFill>
                  <a:srgbClr val="333333"/>
                </a:solidFill>
                <a:effectLst/>
                <a:latin typeface="Lucida Grande"/>
              </a:rPr>
              <a:t>. </a:t>
            </a:r>
          </a:p>
          <a:p>
            <a:endParaRPr lang="en-US" dirty="0">
              <a:solidFill>
                <a:srgbClr val="333333"/>
              </a:solidFill>
              <a:latin typeface="Lucida Grande"/>
            </a:endParaRPr>
          </a:p>
          <a:p>
            <a:r>
              <a:rPr lang="en-US" b="0" i="0" dirty="0">
                <a:solidFill>
                  <a:srgbClr val="333333"/>
                </a:solidFill>
                <a:effectLst/>
                <a:latin typeface="Lucida Grande"/>
              </a:rPr>
              <a:t>Sometimes, a newly synthesized strand loops out a bit, resulting in the addition of an extra nucleotide base.</a:t>
            </a:r>
          </a:p>
          <a:p>
            <a:endParaRPr lang="en-US" dirty="0">
              <a:solidFill>
                <a:srgbClr val="333333"/>
              </a:solidFill>
              <a:latin typeface="Lucida Grande"/>
            </a:endParaRPr>
          </a:p>
          <a:p>
            <a:r>
              <a:rPr lang="en-US" b="0" i="0" dirty="0">
                <a:solidFill>
                  <a:srgbClr val="333333"/>
                </a:solidFill>
                <a:effectLst/>
                <a:latin typeface="Lucida Grande"/>
              </a:rPr>
              <a:t>Other times, the </a:t>
            </a:r>
            <a:r>
              <a:rPr lang="en-US" b="0" i="0" dirty="0">
                <a:solidFill>
                  <a:srgbClr val="068303"/>
                </a:solidFill>
                <a:effectLst/>
                <a:latin typeface="Lucida Grande"/>
              </a:rPr>
              <a:t>template strand</a:t>
            </a:r>
            <a:r>
              <a:rPr lang="en-US" b="0" i="0" dirty="0">
                <a:solidFill>
                  <a:srgbClr val="333333"/>
                </a:solidFill>
                <a:effectLst/>
                <a:latin typeface="Lucida Grande"/>
              </a:rPr>
              <a:t> loops out a bit, resulting in the omission, or deletion, of a nucleotide base in the newly synthesized, or </a:t>
            </a:r>
            <a:r>
              <a:rPr lang="en-US" b="0" i="0" dirty="0">
                <a:solidFill>
                  <a:srgbClr val="068303"/>
                </a:solidFill>
                <a:effectLst/>
                <a:latin typeface="Lucida Grande"/>
              </a:rPr>
              <a:t>primer</a:t>
            </a:r>
            <a:r>
              <a:rPr lang="en-US" b="0" i="0" dirty="0">
                <a:solidFill>
                  <a:srgbClr val="333333"/>
                </a:solidFill>
                <a:effectLst/>
                <a:latin typeface="Lucida Grande"/>
              </a:rPr>
              <a:t>, strand. </a:t>
            </a:r>
          </a:p>
          <a:p>
            <a:endParaRPr lang="en-US" dirty="0">
              <a:solidFill>
                <a:srgbClr val="333333"/>
              </a:solidFill>
              <a:latin typeface="Lucida Grande"/>
            </a:endParaRPr>
          </a:p>
          <a:p>
            <a:r>
              <a:rPr lang="en-US" b="0" i="0" dirty="0">
                <a:solidFill>
                  <a:srgbClr val="333333"/>
                </a:solidFill>
                <a:effectLst/>
                <a:latin typeface="Lucida Grande"/>
              </a:rPr>
              <a:t>Regions of DNA containing many copies of small repeated sequences are particularly prone to this type of error.</a:t>
            </a:r>
            <a:endParaRPr lang="en-US" dirty="0"/>
          </a:p>
        </p:txBody>
      </p:sp>
    </p:spTree>
    <p:extLst>
      <p:ext uri="{BB962C8B-B14F-4D97-AF65-F5344CB8AC3E}">
        <p14:creationId xmlns:p14="http://schemas.microsoft.com/office/powerpoint/2010/main" val="23143215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537B0E4-344E-4E4C-93B8-455AA720A768}"/>
              </a:ext>
            </a:extLst>
          </p:cNvPr>
          <p:cNvSpPr/>
          <p:nvPr/>
        </p:nvSpPr>
        <p:spPr>
          <a:xfrm>
            <a:off x="155156" y="86355"/>
            <a:ext cx="2077813" cy="369332"/>
          </a:xfrm>
          <a:prstGeom prst="rect">
            <a:avLst/>
          </a:prstGeom>
        </p:spPr>
        <p:txBody>
          <a:bodyPr wrap="none">
            <a:spAutoFit/>
          </a:bodyPr>
          <a:lstStyle/>
          <a:p>
            <a:pPr fontAlgn="base"/>
            <a:r>
              <a:rPr lang="en-US" b="1" i="0" dirty="0">
                <a:solidFill>
                  <a:srgbClr val="333333"/>
                </a:solidFill>
                <a:effectLst/>
                <a:latin typeface="Lucida Grande"/>
              </a:rPr>
              <a:t>Genetic Mutation</a:t>
            </a:r>
          </a:p>
        </p:txBody>
      </p:sp>
      <p:sp>
        <p:nvSpPr>
          <p:cNvPr id="4" name="Rectangle 3">
            <a:extLst>
              <a:ext uri="{FF2B5EF4-FFF2-40B4-BE49-F238E27FC236}">
                <a16:creationId xmlns:a16="http://schemas.microsoft.com/office/drawing/2014/main" id="{8842559E-129A-408E-8624-57BD76354144}"/>
              </a:ext>
            </a:extLst>
          </p:cNvPr>
          <p:cNvSpPr/>
          <p:nvPr/>
        </p:nvSpPr>
        <p:spPr>
          <a:xfrm>
            <a:off x="229385" y="482985"/>
            <a:ext cx="11648387" cy="3139321"/>
          </a:xfrm>
          <a:prstGeom prst="rect">
            <a:avLst/>
          </a:prstGeom>
        </p:spPr>
        <p:txBody>
          <a:bodyPr wrap="square">
            <a:spAutoFit/>
          </a:bodyPr>
          <a:lstStyle/>
          <a:p>
            <a:r>
              <a:rPr lang="en-US" b="0" i="0" dirty="0">
                <a:solidFill>
                  <a:srgbClr val="333333"/>
                </a:solidFill>
                <a:effectLst/>
                <a:latin typeface="Lucida Grande"/>
              </a:rPr>
              <a:t>Mutations are changes in the genetic sequence, and they are a main cause of diversity among organisms. </a:t>
            </a:r>
          </a:p>
          <a:p>
            <a:r>
              <a:rPr lang="en-US" b="0" i="0" dirty="0">
                <a:solidFill>
                  <a:srgbClr val="333333"/>
                </a:solidFill>
                <a:effectLst/>
                <a:latin typeface="Lucida Grande"/>
              </a:rPr>
              <a:t>These changes occur at many different levels, and they can have widely differing consequences. In biological systems that are capable of </a:t>
            </a:r>
            <a:r>
              <a:rPr lang="en-US" b="0" i="0" dirty="0">
                <a:solidFill>
                  <a:srgbClr val="068303"/>
                </a:solidFill>
                <a:effectLst/>
                <a:latin typeface="Lucida Grande"/>
              </a:rPr>
              <a:t>reproduction</a:t>
            </a:r>
            <a:r>
              <a:rPr lang="en-US" b="0" i="0" dirty="0">
                <a:solidFill>
                  <a:srgbClr val="333333"/>
                </a:solidFill>
                <a:effectLst/>
                <a:latin typeface="Lucida Grande"/>
              </a:rPr>
              <a:t>, we must first focus on whether they are heritable; specifically, some mutations affect only the individual that carries them, while others affect all of the </a:t>
            </a:r>
            <a:r>
              <a:rPr lang="en-US" b="0" i="0" dirty="0">
                <a:solidFill>
                  <a:srgbClr val="00B050"/>
                </a:solidFill>
                <a:effectLst/>
                <a:latin typeface="Lucida Grande"/>
              </a:rPr>
              <a:t>carrier organism's offspring</a:t>
            </a:r>
            <a:r>
              <a:rPr lang="en-US" b="0" i="0" dirty="0">
                <a:solidFill>
                  <a:srgbClr val="333333"/>
                </a:solidFill>
                <a:effectLst/>
                <a:latin typeface="Lucida Grande"/>
              </a:rPr>
              <a:t>, and further descendants. </a:t>
            </a:r>
          </a:p>
          <a:p>
            <a:endParaRPr lang="en-US" dirty="0">
              <a:solidFill>
                <a:srgbClr val="333333"/>
              </a:solidFill>
              <a:latin typeface="Lucida Grande"/>
            </a:endParaRPr>
          </a:p>
          <a:p>
            <a:r>
              <a:rPr lang="en-US" b="0" i="0" dirty="0">
                <a:solidFill>
                  <a:srgbClr val="333333"/>
                </a:solidFill>
                <a:effectLst/>
                <a:latin typeface="Lucida Grande"/>
              </a:rPr>
              <a:t>For mutations to affect an organism's descendants, they must: 1) occur in cells that produce the next generation, and 2) affect the hereditary material. </a:t>
            </a:r>
          </a:p>
          <a:p>
            <a:endParaRPr lang="en-US" b="0" i="0" dirty="0">
              <a:solidFill>
                <a:srgbClr val="333333"/>
              </a:solidFill>
              <a:effectLst/>
              <a:latin typeface="Lucida Grande"/>
            </a:endParaRPr>
          </a:p>
          <a:p>
            <a:r>
              <a:rPr lang="en-US" b="0" i="0" dirty="0">
                <a:solidFill>
                  <a:srgbClr val="333333"/>
                </a:solidFill>
                <a:effectLst/>
                <a:latin typeface="Lucida Grande"/>
              </a:rPr>
              <a:t>Ultimately, the interplay between inherited mutations and environmental pressures generates diversity among </a:t>
            </a:r>
            <a:r>
              <a:rPr lang="en-US" b="0" i="0" dirty="0">
                <a:effectLst/>
                <a:latin typeface="Lucida Grande"/>
              </a:rPr>
              <a:t>species.</a:t>
            </a:r>
            <a:endParaRPr lang="en-US" dirty="0"/>
          </a:p>
        </p:txBody>
      </p:sp>
      <p:sp>
        <p:nvSpPr>
          <p:cNvPr id="3" name="Rectangle 2"/>
          <p:cNvSpPr/>
          <p:nvPr/>
        </p:nvSpPr>
        <p:spPr>
          <a:xfrm>
            <a:off x="229384" y="3854125"/>
            <a:ext cx="11648387" cy="2585323"/>
          </a:xfrm>
          <a:prstGeom prst="rect">
            <a:avLst/>
          </a:prstGeom>
        </p:spPr>
        <p:txBody>
          <a:bodyPr wrap="square">
            <a:spAutoFit/>
          </a:bodyPr>
          <a:lstStyle/>
          <a:p>
            <a:pPr fontAlgn="base"/>
            <a:r>
              <a:rPr lang="en-US" b="1" dirty="0">
                <a:solidFill>
                  <a:srgbClr val="333333"/>
                </a:solidFill>
                <a:latin typeface="Arial" panose="020B0604020202020204" pitchFamily="34" charset="0"/>
                <a:cs typeface="Arial" panose="020B0604020202020204" pitchFamily="34" charset="0"/>
              </a:rPr>
              <a:t>Are Mutations Random?</a:t>
            </a:r>
          </a:p>
          <a:p>
            <a:pPr fontAlgn="base"/>
            <a:r>
              <a:rPr lang="en-US" dirty="0">
                <a:solidFill>
                  <a:srgbClr val="333333"/>
                </a:solidFill>
                <a:latin typeface="Arial" panose="020B0604020202020204" pitchFamily="34" charset="0"/>
                <a:cs typeface="Arial" panose="020B0604020202020204" pitchFamily="34" charset="0"/>
              </a:rPr>
              <a:t>Mutation rates are usually very low, and biological systems go to extraordinary lengths to keep them as low as possible, mostly because many mutational effects are harmful. </a:t>
            </a:r>
          </a:p>
          <a:p>
            <a:pPr fontAlgn="base"/>
            <a:r>
              <a:rPr lang="en-US" dirty="0">
                <a:solidFill>
                  <a:srgbClr val="333333"/>
                </a:solidFill>
                <a:latin typeface="Arial" panose="020B0604020202020204" pitchFamily="34" charset="0"/>
                <a:cs typeface="Arial" panose="020B0604020202020204" pitchFamily="34" charset="0"/>
              </a:rPr>
              <a:t>Mutation rates never reach zero, even despite both low-level protective mechanisms, like DNA repair or </a:t>
            </a:r>
            <a:r>
              <a:rPr lang="en-US" dirty="0">
                <a:solidFill>
                  <a:srgbClr val="068303"/>
                </a:solidFill>
                <a:latin typeface="Arial" panose="020B0604020202020204" pitchFamily="34" charset="0"/>
                <a:cs typeface="Arial" panose="020B0604020202020204" pitchFamily="34" charset="0"/>
              </a:rPr>
              <a:t>proofreading</a:t>
            </a:r>
            <a:r>
              <a:rPr lang="en-US" dirty="0">
                <a:solidFill>
                  <a:srgbClr val="333333"/>
                </a:solidFill>
                <a:latin typeface="Arial" panose="020B0604020202020204" pitchFamily="34" charset="0"/>
                <a:cs typeface="Arial" panose="020B0604020202020204" pitchFamily="34" charset="0"/>
              </a:rPr>
              <a:t> during DNA </a:t>
            </a:r>
            <a:r>
              <a:rPr lang="en-US" dirty="0">
                <a:solidFill>
                  <a:srgbClr val="068303"/>
                </a:solidFill>
                <a:latin typeface="Arial" panose="020B0604020202020204" pitchFamily="34" charset="0"/>
                <a:cs typeface="Arial" panose="020B0604020202020204" pitchFamily="34" charset="0"/>
              </a:rPr>
              <a:t>replication</a:t>
            </a:r>
            <a:r>
              <a:rPr lang="en-US" dirty="0">
                <a:solidFill>
                  <a:srgbClr val="333333"/>
                </a:solidFill>
                <a:latin typeface="Arial" panose="020B0604020202020204" pitchFamily="34" charset="0"/>
                <a:cs typeface="Arial" panose="020B0604020202020204" pitchFamily="34" charset="0"/>
              </a:rPr>
              <a:t>, and high-level mechanisms like melanin deposition in skin cells to reduce </a:t>
            </a:r>
            <a:r>
              <a:rPr lang="en-US" dirty="0">
                <a:solidFill>
                  <a:srgbClr val="068303"/>
                </a:solidFill>
                <a:latin typeface="Arial" panose="020B0604020202020204" pitchFamily="34" charset="0"/>
                <a:cs typeface="Arial" panose="020B0604020202020204" pitchFamily="34" charset="0"/>
              </a:rPr>
              <a:t>radiation</a:t>
            </a:r>
            <a:r>
              <a:rPr lang="en-US" dirty="0">
                <a:solidFill>
                  <a:srgbClr val="333333"/>
                </a:solidFill>
                <a:latin typeface="Arial" panose="020B0604020202020204" pitchFamily="34" charset="0"/>
                <a:cs typeface="Arial" panose="020B0604020202020204" pitchFamily="34" charset="0"/>
              </a:rPr>
              <a:t> damage. </a:t>
            </a:r>
          </a:p>
          <a:p>
            <a:pPr fontAlgn="base"/>
            <a:endParaRPr lang="en-US" dirty="0">
              <a:solidFill>
                <a:srgbClr val="333333"/>
              </a:solidFill>
              <a:latin typeface="Arial" panose="020B0604020202020204" pitchFamily="34" charset="0"/>
              <a:cs typeface="Arial" panose="020B0604020202020204" pitchFamily="34" charset="0"/>
            </a:endParaRPr>
          </a:p>
          <a:p>
            <a:pPr fontAlgn="base"/>
            <a:r>
              <a:rPr lang="en-US" dirty="0">
                <a:solidFill>
                  <a:srgbClr val="333333"/>
                </a:solidFill>
                <a:latin typeface="Arial" panose="020B0604020202020204" pitchFamily="34" charset="0"/>
                <a:cs typeface="Arial" panose="020B0604020202020204" pitchFamily="34" charset="0"/>
              </a:rPr>
              <a:t>Beyond a certain point, avoiding mutation simply becomes too costly to cells. Thus, mutation will always be present as a powerful force in </a:t>
            </a:r>
            <a:r>
              <a:rPr lang="en-US" dirty="0">
                <a:solidFill>
                  <a:srgbClr val="068303"/>
                </a:solidFill>
                <a:latin typeface="Arial" panose="020B0604020202020204" pitchFamily="34" charset="0"/>
                <a:cs typeface="Arial" panose="020B0604020202020204" pitchFamily="34" charset="0"/>
              </a:rPr>
              <a:t>evolution</a:t>
            </a:r>
            <a:r>
              <a:rPr lang="en-US" dirty="0">
                <a:solidFill>
                  <a:srgbClr val="333333"/>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8249771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 schematic diagram shows two alternative consequences of strand slippage. At the top of the diagram, a single strand of DNA is shown in the process of replication. The original DNA strand, or template strand, is depicted as a horizontal grey rectangle. A horizontal red rectangle, representing the newly-synthesized strand, is above and parallel to the template strand. The newly-synthesized strand is not as long as the template strand, as the template strand has not yet been completely replicated. A branching grey arrow points from the replicating DNA strand to an illustration on the left-hand side of the diagram, labeled Scenario One, and to a second illustration on the right-hand side of the diagram, labeled Scenario Two. In scenario one, the newly-synthesized strand gains a nucleotide as a result of strand slippage during replication; in scenario two, the newly-synthesized strand loses a nucleotide as a result of strand slippage.">
            <a:extLst>
              <a:ext uri="{FF2B5EF4-FFF2-40B4-BE49-F238E27FC236}">
                <a16:creationId xmlns:a16="http://schemas.microsoft.com/office/drawing/2014/main" id="{FD0265D4-1A87-4128-B664-2E8ACC27C0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6755"/>
            <a:ext cx="8329356" cy="558066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22647B3-9716-4028-86B0-7AF79047178C}"/>
              </a:ext>
            </a:extLst>
          </p:cNvPr>
          <p:cNvSpPr/>
          <p:nvPr/>
        </p:nvSpPr>
        <p:spPr>
          <a:xfrm>
            <a:off x="6168272" y="245892"/>
            <a:ext cx="5832050" cy="1477328"/>
          </a:xfrm>
          <a:prstGeom prst="rect">
            <a:avLst/>
          </a:prstGeom>
        </p:spPr>
        <p:txBody>
          <a:bodyPr wrap="square">
            <a:spAutoFit/>
          </a:bodyPr>
          <a:lstStyle/>
          <a:p>
            <a:pPr fontAlgn="base"/>
            <a:r>
              <a:rPr lang="en-US" b="1" i="0" dirty="0">
                <a:solidFill>
                  <a:srgbClr val="333333"/>
                </a:solidFill>
                <a:effectLst/>
                <a:latin typeface="Arial" panose="020B0604020202020204" pitchFamily="34" charset="0"/>
                <a:cs typeface="Arial" panose="020B0604020202020204" pitchFamily="34" charset="0"/>
              </a:rPr>
              <a:t>Strand slippage during DNA replication.</a:t>
            </a:r>
          </a:p>
          <a:p>
            <a:pPr fontAlgn="base"/>
            <a:r>
              <a:rPr lang="en-US" b="0" i="0" dirty="0">
                <a:solidFill>
                  <a:srgbClr val="333333"/>
                </a:solidFill>
                <a:effectLst/>
                <a:latin typeface="Arial" panose="020B0604020202020204" pitchFamily="34" charset="0"/>
                <a:cs typeface="Arial" panose="020B0604020202020204" pitchFamily="34" charset="0"/>
              </a:rPr>
              <a:t>When strand slippage occurs during DNA replication, a DNA strand may loop out, resulting in the addition or deletion of a nucleotide on the newly-synthesized strand.</a:t>
            </a:r>
          </a:p>
        </p:txBody>
      </p:sp>
    </p:spTree>
    <p:extLst>
      <p:ext uri="{BB962C8B-B14F-4D97-AF65-F5344CB8AC3E}">
        <p14:creationId xmlns:p14="http://schemas.microsoft.com/office/powerpoint/2010/main" val="898857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79679DD-8453-461D-B9ED-01EF4090CA9B}"/>
              </a:ext>
            </a:extLst>
          </p:cNvPr>
          <p:cNvSpPr/>
          <p:nvPr/>
        </p:nvSpPr>
        <p:spPr>
          <a:xfrm>
            <a:off x="0" y="0"/>
            <a:ext cx="12192000" cy="6370975"/>
          </a:xfrm>
          <a:prstGeom prst="rect">
            <a:avLst/>
          </a:prstGeom>
        </p:spPr>
        <p:txBody>
          <a:bodyPr wrap="square">
            <a:spAutoFit/>
          </a:bodyPr>
          <a:lstStyle/>
          <a:p>
            <a:pPr fontAlgn="base"/>
            <a:r>
              <a:rPr lang="en-US" sz="2000" b="1" i="1" dirty="0">
                <a:solidFill>
                  <a:srgbClr val="333333"/>
                </a:solidFill>
                <a:effectLst/>
                <a:latin typeface="Arial" panose="020B0604020202020204" pitchFamily="34" charset="0"/>
                <a:cs typeface="Arial" panose="020B0604020202020204" pitchFamily="34" charset="0"/>
              </a:rPr>
              <a:t>Extra Reading: When Replication Errors Become Mutations</a:t>
            </a:r>
          </a:p>
          <a:p>
            <a:pPr fontAlgn="base"/>
            <a:r>
              <a:rPr lang="en-US" sz="1700" b="0" i="0" dirty="0">
                <a:solidFill>
                  <a:srgbClr val="333333"/>
                </a:solidFill>
                <a:effectLst/>
                <a:latin typeface="Arial" panose="020B0604020202020204" pitchFamily="34" charset="0"/>
                <a:cs typeface="Arial" panose="020B0604020202020204" pitchFamily="34" charset="0"/>
              </a:rPr>
              <a:t>Incorrectly paired nucleotides that still remain following mismatch repair become permanent mutations after the next </a:t>
            </a:r>
            <a:r>
              <a:rPr lang="en-US" sz="1700" b="0" i="0" dirty="0">
                <a:solidFill>
                  <a:srgbClr val="068303"/>
                </a:solidFill>
                <a:effectLst/>
                <a:latin typeface="Arial" panose="020B0604020202020204" pitchFamily="34" charset="0"/>
                <a:cs typeface="Arial" panose="020B0604020202020204" pitchFamily="34" charset="0"/>
              </a:rPr>
              <a:t>cell division</a:t>
            </a:r>
            <a:r>
              <a:rPr lang="en-US" sz="1700" b="0" i="0" dirty="0">
                <a:solidFill>
                  <a:srgbClr val="333333"/>
                </a:solidFill>
                <a:effectLst/>
                <a:latin typeface="Arial" panose="020B0604020202020204" pitchFamily="34" charset="0"/>
                <a:cs typeface="Arial" panose="020B0604020202020204" pitchFamily="34" charset="0"/>
              </a:rPr>
              <a:t>. This is because once such mistakes are established, the cell no longer recognizes them as errors. Consider the case of wobble-induced replication errors. When these mistakes are not corrected, the incorrectly sequenced DNA strand serves as a template for future replication events, causing all the base-pairings thereafter to be wrong. For instance, in the lower half of Figure 2, the original strand had a C-G pair; then, during replication, </a:t>
            </a:r>
            <a:r>
              <a:rPr lang="en-US" sz="1700" b="0" i="0" dirty="0">
                <a:solidFill>
                  <a:srgbClr val="068303"/>
                </a:solidFill>
                <a:effectLst/>
                <a:latin typeface="Arial" panose="020B0604020202020204" pitchFamily="34" charset="0"/>
                <a:cs typeface="Arial" panose="020B0604020202020204" pitchFamily="34" charset="0"/>
              </a:rPr>
              <a:t>cytosine</a:t>
            </a:r>
            <a:r>
              <a:rPr lang="en-US" sz="1700" b="0" i="0" dirty="0">
                <a:solidFill>
                  <a:srgbClr val="333333"/>
                </a:solidFill>
                <a:effectLst/>
                <a:latin typeface="Arial" panose="020B0604020202020204" pitchFamily="34" charset="0"/>
                <a:cs typeface="Arial" panose="020B0604020202020204" pitchFamily="34" charset="0"/>
              </a:rPr>
              <a:t> (C) is incorrectly matched to </a:t>
            </a:r>
            <a:r>
              <a:rPr lang="en-US" sz="1700" b="0" i="0" dirty="0">
                <a:solidFill>
                  <a:srgbClr val="068303"/>
                </a:solidFill>
                <a:effectLst/>
                <a:latin typeface="Arial" panose="020B0604020202020204" pitchFamily="34" charset="0"/>
                <a:cs typeface="Arial" panose="020B0604020202020204" pitchFamily="34" charset="0"/>
              </a:rPr>
              <a:t>adenine</a:t>
            </a:r>
            <a:r>
              <a:rPr lang="en-US" sz="1700" b="0" i="0" dirty="0">
                <a:solidFill>
                  <a:srgbClr val="333333"/>
                </a:solidFill>
                <a:effectLst/>
                <a:latin typeface="Arial" panose="020B0604020202020204" pitchFamily="34" charset="0"/>
                <a:cs typeface="Arial" panose="020B0604020202020204" pitchFamily="34" charset="0"/>
              </a:rPr>
              <a:t> (A) because of wobble. In this example, wobble occurs because A has an extra hydrogen atom. In the next round of cell division, the double strand with the C-A pairing would separate during replication, each strand serving as a template for synthesis of a new DNA molecule. At that particular spot, C would pair with G, forming a </a:t>
            </a:r>
            <a:r>
              <a:rPr lang="en-US" sz="1700" b="0" i="0" dirty="0">
                <a:solidFill>
                  <a:srgbClr val="068303"/>
                </a:solidFill>
                <a:effectLst/>
                <a:latin typeface="Arial" panose="020B0604020202020204" pitchFamily="34" charset="0"/>
                <a:cs typeface="Arial" panose="020B0604020202020204" pitchFamily="34" charset="0"/>
              </a:rPr>
              <a:t>double helix</a:t>
            </a:r>
            <a:r>
              <a:rPr lang="en-US" sz="1700" b="0" i="0" dirty="0">
                <a:solidFill>
                  <a:srgbClr val="333333"/>
                </a:solidFill>
                <a:effectLst/>
                <a:latin typeface="Arial" panose="020B0604020202020204" pitchFamily="34" charset="0"/>
                <a:cs typeface="Arial" panose="020B0604020202020204" pitchFamily="34" charset="0"/>
              </a:rPr>
              <a:t> with the same sequence as its original (i.e., before the wobble occurred), but A would pair with T, forming a new DNA molecule with an A-T pair in place of the original C-G pair. This type of mutation is known as a base, or base-pair, substitution. Base substitutions involving replacement of one purine for another or one pyrimidine for another (e.g., a mismatched A-A pair, instead of A-T) are known as transitions; the replacement of a purine by a pyrimidine, or vice versa, is called a </a:t>
            </a:r>
            <a:r>
              <a:rPr lang="en-US" sz="1700" b="0" i="0" dirty="0" err="1">
                <a:solidFill>
                  <a:srgbClr val="068303"/>
                </a:solidFill>
                <a:effectLst/>
                <a:latin typeface="Arial" panose="020B0604020202020204" pitchFamily="34" charset="0"/>
                <a:cs typeface="Arial" panose="020B0604020202020204" pitchFamily="34" charset="0"/>
              </a:rPr>
              <a:t>transversion</a:t>
            </a:r>
            <a:r>
              <a:rPr lang="en-US" sz="1700" b="0" i="0" dirty="0">
                <a:solidFill>
                  <a:srgbClr val="333333"/>
                </a:solidFill>
                <a:effectLst/>
                <a:latin typeface="Arial" panose="020B0604020202020204" pitchFamily="34" charset="0"/>
                <a:cs typeface="Arial" panose="020B0604020202020204" pitchFamily="34" charset="0"/>
              </a:rPr>
              <a:t>.</a:t>
            </a:r>
          </a:p>
          <a:p>
            <a:pPr fontAlgn="base"/>
            <a:r>
              <a:rPr lang="en-US" sz="1700" b="0" i="0" dirty="0">
                <a:solidFill>
                  <a:srgbClr val="333333"/>
                </a:solidFill>
                <a:effectLst/>
                <a:latin typeface="Arial" panose="020B0604020202020204" pitchFamily="34" charset="0"/>
                <a:cs typeface="Arial" panose="020B0604020202020204" pitchFamily="34" charset="0"/>
              </a:rPr>
              <a:t>Likewise, when strand-slippage replication errors are not corrected, they become </a:t>
            </a:r>
            <a:r>
              <a:rPr lang="en-US" sz="1700" b="0" i="0" dirty="0">
                <a:solidFill>
                  <a:srgbClr val="068303"/>
                </a:solidFill>
                <a:effectLst/>
                <a:latin typeface="Arial" panose="020B0604020202020204" pitchFamily="34" charset="0"/>
                <a:cs typeface="Arial" panose="020B0604020202020204" pitchFamily="34" charset="0"/>
              </a:rPr>
              <a:t>insertion</a:t>
            </a:r>
            <a:r>
              <a:rPr lang="en-US" sz="1700" b="0" i="0" dirty="0">
                <a:solidFill>
                  <a:srgbClr val="333333"/>
                </a:solidFill>
                <a:effectLst/>
                <a:latin typeface="Arial" panose="020B0604020202020204" pitchFamily="34" charset="0"/>
                <a:cs typeface="Arial" panose="020B0604020202020204" pitchFamily="34" charset="0"/>
              </a:rPr>
              <a:t> and deletion mutations. Much of the early research on strand-slippage mutations was conducted by George </a:t>
            </a:r>
            <a:r>
              <a:rPr lang="en-US" sz="1700" b="0" i="0" dirty="0" err="1">
                <a:solidFill>
                  <a:srgbClr val="333333"/>
                </a:solidFill>
                <a:effectLst/>
                <a:latin typeface="Arial" panose="020B0604020202020204" pitchFamily="34" charset="0"/>
                <a:cs typeface="Arial" panose="020B0604020202020204" pitchFamily="34" charset="0"/>
              </a:rPr>
              <a:t>Streisinger</a:t>
            </a:r>
            <a:r>
              <a:rPr lang="en-US" sz="1700" b="0" i="0" dirty="0">
                <a:solidFill>
                  <a:srgbClr val="333333"/>
                </a:solidFill>
                <a:effectLst/>
                <a:latin typeface="Arial" panose="020B0604020202020204" pitchFamily="34" charset="0"/>
                <a:cs typeface="Arial" panose="020B0604020202020204" pitchFamily="34" charset="0"/>
              </a:rPr>
              <a:t> in the 1970s. </a:t>
            </a:r>
            <a:r>
              <a:rPr lang="en-US" sz="1700" b="0" i="0" dirty="0" err="1">
                <a:solidFill>
                  <a:srgbClr val="333333"/>
                </a:solidFill>
                <a:effectLst/>
                <a:latin typeface="Arial" panose="020B0604020202020204" pitchFamily="34" charset="0"/>
                <a:cs typeface="Arial" panose="020B0604020202020204" pitchFamily="34" charset="0"/>
              </a:rPr>
              <a:t>Streisinger</a:t>
            </a:r>
            <a:r>
              <a:rPr lang="en-US" sz="1700" b="0" i="0" dirty="0">
                <a:solidFill>
                  <a:srgbClr val="333333"/>
                </a:solidFill>
                <a:effectLst/>
                <a:latin typeface="Arial" panose="020B0604020202020204" pitchFamily="34" charset="0"/>
                <a:cs typeface="Arial" panose="020B0604020202020204" pitchFamily="34" charset="0"/>
              </a:rPr>
              <a:t>, a professor at the University of Oregon and a fish hobbyist, is known by some as the "founding father of zebrafish research." However, he is also known for his work with </a:t>
            </a:r>
            <a:r>
              <a:rPr lang="en-US" sz="1700" b="0" i="0" dirty="0">
                <a:solidFill>
                  <a:srgbClr val="068303"/>
                </a:solidFill>
                <a:effectLst/>
                <a:latin typeface="Arial" panose="020B0604020202020204" pitchFamily="34" charset="0"/>
                <a:cs typeface="Arial" panose="020B0604020202020204" pitchFamily="34" charset="0"/>
              </a:rPr>
              <a:t>phage</a:t>
            </a:r>
            <a:r>
              <a:rPr lang="en-US" sz="1700" b="0" i="0" dirty="0">
                <a:solidFill>
                  <a:srgbClr val="333333"/>
                </a:solidFill>
                <a:effectLst/>
                <a:latin typeface="Arial" panose="020B0604020202020204" pitchFamily="34" charset="0"/>
                <a:cs typeface="Arial" panose="020B0604020202020204" pitchFamily="34" charset="0"/>
              </a:rPr>
              <a:t> T4, a bacterial </a:t>
            </a:r>
            <a:r>
              <a:rPr lang="en-US" sz="1700" b="0" i="0" dirty="0">
                <a:solidFill>
                  <a:srgbClr val="068303"/>
                </a:solidFill>
                <a:effectLst/>
                <a:latin typeface="Arial" panose="020B0604020202020204" pitchFamily="34" charset="0"/>
                <a:cs typeface="Arial" panose="020B0604020202020204" pitchFamily="34" charset="0"/>
              </a:rPr>
              <a:t>virus</a:t>
            </a:r>
            <a:r>
              <a:rPr lang="en-US" sz="1700" b="0" i="0" dirty="0">
                <a:solidFill>
                  <a:srgbClr val="333333"/>
                </a:solidFill>
                <a:effectLst/>
                <a:latin typeface="Arial" panose="020B0604020202020204" pitchFamily="34" charset="0"/>
                <a:cs typeface="Arial" panose="020B0604020202020204" pitchFamily="34" charset="0"/>
              </a:rPr>
              <a:t>. </a:t>
            </a:r>
            <a:r>
              <a:rPr lang="en-US" sz="1700" b="0" i="0" dirty="0" err="1">
                <a:solidFill>
                  <a:srgbClr val="333333"/>
                </a:solidFill>
                <a:effectLst/>
                <a:latin typeface="Arial" panose="020B0604020202020204" pitchFamily="34" charset="0"/>
                <a:cs typeface="Arial" panose="020B0604020202020204" pitchFamily="34" charset="0"/>
              </a:rPr>
              <a:t>Streisinger</a:t>
            </a:r>
            <a:r>
              <a:rPr lang="en-US" sz="1700" b="0" i="0" dirty="0">
                <a:solidFill>
                  <a:srgbClr val="333333"/>
                </a:solidFill>
                <a:effectLst/>
                <a:latin typeface="Arial" panose="020B0604020202020204" pitchFamily="34" charset="0"/>
                <a:cs typeface="Arial" panose="020B0604020202020204" pitchFamily="34" charset="0"/>
              </a:rPr>
              <a:t> used this virus to show that most nucleotide insertion and deletion mutations occur in areas of DNA that contain many repeated sequences (also called tandem repeats), and he formulated the strand-slippage hypothesis to explain why this was the case (</a:t>
            </a:r>
            <a:r>
              <a:rPr lang="en-US" sz="1700" b="0" i="0" dirty="0" err="1">
                <a:solidFill>
                  <a:srgbClr val="333333"/>
                </a:solidFill>
                <a:effectLst/>
                <a:latin typeface="Arial" panose="020B0604020202020204" pitchFamily="34" charset="0"/>
                <a:cs typeface="Arial" panose="020B0604020202020204" pitchFamily="34" charset="0"/>
              </a:rPr>
              <a:t>Streisinger</a:t>
            </a:r>
            <a:r>
              <a:rPr lang="en-US" sz="1700" b="0" i="0" dirty="0">
                <a:solidFill>
                  <a:srgbClr val="333333"/>
                </a:solidFill>
                <a:effectLst/>
                <a:latin typeface="Arial" panose="020B0604020202020204" pitchFamily="34" charset="0"/>
                <a:cs typeface="Arial" panose="020B0604020202020204" pitchFamily="34" charset="0"/>
              </a:rPr>
              <a:t> </a:t>
            </a:r>
            <a:r>
              <a:rPr lang="en-US" sz="1700" b="0" i="1" dirty="0">
                <a:solidFill>
                  <a:srgbClr val="333333"/>
                </a:solidFill>
                <a:effectLst/>
                <a:latin typeface="Arial" panose="020B0604020202020204" pitchFamily="34" charset="0"/>
                <a:cs typeface="Arial" panose="020B0604020202020204" pitchFamily="34" charset="0"/>
              </a:rPr>
              <a:t>et al.</a:t>
            </a:r>
            <a:r>
              <a:rPr lang="en-US" sz="1700" b="0" i="0" dirty="0">
                <a:solidFill>
                  <a:srgbClr val="333333"/>
                </a:solidFill>
                <a:effectLst/>
                <a:latin typeface="Arial" panose="020B0604020202020204" pitchFamily="34" charset="0"/>
                <a:cs typeface="Arial" panose="020B0604020202020204" pitchFamily="34" charset="0"/>
              </a:rPr>
              <a:t>, 1966). (In Figure 3, notice the series of repeat T's on the template strand where the slippage has occurred.) When slippage takes place, the presence of nearby duplicate bases stabilizes the slippage so that replication can proceed. During the next round of replication, when the two strands separate, the insertion or deletion on either the template or primer strand, respectively, will be perpetuated as a permanent </a:t>
            </a:r>
            <a:r>
              <a:rPr lang="en-US" sz="1700" b="0" i="0" dirty="0">
                <a:solidFill>
                  <a:srgbClr val="068303"/>
                </a:solidFill>
                <a:effectLst/>
                <a:latin typeface="Arial" panose="020B0604020202020204" pitchFamily="34" charset="0"/>
                <a:cs typeface="Arial" panose="020B0604020202020204" pitchFamily="34" charset="0"/>
              </a:rPr>
              <a:t>mutation</a:t>
            </a:r>
            <a:r>
              <a:rPr lang="en-US" sz="1700" b="0" i="0" dirty="0">
                <a:solidFill>
                  <a:srgbClr val="333333"/>
                </a:solidFill>
                <a:effectLst/>
                <a:latin typeface="Arial" panose="020B0604020202020204" pitchFamily="34" charset="0"/>
                <a:cs typeface="Arial" panose="020B0604020202020204" pitchFamily="34" charset="0"/>
              </a:rPr>
              <a:t>. Scientists have collected enough evidence to confirm </a:t>
            </a:r>
            <a:r>
              <a:rPr lang="en-US" sz="1700" b="0" i="0" dirty="0" err="1">
                <a:solidFill>
                  <a:srgbClr val="333333"/>
                </a:solidFill>
                <a:effectLst/>
                <a:latin typeface="Arial" panose="020B0604020202020204" pitchFamily="34" charset="0"/>
                <a:cs typeface="Arial" panose="020B0604020202020204" pitchFamily="34" charset="0"/>
              </a:rPr>
              <a:t>Streisinger's</a:t>
            </a:r>
            <a:r>
              <a:rPr lang="en-US" sz="1700" b="0" i="0" dirty="0">
                <a:solidFill>
                  <a:srgbClr val="333333"/>
                </a:solidFill>
                <a:effectLst/>
                <a:latin typeface="Arial" panose="020B0604020202020204" pitchFamily="34" charset="0"/>
                <a:cs typeface="Arial" panose="020B0604020202020204" pitchFamily="34" charset="0"/>
              </a:rPr>
              <a:t> strand-slippage hypothesis, and this type of mutagenesis remains an active field of scientific research.</a:t>
            </a:r>
          </a:p>
        </p:txBody>
      </p:sp>
    </p:spTree>
    <p:extLst>
      <p:ext uri="{BB962C8B-B14F-4D97-AF65-F5344CB8AC3E}">
        <p14:creationId xmlns:p14="http://schemas.microsoft.com/office/powerpoint/2010/main" val="384009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6214" y="549276"/>
            <a:ext cx="11140225" cy="3477875"/>
          </a:xfrm>
          <a:prstGeom prst="rect">
            <a:avLst/>
          </a:prstGeom>
        </p:spPr>
        <p:txBody>
          <a:bodyPr wrap="square">
            <a:spAutoFit/>
          </a:bodyPr>
          <a:lstStyle/>
          <a:p>
            <a:r>
              <a:rPr lang="en-US" sz="2000" dirty="0">
                <a:latin typeface="Arial" pitchFamily="34" charset="0"/>
                <a:cs typeface="Arial" pitchFamily="34" charset="0"/>
              </a:rPr>
              <a:t>The DNA sequence of a gene can be altered in a number of ways. Gene mutations have varying effects on health, depending on where they occur and whether they alter the function of essential proteins. The types of mutations include:</a:t>
            </a:r>
          </a:p>
          <a:p>
            <a:endParaRPr lang="en-US" sz="2000" dirty="0">
              <a:latin typeface="Arial" pitchFamily="34" charset="0"/>
              <a:cs typeface="Arial" pitchFamily="34" charset="0"/>
            </a:endParaRPr>
          </a:p>
          <a:p>
            <a:r>
              <a:rPr lang="en-US" sz="2000" dirty="0">
                <a:latin typeface="Arial" pitchFamily="34" charset="0"/>
                <a:cs typeface="Arial" pitchFamily="34" charset="0"/>
              </a:rPr>
              <a:t>Missense mutation</a:t>
            </a:r>
          </a:p>
          <a:p>
            <a:r>
              <a:rPr lang="en-US" sz="2000" dirty="0">
                <a:latin typeface="Arial" pitchFamily="34" charset="0"/>
                <a:cs typeface="Arial" pitchFamily="34" charset="0"/>
              </a:rPr>
              <a:t>Nonsense mutation</a:t>
            </a:r>
          </a:p>
          <a:p>
            <a:r>
              <a:rPr lang="en-US" sz="2000" dirty="0">
                <a:latin typeface="Arial" pitchFamily="34" charset="0"/>
                <a:cs typeface="Arial" pitchFamily="34" charset="0"/>
              </a:rPr>
              <a:t>Insertion</a:t>
            </a:r>
          </a:p>
          <a:p>
            <a:r>
              <a:rPr lang="en-US" sz="2000" dirty="0">
                <a:latin typeface="Arial" pitchFamily="34" charset="0"/>
                <a:cs typeface="Arial" pitchFamily="34" charset="0"/>
              </a:rPr>
              <a:t>Deletion</a:t>
            </a:r>
          </a:p>
          <a:p>
            <a:r>
              <a:rPr lang="en-US" sz="2000" dirty="0">
                <a:latin typeface="Arial" pitchFamily="34" charset="0"/>
                <a:cs typeface="Arial" pitchFamily="34" charset="0"/>
              </a:rPr>
              <a:t>Duplication</a:t>
            </a:r>
          </a:p>
          <a:p>
            <a:r>
              <a:rPr lang="en-US" sz="2000" dirty="0" err="1">
                <a:latin typeface="Arial" pitchFamily="34" charset="0"/>
                <a:cs typeface="Arial" pitchFamily="34" charset="0"/>
              </a:rPr>
              <a:t>Frameshift</a:t>
            </a:r>
            <a:r>
              <a:rPr lang="en-US" sz="2000" dirty="0">
                <a:latin typeface="Arial" pitchFamily="34" charset="0"/>
                <a:cs typeface="Arial" pitchFamily="34" charset="0"/>
              </a:rPr>
              <a:t> mutation</a:t>
            </a:r>
          </a:p>
          <a:p>
            <a:r>
              <a:rPr lang="en-US" sz="2000" dirty="0">
                <a:latin typeface="Arial" pitchFamily="34" charset="0"/>
                <a:cs typeface="Arial" pitchFamily="34" charset="0"/>
              </a:rPr>
              <a:t>Repeat expansion</a:t>
            </a:r>
            <a:endParaRPr lang="th-TH" sz="2000" dirty="0">
              <a:latin typeface="Arial" pitchFamily="34" charset="0"/>
            </a:endParaRPr>
          </a:p>
        </p:txBody>
      </p:sp>
    </p:spTree>
    <p:extLst>
      <p:ext uri="{BB962C8B-B14F-4D97-AF65-F5344CB8AC3E}">
        <p14:creationId xmlns:p14="http://schemas.microsoft.com/office/powerpoint/2010/main" val="41366160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ghr.nlm.nih.gov/primer/illustrations/missens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300" y="128788"/>
            <a:ext cx="8976025" cy="661391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a:spLocks noChangeArrowheads="1"/>
          </p:cNvSpPr>
          <p:nvPr/>
        </p:nvSpPr>
        <p:spPr bwMode="auto">
          <a:xfrm>
            <a:off x="8770513" y="3960152"/>
            <a:ext cx="3279820" cy="1520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88872" numCol="1" anchor="ctr" anchorCtr="0" compatLnSpc="1">
            <a:prstTxWarp prst="textNoShape">
              <a:avLst/>
            </a:prstTxWarp>
            <a:spAutoFit/>
          </a:bodyPr>
          <a:lstStyle/>
          <a:p>
            <a:pPr lvl="0" eaLnBrk="0" fontAlgn="base" hangingPunct="0">
              <a:spcBef>
                <a:spcPct val="0"/>
              </a:spcBef>
              <a:spcAft>
                <a:spcPct val="0"/>
              </a:spcAft>
            </a:pPr>
            <a:r>
              <a:rPr lang="th-TH" b="1" dirty="0">
                <a:solidFill>
                  <a:srgbClr val="202020"/>
                </a:solidFill>
                <a:latin typeface="Arial" pitchFamily="34" charset="0"/>
                <a:cs typeface="Angsana New" pitchFamily="18" charset="-34"/>
              </a:rPr>
              <a:t>A </a:t>
            </a:r>
            <a:r>
              <a:rPr kumimoji="0" lang="th-TH" b="1" i="0" u="none" strike="noStrike" cap="none" normalizeH="0" baseline="0" dirty="0">
                <a:ln>
                  <a:noFill/>
                </a:ln>
                <a:solidFill>
                  <a:srgbClr val="202020"/>
                </a:solidFill>
                <a:effectLst/>
                <a:latin typeface="Arial" pitchFamily="34" charset="0"/>
                <a:cs typeface="Angsana New" pitchFamily="18" charset="-34"/>
              </a:rPr>
              <a:t>change in one DNA base pair </a:t>
            </a:r>
            <a:r>
              <a:rPr kumimoji="0" lang="th-TH" b="0" i="0" u="none" strike="noStrike" cap="none" normalizeH="0" baseline="0" dirty="0">
                <a:ln>
                  <a:noFill/>
                </a:ln>
                <a:solidFill>
                  <a:srgbClr val="202020"/>
                </a:solidFill>
                <a:effectLst/>
                <a:latin typeface="Arial" pitchFamily="34" charset="0"/>
                <a:cs typeface="Angsana New" pitchFamily="18" charset="-34"/>
              </a:rPr>
              <a:t>that results in the substitution of one amino acid for another in the protein made by a gene.</a:t>
            </a:r>
          </a:p>
        </p:txBody>
      </p:sp>
    </p:spTree>
    <p:extLst>
      <p:ext uri="{BB962C8B-B14F-4D97-AF65-F5344CB8AC3E}">
        <p14:creationId xmlns:p14="http://schemas.microsoft.com/office/powerpoint/2010/main" val="96723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8500056" y="588391"/>
            <a:ext cx="3691944" cy="3736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88872" numCol="1" anchor="ctr" anchorCtr="0" compatLnSpc="1">
            <a:prstTxWarp prst="textNoShape">
              <a:avLst/>
            </a:prstTxWarp>
            <a:spAutoFit/>
          </a:bodyPr>
          <a:lstStyle/>
          <a:p>
            <a:pPr marL="457200" marR="0" lvl="1" indent="0" algn="l" defTabSz="914400" rtl="0" eaLnBrk="0" fontAlgn="base" latinLnBrk="0" hangingPunct="0">
              <a:lnSpc>
                <a:spcPct val="100000"/>
              </a:lnSpc>
              <a:spcBef>
                <a:spcPct val="0"/>
              </a:spcBef>
              <a:spcAft>
                <a:spcPct val="0"/>
              </a:spcAft>
              <a:buClrTx/>
              <a:buSzTx/>
              <a:buFontTx/>
              <a:buNone/>
              <a:tabLst/>
            </a:pPr>
            <a:r>
              <a:rPr kumimoji="0" lang="th-TH" b="1" i="0" u="none" strike="noStrike" cap="none" normalizeH="0" baseline="0" dirty="0">
                <a:ln>
                  <a:noFill/>
                </a:ln>
                <a:solidFill>
                  <a:srgbClr val="202020"/>
                </a:solidFill>
                <a:effectLst/>
                <a:latin typeface="Arial" pitchFamily="34" charset="0"/>
                <a:cs typeface="Angsana New" pitchFamily="18" charset="-34"/>
              </a:rPr>
              <a:t>A change in one DNA base pair. </a:t>
            </a:r>
          </a:p>
          <a:p>
            <a:pPr marL="457200" marR="0" lvl="1" indent="0" algn="l" defTabSz="914400" rtl="0" eaLnBrk="0" fontAlgn="base" latinLnBrk="0" hangingPunct="0">
              <a:lnSpc>
                <a:spcPct val="100000"/>
              </a:lnSpc>
              <a:spcBef>
                <a:spcPct val="0"/>
              </a:spcBef>
              <a:spcAft>
                <a:spcPct val="0"/>
              </a:spcAft>
              <a:buClrTx/>
              <a:buSzTx/>
              <a:buFontTx/>
              <a:buNone/>
              <a:tabLst/>
            </a:pPr>
            <a:endParaRPr kumimoji="0" lang="th-TH" b="0" i="0" u="none" strike="noStrike" cap="none" normalizeH="0" baseline="0" dirty="0">
              <a:ln>
                <a:noFill/>
              </a:ln>
              <a:solidFill>
                <a:srgbClr val="202020"/>
              </a:solidFill>
              <a:effectLst/>
              <a:latin typeface="Arial" pitchFamily="34" charset="0"/>
              <a:cs typeface="Angsana New" pitchFamily="18" charset="-34"/>
            </a:endParaRPr>
          </a:p>
          <a:p>
            <a:pPr marL="457200" marR="0" lvl="1" indent="0" algn="l" defTabSz="914400" rtl="0" eaLnBrk="0" fontAlgn="base" latinLnBrk="0" hangingPunct="0">
              <a:lnSpc>
                <a:spcPct val="100000"/>
              </a:lnSpc>
              <a:spcBef>
                <a:spcPct val="0"/>
              </a:spcBef>
              <a:spcAft>
                <a:spcPct val="0"/>
              </a:spcAft>
              <a:buClrTx/>
              <a:buSzTx/>
              <a:buFontTx/>
              <a:buNone/>
              <a:tabLst/>
            </a:pPr>
            <a:r>
              <a:rPr kumimoji="0" lang="th-TH" b="0" i="0" u="none" strike="noStrike" cap="none" normalizeH="0" baseline="0" dirty="0">
                <a:ln>
                  <a:noFill/>
                </a:ln>
                <a:solidFill>
                  <a:srgbClr val="202020"/>
                </a:solidFill>
                <a:effectLst/>
                <a:latin typeface="Arial" pitchFamily="34" charset="0"/>
                <a:cs typeface="Angsana New" pitchFamily="18" charset="-34"/>
              </a:rPr>
              <a:t>Instead of substituting one amino acid for another,  the altered </a:t>
            </a:r>
            <a:r>
              <a:rPr kumimoji="0" lang="th-TH" b="0" i="0" u="sng" strike="noStrike" cap="none" normalizeH="0" baseline="0" dirty="0">
                <a:ln>
                  <a:noFill/>
                </a:ln>
                <a:solidFill>
                  <a:srgbClr val="202020"/>
                </a:solidFill>
                <a:effectLst/>
                <a:latin typeface="Arial" pitchFamily="34" charset="0"/>
                <a:cs typeface="Angsana New" pitchFamily="18" charset="-34"/>
              </a:rPr>
              <a:t>DNA sequence prematurely signals </a:t>
            </a:r>
            <a:r>
              <a:rPr kumimoji="0" lang="th-TH" b="0" i="0" u="none" strike="noStrike" cap="none" normalizeH="0" baseline="0" dirty="0">
                <a:ln>
                  <a:noFill/>
                </a:ln>
                <a:solidFill>
                  <a:srgbClr val="202020"/>
                </a:solidFill>
                <a:effectLst/>
                <a:latin typeface="Arial" pitchFamily="34" charset="0"/>
                <a:cs typeface="Angsana New" pitchFamily="18" charset="-34"/>
              </a:rPr>
              <a:t>the cell to stop building a protein. </a:t>
            </a:r>
          </a:p>
          <a:p>
            <a:pPr marL="457200" marR="0" lvl="1" indent="0" algn="l" defTabSz="914400" rtl="0" eaLnBrk="0" fontAlgn="base" latinLnBrk="0" hangingPunct="0">
              <a:lnSpc>
                <a:spcPct val="100000"/>
              </a:lnSpc>
              <a:spcBef>
                <a:spcPct val="0"/>
              </a:spcBef>
              <a:spcAft>
                <a:spcPct val="0"/>
              </a:spcAft>
              <a:buClrTx/>
              <a:buSzTx/>
              <a:buFontTx/>
              <a:buNone/>
              <a:tabLst/>
            </a:pPr>
            <a:endParaRPr lang="th-TH" dirty="0">
              <a:solidFill>
                <a:srgbClr val="202020"/>
              </a:solidFill>
              <a:latin typeface="Arial" pitchFamily="34" charset="0"/>
              <a:cs typeface="Angsana New" pitchFamily="18" charset="-34"/>
            </a:endParaRPr>
          </a:p>
          <a:p>
            <a:pPr marL="457200" marR="0" lvl="1" indent="0" algn="l" defTabSz="914400" rtl="0" eaLnBrk="0" fontAlgn="base" latinLnBrk="0" hangingPunct="0">
              <a:lnSpc>
                <a:spcPct val="100000"/>
              </a:lnSpc>
              <a:spcBef>
                <a:spcPct val="0"/>
              </a:spcBef>
              <a:spcAft>
                <a:spcPct val="0"/>
              </a:spcAft>
              <a:buClrTx/>
              <a:buSzTx/>
              <a:buFontTx/>
              <a:buNone/>
              <a:tabLst/>
            </a:pPr>
            <a:r>
              <a:rPr kumimoji="0" lang="th-TH" b="0" i="0" u="none" strike="noStrike" cap="none" normalizeH="0" baseline="0" dirty="0">
                <a:ln>
                  <a:noFill/>
                </a:ln>
                <a:solidFill>
                  <a:srgbClr val="202020"/>
                </a:solidFill>
                <a:effectLst/>
                <a:latin typeface="Arial" pitchFamily="34" charset="0"/>
                <a:cs typeface="Angsana New" pitchFamily="18" charset="-34"/>
              </a:rPr>
              <a:t>This type of mutation results in a </a:t>
            </a:r>
            <a:r>
              <a:rPr kumimoji="0" lang="th-TH" b="0" i="0" u="sng" strike="noStrike" cap="none" normalizeH="0" baseline="0" dirty="0">
                <a:ln>
                  <a:noFill/>
                </a:ln>
                <a:solidFill>
                  <a:srgbClr val="202020"/>
                </a:solidFill>
                <a:effectLst/>
                <a:latin typeface="Arial" pitchFamily="34" charset="0"/>
                <a:cs typeface="Angsana New" pitchFamily="18" charset="-34"/>
              </a:rPr>
              <a:t>shortened protein </a:t>
            </a:r>
            <a:r>
              <a:rPr kumimoji="0" lang="th-TH" b="0" i="0" u="none" strike="noStrike" cap="none" normalizeH="0" baseline="0" dirty="0">
                <a:ln>
                  <a:noFill/>
                </a:ln>
                <a:solidFill>
                  <a:srgbClr val="202020"/>
                </a:solidFill>
                <a:effectLst/>
                <a:latin typeface="Arial" pitchFamily="34" charset="0"/>
                <a:cs typeface="Angsana New" pitchFamily="18" charset="-34"/>
              </a:rPr>
              <a:t>that may function improperly or not at all.</a:t>
            </a:r>
          </a:p>
        </p:txBody>
      </p:sp>
      <p:pic>
        <p:nvPicPr>
          <p:cNvPr id="2051" name="Picture 3" descr="https://ghr.nlm.nih.gov/primer/illustrations/nonsens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038"/>
            <a:ext cx="8976436" cy="66142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92843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7581363" y="2134456"/>
            <a:ext cx="4610637" cy="1397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88872"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th-TH" sz="2800" b="1" dirty="0">
                <a:latin typeface="Arial" pitchFamily="34" charset="0"/>
                <a:cs typeface="Angsana New" pitchFamily="18" charset="-34"/>
              </a:rPr>
              <a:t> </a:t>
            </a:r>
            <a:r>
              <a:rPr kumimoji="0" lang="th-TH" b="1" i="0" u="none" strike="noStrike" cap="none" normalizeH="0" baseline="0" dirty="0">
                <a:ln>
                  <a:noFill/>
                </a:ln>
                <a:solidFill>
                  <a:srgbClr val="202020"/>
                </a:solidFill>
                <a:effectLst/>
                <a:latin typeface="Arial" pitchFamily="34" charset="0"/>
                <a:cs typeface="Angsana New" pitchFamily="18" charset="-34"/>
              </a:rPr>
              <a:t>An insertion </a:t>
            </a:r>
            <a:r>
              <a:rPr kumimoji="0" lang="th-TH" b="0" i="0" u="none" strike="noStrike" cap="none" normalizeH="0" baseline="0" dirty="0">
                <a:ln>
                  <a:noFill/>
                </a:ln>
                <a:solidFill>
                  <a:srgbClr val="202020"/>
                </a:solidFill>
                <a:effectLst/>
                <a:latin typeface="Arial" pitchFamily="34" charset="0"/>
                <a:cs typeface="Angsana New" pitchFamily="18" charset="-34"/>
              </a:rPr>
              <a:t>changes the number of DNA </a:t>
            </a:r>
          </a:p>
          <a:p>
            <a:pPr marL="0" marR="0" lvl="0" indent="0" algn="l" defTabSz="914400" rtl="0" eaLnBrk="0" fontAlgn="base" latinLnBrk="0" hangingPunct="0">
              <a:lnSpc>
                <a:spcPct val="100000"/>
              </a:lnSpc>
              <a:spcBef>
                <a:spcPct val="0"/>
              </a:spcBef>
              <a:spcAft>
                <a:spcPct val="0"/>
              </a:spcAft>
              <a:buClrTx/>
              <a:buSzTx/>
              <a:buFontTx/>
              <a:buNone/>
              <a:tabLst/>
            </a:pPr>
            <a:r>
              <a:rPr kumimoji="0" lang="th-TH" b="0" i="0" u="none" strike="noStrike" cap="none" normalizeH="0" baseline="0" dirty="0">
                <a:ln>
                  <a:noFill/>
                </a:ln>
                <a:solidFill>
                  <a:srgbClr val="202020"/>
                </a:solidFill>
                <a:effectLst/>
                <a:latin typeface="Arial" pitchFamily="34" charset="0"/>
                <a:cs typeface="Angsana New" pitchFamily="18" charset="-34"/>
              </a:rPr>
              <a:t> bases in a gene by adding a piece of DNA. </a:t>
            </a:r>
          </a:p>
          <a:p>
            <a:pPr marL="0" marR="0" lvl="0" indent="0" algn="l" defTabSz="914400" rtl="0" eaLnBrk="0" fontAlgn="base" latinLnBrk="0" hangingPunct="0">
              <a:lnSpc>
                <a:spcPct val="100000"/>
              </a:lnSpc>
              <a:spcBef>
                <a:spcPct val="0"/>
              </a:spcBef>
              <a:spcAft>
                <a:spcPct val="0"/>
              </a:spcAft>
              <a:buClrTx/>
              <a:buSzTx/>
              <a:buFontTx/>
              <a:buNone/>
              <a:tabLst/>
            </a:pPr>
            <a:r>
              <a:rPr kumimoji="0" lang="th-TH" b="0" i="0" u="none" strike="noStrike" cap="none" normalizeH="0" baseline="0" dirty="0">
                <a:ln>
                  <a:noFill/>
                </a:ln>
                <a:solidFill>
                  <a:srgbClr val="202020"/>
                </a:solidFill>
                <a:effectLst/>
                <a:latin typeface="Arial" pitchFamily="34" charset="0"/>
                <a:cs typeface="Angsana New" pitchFamily="18" charset="-34"/>
              </a:rPr>
              <a:t> As a result, the protein made by the gene</a:t>
            </a:r>
          </a:p>
          <a:p>
            <a:pPr marL="0" marR="0" lvl="0" indent="0" algn="l" defTabSz="914400" rtl="0" eaLnBrk="0" fontAlgn="base" latinLnBrk="0" hangingPunct="0">
              <a:lnSpc>
                <a:spcPct val="100000"/>
              </a:lnSpc>
              <a:spcBef>
                <a:spcPct val="0"/>
              </a:spcBef>
              <a:spcAft>
                <a:spcPct val="0"/>
              </a:spcAft>
              <a:buClrTx/>
              <a:buSzTx/>
              <a:buFontTx/>
              <a:buNone/>
              <a:tabLst/>
            </a:pPr>
            <a:r>
              <a:rPr kumimoji="0" lang="th-TH" b="0" i="0" u="none" strike="noStrike" cap="none" normalizeH="0" baseline="0" dirty="0">
                <a:ln>
                  <a:noFill/>
                </a:ln>
                <a:solidFill>
                  <a:srgbClr val="202020"/>
                </a:solidFill>
                <a:effectLst/>
                <a:latin typeface="Arial" pitchFamily="34" charset="0"/>
                <a:cs typeface="Angsana New" pitchFamily="18" charset="-34"/>
              </a:rPr>
              <a:t> may not function properly.</a:t>
            </a:r>
          </a:p>
        </p:txBody>
      </p:sp>
      <p:pic>
        <p:nvPicPr>
          <p:cNvPr id="3075" name="Picture 3" descr="https://ghr.nlm.nih.gov/primer/illustrations/inser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244" y="696420"/>
            <a:ext cx="7087987" cy="52227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19044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6567661" y="1988941"/>
            <a:ext cx="4959077" cy="25057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88872"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th-TH" dirty="0">
                <a:latin typeface="Arial" pitchFamily="34" charset="0"/>
                <a:cs typeface="Angsana New" pitchFamily="18" charset="-34"/>
              </a:rPr>
              <a:t> </a:t>
            </a:r>
            <a:r>
              <a:rPr kumimoji="0" lang="th-TH" b="1" i="0" u="none" strike="noStrike" cap="none" normalizeH="0" baseline="0" dirty="0">
                <a:ln>
                  <a:noFill/>
                </a:ln>
                <a:solidFill>
                  <a:srgbClr val="202020"/>
                </a:solidFill>
                <a:effectLst/>
                <a:latin typeface="Arial" pitchFamily="34" charset="0"/>
                <a:cs typeface="Angsana New" pitchFamily="18" charset="-34"/>
              </a:rPr>
              <a:t>A deletion </a:t>
            </a:r>
            <a:r>
              <a:rPr kumimoji="0" lang="th-TH" b="0" i="0" u="none" strike="noStrike" cap="none" normalizeH="0" baseline="0" dirty="0">
                <a:ln>
                  <a:noFill/>
                </a:ln>
                <a:solidFill>
                  <a:srgbClr val="202020"/>
                </a:solidFill>
                <a:effectLst/>
                <a:latin typeface="Arial" pitchFamily="34" charset="0"/>
                <a:cs typeface="Angsana New" pitchFamily="18" charset="-34"/>
              </a:rPr>
              <a:t>changes the number of DNA bases by removing a piece of DNA.</a:t>
            </a:r>
          </a:p>
          <a:p>
            <a:pPr marL="0" marR="0" lvl="0" indent="0" algn="l" defTabSz="914400" rtl="0" eaLnBrk="0" fontAlgn="base" latinLnBrk="0" hangingPunct="0">
              <a:lnSpc>
                <a:spcPct val="100000"/>
              </a:lnSpc>
              <a:spcBef>
                <a:spcPct val="0"/>
              </a:spcBef>
              <a:spcAft>
                <a:spcPct val="0"/>
              </a:spcAft>
              <a:buClrTx/>
              <a:buSzTx/>
              <a:buFontTx/>
              <a:buNone/>
              <a:tabLst/>
            </a:pPr>
            <a:r>
              <a:rPr kumimoji="0" lang="th-TH" b="0" i="0" u="none" strike="noStrike" cap="none" normalizeH="0" baseline="0" dirty="0">
                <a:ln>
                  <a:noFill/>
                </a:ln>
                <a:solidFill>
                  <a:srgbClr val="202020"/>
                </a:solidFill>
                <a:effectLst/>
                <a:latin typeface="Arial" pitchFamily="34" charset="0"/>
                <a:cs typeface="Angsana New" pitchFamily="18" charset="-34"/>
              </a:rPr>
              <a:t>Small deletions may remove one or a few base pairs within a gene, while larger deletions can remove an entire gene or several neighboring genes. The deleted DNA may alter the function of the resulting protein(s).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th-TH" sz="2800" b="0" i="0" u="none" strike="noStrike" cap="none" normalizeH="0" baseline="0" dirty="0">
              <a:ln>
                <a:noFill/>
              </a:ln>
              <a:solidFill>
                <a:schemeClr val="tx1"/>
              </a:solidFill>
              <a:effectLst/>
              <a:latin typeface="Arial" pitchFamily="34" charset="0"/>
              <a:cs typeface="Angsana New" pitchFamily="18" charset="-34"/>
            </a:endParaRPr>
          </a:p>
        </p:txBody>
      </p:sp>
      <p:pic>
        <p:nvPicPr>
          <p:cNvPr id="4099" name="Picture 3" descr="https://ghr.nlm.nih.gov/primer/illustrations/dele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3380" y="309093"/>
            <a:ext cx="5680502" cy="418563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43380" y="4783256"/>
            <a:ext cx="11025026" cy="707886"/>
          </a:xfrm>
          <a:prstGeom prst="rect">
            <a:avLst/>
          </a:prstGeom>
        </p:spPr>
        <p:txBody>
          <a:bodyPr wrap="square">
            <a:spAutoFit/>
          </a:bodyPr>
          <a:lstStyle/>
          <a:p>
            <a:r>
              <a:rPr lang="en-US" sz="2000" b="1" dirty="0">
                <a:latin typeface="Arial" pitchFamily="34" charset="0"/>
                <a:cs typeface="Arial" pitchFamily="34" charset="0"/>
              </a:rPr>
              <a:t>Deletions</a:t>
            </a:r>
            <a:r>
              <a:rPr lang="en-US" sz="2000" dirty="0">
                <a:latin typeface="Arial" pitchFamily="34" charset="0"/>
                <a:cs typeface="Arial" pitchFamily="34" charset="0"/>
              </a:rPr>
              <a:t> occur when a chromosome breaks and some genetic material is lost. Deletions can be large or small, and can occur anywhere along a chromosome.</a:t>
            </a:r>
          </a:p>
        </p:txBody>
      </p:sp>
    </p:spTree>
    <p:extLst>
      <p:ext uri="{BB962C8B-B14F-4D97-AF65-F5344CB8AC3E}">
        <p14:creationId xmlns:p14="http://schemas.microsoft.com/office/powerpoint/2010/main" val="37272140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5640946" y="1838427"/>
            <a:ext cx="4662151" cy="2105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88872"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h-TH" sz="2800" b="0" i="0" u="none" strike="noStrike" cap="none" normalizeH="0" baseline="0" dirty="0">
              <a:ln>
                <a:noFill/>
              </a:ln>
              <a:solidFill>
                <a:schemeClr val="tx1"/>
              </a:solidFill>
              <a:effectLst/>
              <a:latin typeface="Arial" pitchFamily="34" charset="0"/>
              <a:cs typeface="Angsana New" pitchFamily="18" charset="-34"/>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h-TH" b="1" i="0" u="none" strike="noStrike" cap="none" normalizeH="0" baseline="0" dirty="0">
                <a:ln>
                  <a:noFill/>
                </a:ln>
                <a:solidFill>
                  <a:srgbClr val="202020"/>
                </a:solidFill>
                <a:effectLst/>
                <a:latin typeface="Arial" pitchFamily="34" charset="0"/>
                <a:cs typeface="Angsana New" pitchFamily="18" charset="-34"/>
              </a:rPr>
              <a:t>  Duplication </a:t>
            </a:r>
            <a:r>
              <a:rPr kumimoji="0" lang="th-TH" b="0" i="0" u="none" strike="noStrike" cap="none" normalizeH="0" baseline="0" dirty="0">
                <a:ln>
                  <a:noFill/>
                </a:ln>
                <a:solidFill>
                  <a:srgbClr val="202020"/>
                </a:solidFill>
                <a:effectLst/>
                <a:latin typeface="Arial" pitchFamily="34" charset="0"/>
                <a:cs typeface="Angsana New" pitchFamily="18" charset="-34"/>
              </a:rPr>
              <a:t>A duplication consists of a</a:t>
            </a:r>
          </a:p>
          <a:p>
            <a:pPr marL="0" marR="0" lvl="0" indent="0" algn="l" defTabSz="914400" rtl="0" eaLnBrk="0" fontAlgn="base" latinLnBrk="0" hangingPunct="0">
              <a:lnSpc>
                <a:spcPct val="100000"/>
              </a:lnSpc>
              <a:spcBef>
                <a:spcPct val="0"/>
              </a:spcBef>
              <a:spcAft>
                <a:spcPct val="0"/>
              </a:spcAft>
              <a:buClrTx/>
              <a:buSzTx/>
              <a:buFontTx/>
              <a:buNone/>
              <a:tabLst/>
            </a:pPr>
            <a:r>
              <a:rPr kumimoji="0" lang="th-TH" b="0" i="0" u="none" strike="noStrike" cap="none" normalizeH="0" baseline="0" dirty="0">
                <a:ln>
                  <a:noFill/>
                </a:ln>
                <a:solidFill>
                  <a:srgbClr val="202020"/>
                </a:solidFill>
                <a:effectLst/>
                <a:latin typeface="Arial" pitchFamily="34" charset="0"/>
                <a:cs typeface="Angsana New" pitchFamily="18" charset="-34"/>
              </a:rPr>
              <a:t>  piece of DNA that is abnormally copied one</a:t>
            </a:r>
          </a:p>
          <a:p>
            <a:pPr marL="0" marR="0" lvl="0" indent="0" algn="l" defTabSz="914400" rtl="0" eaLnBrk="0" fontAlgn="base" latinLnBrk="0" hangingPunct="0">
              <a:lnSpc>
                <a:spcPct val="100000"/>
              </a:lnSpc>
              <a:spcBef>
                <a:spcPct val="0"/>
              </a:spcBef>
              <a:spcAft>
                <a:spcPct val="0"/>
              </a:spcAft>
              <a:buClrTx/>
              <a:buSzTx/>
              <a:buFontTx/>
              <a:buNone/>
              <a:tabLst/>
            </a:pPr>
            <a:r>
              <a:rPr lang="th-TH" dirty="0">
                <a:solidFill>
                  <a:srgbClr val="202020"/>
                </a:solidFill>
                <a:latin typeface="Arial" pitchFamily="34" charset="0"/>
                <a:cs typeface="Angsana New" pitchFamily="18" charset="-34"/>
              </a:rPr>
              <a:t>  </a:t>
            </a:r>
            <a:r>
              <a:rPr kumimoji="0" lang="th-TH" b="0" i="0" u="none" strike="noStrike" cap="none" normalizeH="0" baseline="0" dirty="0">
                <a:ln>
                  <a:noFill/>
                </a:ln>
                <a:solidFill>
                  <a:srgbClr val="202020"/>
                </a:solidFill>
                <a:effectLst/>
                <a:latin typeface="Arial" pitchFamily="34" charset="0"/>
                <a:cs typeface="Angsana New" pitchFamily="18" charset="-34"/>
              </a:rPr>
              <a:t> or more times. This type of mutation may</a:t>
            </a:r>
          </a:p>
          <a:p>
            <a:pPr marL="0" marR="0" lvl="0" indent="0" algn="l" defTabSz="914400" rtl="0" eaLnBrk="0" fontAlgn="base" latinLnBrk="0" hangingPunct="0">
              <a:lnSpc>
                <a:spcPct val="100000"/>
              </a:lnSpc>
              <a:spcBef>
                <a:spcPct val="0"/>
              </a:spcBef>
              <a:spcAft>
                <a:spcPct val="0"/>
              </a:spcAft>
              <a:buClrTx/>
              <a:buSzTx/>
              <a:buFontTx/>
              <a:buNone/>
              <a:tabLst/>
            </a:pPr>
            <a:r>
              <a:rPr lang="th-TH" dirty="0">
                <a:solidFill>
                  <a:srgbClr val="202020"/>
                </a:solidFill>
                <a:latin typeface="Arial" pitchFamily="34" charset="0"/>
                <a:cs typeface="Angsana New" pitchFamily="18" charset="-34"/>
              </a:rPr>
              <a:t>  </a:t>
            </a:r>
            <a:r>
              <a:rPr kumimoji="0" lang="th-TH" b="0" i="0" u="none" strike="noStrike" cap="none" normalizeH="0" baseline="0" dirty="0">
                <a:ln>
                  <a:noFill/>
                </a:ln>
                <a:solidFill>
                  <a:srgbClr val="202020"/>
                </a:solidFill>
                <a:effectLst/>
                <a:latin typeface="Arial" pitchFamily="34" charset="0"/>
                <a:cs typeface="Angsana New" pitchFamily="18" charset="-34"/>
              </a:rPr>
              <a:t> alter the function of the resulting protein.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th-TH" sz="2800" b="0" i="0" u="none" strike="noStrike" cap="none" normalizeH="0" baseline="0" dirty="0">
              <a:ln>
                <a:noFill/>
              </a:ln>
              <a:solidFill>
                <a:schemeClr val="tx1"/>
              </a:solidFill>
              <a:effectLst/>
              <a:latin typeface="Arial" pitchFamily="34" charset="0"/>
              <a:cs typeface="Angsana New" pitchFamily="18" charset="-34"/>
            </a:endParaRPr>
          </a:p>
        </p:txBody>
      </p:sp>
      <p:pic>
        <p:nvPicPr>
          <p:cNvPr id="5123" name="Picture 3" descr="https://ghr.nlm.nih.gov/primer/illustrations/duplica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8995" y="167426"/>
            <a:ext cx="4076113" cy="440661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988995" y="5095518"/>
            <a:ext cx="10717901" cy="1015663"/>
          </a:xfrm>
          <a:prstGeom prst="rect">
            <a:avLst/>
          </a:prstGeom>
        </p:spPr>
        <p:txBody>
          <a:bodyPr wrap="square">
            <a:spAutoFit/>
          </a:bodyPr>
          <a:lstStyle/>
          <a:p>
            <a:r>
              <a:rPr lang="en-US" sz="2000" b="1" dirty="0">
                <a:latin typeface="Arial" pitchFamily="34" charset="0"/>
                <a:cs typeface="Arial" pitchFamily="34" charset="0"/>
              </a:rPr>
              <a:t>Duplications </a:t>
            </a:r>
            <a:r>
              <a:rPr lang="en-US" sz="2000" dirty="0">
                <a:latin typeface="Arial" pitchFamily="34" charset="0"/>
                <a:cs typeface="Arial" pitchFamily="34" charset="0"/>
              </a:rPr>
              <a:t>occur when part of a chromosome is copied (duplicated) too many times. This type of chromosomal change results in extra copies of genetic material from the duplicated segment.</a:t>
            </a:r>
          </a:p>
        </p:txBody>
      </p:sp>
    </p:spTree>
    <p:extLst>
      <p:ext uri="{BB962C8B-B14F-4D97-AF65-F5344CB8AC3E}">
        <p14:creationId xmlns:p14="http://schemas.microsoft.com/office/powerpoint/2010/main" val="261323052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7122016" y="1933991"/>
            <a:ext cx="4428564" cy="3182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88872"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h-TH" b="1" i="0" u="none" strike="noStrike" cap="none" normalizeH="0" baseline="0" dirty="0">
                <a:ln>
                  <a:noFill/>
                </a:ln>
                <a:solidFill>
                  <a:srgbClr val="202020"/>
                </a:solidFill>
                <a:effectLst/>
                <a:latin typeface="Arial" pitchFamily="34" charset="0"/>
                <a:cs typeface="Angsana New" pitchFamily="18" charset="-34"/>
              </a:rPr>
              <a:t>Frameshift mutation </a:t>
            </a:r>
            <a:r>
              <a:rPr kumimoji="0" lang="th-TH" b="0" i="0" u="none" strike="noStrike" cap="none" normalizeH="0" baseline="0" dirty="0">
                <a:ln>
                  <a:noFill/>
                </a:ln>
                <a:solidFill>
                  <a:srgbClr val="202020"/>
                </a:solidFill>
                <a:effectLst/>
                <a:latin typeface="Arial" pitchFamily="34" charset="0"/>
                <a:cs typeface="Angsana New" pitchFamily="18" charset="-34"/>
              </a:rPr>
              <a:t>This type of mutation occurs when the addition or loss of DNA bases changes a gene's reading frame. A reading frame consists of groups of 3 bases that each code for one amino acid. A frameshift mutation shifts the grouping of these bases and changes the code for amino acids. The resulting protein is usually nonfunctional. Insertions, deletions, and duplications can all be frameshift mutations.</a:t>
            </a:r>
          </a:p>
        </p:txBody>
      </p:sp>
      <p:pic>
        <p:nvPicPr>
          <p:cNvPr id="6147" name="Picture 3" descr="https://ghr.nlm.nih.gov/primer/illustrations/frameshif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123" y="516116"/>
            <a:ext cx="6570598" cy="48414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887904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8163339" y="-391021"/>
            <a:ext cx="3828657" cy="4598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88872"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h-TH" sz="2800" b="0" i="0" u="none" strike="noStrike" cap="none" normalizeH="0" baseline="0" dirty="0">
              <a:ln>
                <a:noFill/>
              </a:ln>
              <a:solidFill>
                <a:schemeClr val="tx1"/>
              </a:solidFill>
              <a:effectLst/>
              <a:latin typeface="Arial" pitchFamily="34" charset="0"/>
              <a:cs typeface="Angsana New" pitchFamily="18" charset="-34"/>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h-TH" b="1" i="0" u="none" strike="noStrike" cap="none" normalizeH="0" baseline="0" dirty="0">
                <a:ln>
                  <a:noFill/>
                </a:ln>
                <a:solidFill>
                  <a:srgbClr val="202020"/>
                </a:solidFill>
                <a:effectLst/>
                <a:latin typeface="Arial" pitchFamily="34" charset="0"/>
                <a:cs typeface="Angsana New" pitchFamily="18" charset="-34"/>
              </a:rPr>
              <a:t>Repeat expansion </a:t>
            </a:r>
            <a:r>
              <a:rPr kumimoji="0" lang="th-TH" b="0" i="0" u="none" strike="noStrike" cap="none" normalizeH="0" baseline="0" dirty="0">
                <a:ln>
                  <a:noFill/>
                </a:ln>
                <a:solidFill>
                  <a:srgbClr val="202020"/>
                </a:solidFill>
                <a:effectLst/>
                <a:latin typeface="Arial" pitchFamily="34" charset="0"/>
                <a:cs typeface="Angsana New" pitchFamily="18" charset="-34"/>
              </a:rPr>
              <a:t>Nucleotide repeats are short DNA sequences that are repeated a number of times in a row. For example, a trinucleotide repeat is made up of 3-base-pair sequences, and a tetranucleotide repeat is made up of 4-base-pair sequences. A repeat expansion is a mutation that increases the number of times that the short DNA sequence is repeated. This type of mutation can cause the resulting protein to function improperly.</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th-TH" sz="2800" b="0" i="0" u="none" strike="noStrike" cap="none" normalizeH="0" baseline="0" dirty="0">
              <a:ln>
                <a:noFill/>
              </a:ln>
              <a:solidFill>
                <a:schemeClr val="tx1"/>
              </a:solidFill>
              <a:effectLst/>
              <a:latin typeface="Arial" pitchFamily="34" charset="0"/>
              <a:cs typeface="Angsana New" pitchFamily="18" charset="-34"/>
            </a:endParaRPr>
          </a:p>
        </p:txBody>
      </p:sp>
      <p:pic>
        <p:nvPicPr>
          <p:cNvPr id="7171" name="Picture 3" descr="https://ghr.nlm.nih.gov/primer/illustrations/repeatexpans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971" y="379519"/>
            <a:ext cx="7759135" cy="57172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84512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AD0B33B-4AD6-4ED6-9C32-E8EE6CE8A4BC}"/>
              </a:ext>
            </a:extLst>
          </p:cNvPr>
          <p:cNvSpPr/>
          <p:nvPr/>
        </p:nvSpPr>
        <p:spPr>
          <a:xfrm>
            <a:off x="529099" y="669580"/>
            <a:ext cx="11208469" cy="5016758"/>
          </a:xfrm>
          <a:prstGeom prst="rect">
            <a:avLst/>
          </a:prstGeom>
        </p:spPr>
        <p:txBody>
          <a:bodyPr wrap="square">
            <a:spAutoFit/>
          </a:bodyPr>
          <a:lstStyle/>
          <a:p>
            <a:r>
              <a:rPr lang="en-US" sz="2000" b="1" i="0" dirty="0">
                <a:solidFill>
                  <a:srgbClr val="068303"/>
                </a:solidFill>
                <a:effectLst/>
                <a:latin typeface="Arial" panose="020B0604020202020204" pitchFamily="34" charset="0"/>
                <a:cs typeface="Arial" panose="020B0604020202020204" pitchFamily="34" charset="0"/>
              </a:rPr>
              <a:t>DNA</a:t>
            </a:r>
            <a:r>
              <a:rPr lang="en-US" sz="2000" b="1" i="0" dirty="0">
                <a:solidFill>
                  <a:srgbClr val="333333"/>
                </a:solidFill>
                <a:effectLst/>
                <a:latin typeface="Arial" panose="020B0604020202020204" pitchFamily="34" charset="0"/>
                <a:cs typeface="Arial" panose="020B0604020202020204" pitchFamily="34" charset="0"/>
              </a:rPr>
              <a:t> </a:t>
            </a:r>
            <a:r>
              <a:rPr lang="en-US" sz="2000" b="1" i="0" dirty="0">
                <a:solidFill>
                  <a:srgbClr val="068303"/>
                </a:solidFill>
                <a:effectLst/>
                <a:latin typeface="Arial" panose="020B0604020202020204" pitchFamily="34" charset="0"/>
                <a:cs typeface="Arial" panose="020B0604020202020204" pitchFamily="34" charset="0"/>
              </a:rPr>
              <a:t>replication</a:t>
            </a:r>
          </a:p>
          <a:p>
            <a:r>
              <a:rPr lang="en-US" sz="2000" b="0" i="0" dirty="0">
                <a:solidFill>
                  <a:srgbClr val="333333"/>
                </a:solidFill>
                <a:effectLst/>
                <a:latin typeface="Arial" panose="020B0604020202020204" pitchFamily="34" charset="0"/>
                <a:cs typeface="Arial" panose="020B0604020202020204" pitchFamily="34" charset="0"/>
              </a:rPr>
              <a:t> </a:t>
            </a:r>
          </a:p>
          <a:p>
            <a:r>
              <a:rPr lang="en-US" sz="2000" b="0" i="0" dirty="0">
                <a:solidFill>
                  <a:srgbClr val="333333"/>
                </a:solidFill>
                <a:effectLst/>
                <a:latin typeface="Arial" panose="020B0604020202020204" pitchFamily="34" charset="0"/>
                <a:cs typeface="Arial" panose="020B0604020202020204" pitchFamily="34" charset="0"/>
              </a:rPr>
              <a:t>While most DNA replicates with fairly high fidelity, mistakes do happen, with polymerase enzymes sometimes inserting the wrong nucleotide or too many or too few nucleotides into a sequence. </a:t>
            </a:r>
          </a:p>
          <a:p>
            <a:endParaRPr lang="en-US" sz="2000" dirty="0">
              <a:solidFill>
                <a:srgbClr val="333333"/>
              </a:solidFill>
              <a:latin typeface="Arial" panose="020B0604020202020204" pitchFamily="34" charset="0"/>
              <a:cs typeface="Arial" panose="020B0604020202020204" pitchFamily="34" charset="0"/>
            </a:endParaRPr>
          </a:p>
          <a:p>
            <a:r>
              <a:rPr lang="en-US" sz="2000" b="0" i="0" dirty="0">
                <a:solidFill>
                  <a:srgbClr val="333333"/>
                </a:solidFill>
                <a:effectLst/>
                <a:latin typeface="Arial" panose="020B0604020202020204" pitchFamily="34" charset="0"/>
                <a:cs typeface="Arial" panose="020B0604020202020204" pitchFamily="34" charset="0"/>
              </a:rPr>
              <a:t>Fortunately, most of these mistakes are fixed through various </a:t>
            </a:r>
            <a:r>
              <a:rPr lang="en-US" sz="2000" b="0" i="0" strike="noStrike" dirty="0">
                <a:effectLst/>
                <a:latin typeface="Arial" panose="020B0604020202020204" pitchFamily="34" charset="0"/>
                <a:cs typeface="Arial" panose="020B0604020202020204" pitchFamily="34" charset="0"/>
                <a:hlinkClick r:id="rId2" tooltip="DNA repair "/>
              </a:rPr>
              <a:t>DNA repair </a:t>
            </a:r>
            <a:r>
              <a:rPr lang="en-US" sz="2000" b="0" i="0" dirty="0">
                <a:effectLst/>
                <a:latin typeface="Arial" panose="020B0604020202020204" pitchFamily="34" charset="0"/>
                <a:cs typeface="Arial" panose="020B0604020202020204" pitchFamily="34" charset="0"/>
              </a:rPr>
              <a:t>processes</a:t>
            </a:r>
            <a:r>
              <a:rPr lang="en-US" sz="2000" b="0" i="0" dirty="0">
                <a:solidFill>
                  <a:srgbClr val="333333"/>
                </a:solidFill>
                <a:effectLst/>
                <a:latin typeface="Arial" panose="020B0604020202020204" pitchFamily="34" charset="0"/>
                <a:cs typeface="Arial" panose="020B0604020202020204" pitchFamily="34" charset="0"/>
              </a:rPr>
              <a:t>. Repair enzymes recognize structural imperfections between improperly paired nucleotides, cutting out the wrong ones and putting the right ones in their place. </a:t>
            </a:r>
          </a:p>
          <a:p>
            <a:endParaRPr lang="en-US" sz="2000" dirty="0">
              <a:solidFill>
                <a:srgbClr val="333333"/>
              </a:solidFill>
              <a:latin typeface="Arial" panose="020B0604020202020204" pitchFamily="34" charset="0"/>
              <a:cs typeface="Arial" panose="020B0604020202020204" pitchFamily="34" charset="0"/>
            </a:endParaRPr>
          </a:p>
          <a:p>
            <a:r>
              <a:rPr lang="en-US" sz="2000" b="0" i="0" dirty="0">
                <a:solidFill>
                  <a:srgbClr val="333333"/>
                </a:solidFill>
                <a:effectLst/>
                <a:latin typeface="Arial" panose="020B0604020202020204" pitchFamily="34" charset="0"/>
                <a:cs typeface="Arial" panose="020B0604020202020204" pitchFamily="34" charset="0"/>
              </a:rPr>
              <a:t>But some replication errors make it past these mechanisms, thus becoming permanent mutations. These altered nucleotide sequences can then be passed down from one cellular generation to the next, and if they occur in cells that give rise to </a:t>
            </a:r>
            <a:r>
              <a:rPr lang="en-US" sz="2000" b="0" i="0" dirty="0">
                <a:solidFill>
                  <a:srgbClr val="068303"/>
                </a:solidFill>
                <a:effectLst/>
                <a:latin typeface="Arial" panose="020B0604020202020204" pitchFamily="34" charset="0"/>
                <a:cs typeface="Arial" panose="020B0604020202020204" pitchFamily="34" charset="0"/>
              </a:rPr>
              <a:t>gametes</a:t>
            </a:r>
            <a:r>
              <a:rPr lang="en-US" sz="2000" b="0" i="0" dirty="0">
                <a:solidFill>
                  <a:srgbClr val="333333"/>
                </a:solidFill>
                <a:effectLst/>
                <a:latin typeface="Arial" panose="020B0604020202020204" pitchFamily="34" charset="0"/>
                <a:cs typeface="Arial" panose="020B0604020202020204" pitchFamily="34" charset="0"/>
              </a:rPr>
              <a:t>, they can even be transmitted to subsequent organismal generations.</a:t>
            </a:r>
          </a:p>
          <a:p>
            <a:endParaRPr lang="en-US" sz="2000" dirty="0">
              <a:solidFill>
                <a:srgbClr val="333333"/>
              </a:solidFill>
              <a:latin typeface="Arial" panose="020B0604020202020204" pitchFamily="34" charset="0"/>
              <a:cs typeface="Arial" panose="020B0604020202020204" pitchFamily="34" charset="0"/>
            </a:endParaRPr>
          </a:p>
          <a:p>
            <a:r>
              <a:rPr lang="en-US" sz="2000" b="0" i="0" dirty="0">
                <a:solidFill>
                  <a:srgbClr val="333333"/>
                </a:solidFill>
                <a:effectLst/>
                <a:latin typeface="Arial" panose="020B0604020202020204" pitchFamily="34" charset="0"/>
                <a:cs typeface="Arial" panose="020B0604020202020204" pitchFamily="34" charset="0"/>
              </a:rPr>
              <a:t>Moreover, when the </a:t>
            </a:r>
            <a:r>
              <a:rPr lang="en-US" sz="2000" b="0" i="0" dirty="0">
                <a:solidFill>
                  <a:srgbClr val="068303"/>
                </a:solidFill>
                <a:effectLst/>
                <a:latin typeface="Arial" panose="020B0604020202020204" pitchFamily="34" charset="0"/>
                <a:cs typeface="Arial" panose="020B0604020202020204" pitchFamily="34" charset="0"/>
              </a:rPr>
              <a:t>genes</a:t>
            </a:r>
            <a:r>
              <a:rPr lang="en-US" sz="2000" b="0" i="0" dirty="0">
                <a:solidFill>
                  <a:srgbClr val="333333"/>
                </a:solidFill>
                <a:effectLst/>
                <a:latin typeface="Arial" panose="020B0604020202020204" pitchFamily="34" charset="0"/>
                <a:cs typeface="Arial" panose="020B0604020202020204" pitchFamily="34" charset="0"/>
              </a:rPr>
              <a:t> for the </a:t>
            </a:r>
            <a:r>
              <a:rPr lang="en-US" sz="2000" b="0" i="0" dirty="0">
                <a:solidFill>
                  <a:srgbClr val="068303"/>
                </a:solidFill>
                <a:effectLst/>
                <a:latin typeface="Arial" panose="020B0604020202020204" pitchFamily="34" charset="0"/>
                <a:cs typeface="Arial" panose="020B0604020202020204" pitchFamily="34" charset="0"/>
              </a:rPr>
              <a:t>DNA repair</a:t>
            </a:r>
            <a:r>
              <a:rPr lang="en-US" sz="2000" b="0" i="0" dirty="0">
                <a:solidFill>
                  <a:srgbClr val="333333"/>
                </a:solidFill>
                <a:effectLst/>
                <a:latin typeface="Arial" panose="020B0604020202020204" pitchFamily="34" charset="0"/>
                <a:cs typeface="Arial" panose="020B0604020202020204" pitchFamily="34" charset="0"/>
              </a:rPr>
              <a:t> enzymes themselves become mutated, mistakes begin accumulating at a much higher rate. </a:t>
            </a:r>
            <a:r>
              <a:rPr lang="en-US" sz="2000" b="0" i="0" u="none" strike="noStrike" dirty="0">
                <a:solidFill>
                  <a:srgbClr val="B83205"/>
                </a:solidFill>
                <a:effectLst/>
                <a:latin typeface="Arial" panose="020B0604020202020204" pitchFamily="34" charset="0"/>
                <a:cs typeface="Arial" panose="020B0604020202020204" pitchFamily="34" charset="0"/>
                <a:hlinkClick r:id="rId3" tooltip="In eukaryotes, such mutations can lead to cancer"/>
              </a:rPr>
              <a:t>In eukaryotes, such mutations can lead to </a:t>
            </a:r>
            <a:r>
              <a:rPr lang="en-US" sz="2000" b="0" i="0" u="none" strike="noStrike" dirty="0">
                <a:solidFill>
                  <a:srgbClr val="068303"/>
                </a:solidFill>
                <a:effectLst/>
                <a:latin typeface="Arial" panose="020B0604020202020204" pitchFamily="34" charset="0"/>
                <a:cs typeface="Arial" panose="020B0604020202020204" pitchFamily="34" charset="0"/>
                <a:hlinkClick r:id="rId3" tooltip="In eukaryotes, such mutations can lead to cancer"/>
              </a:rPr>
              <a:t>cancer</a:t>
            </a:r>
            <a:r>
              <a:rPr lang="en-US" sz="2000" b="0" i="0" dirty="0">
                <a:solidFill>
                  <a:srgbClr val="333333"/>
                </a:solidFill>
                <a:effectLst/>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629059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513660" y="783205"/>
            <a:ext cx="11218994" cy="920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91440" bIns="88872"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h-TH" b="0" i="0" u="none" strike="noStrike" cap="none" normalizeH="0" baseline="0" dirty="0">
                <a:ln>
                  <a:noFill/>
                </a:ln>
                <a:solidFill>
                  <a:srgbClr val="202020"/>
                </a:solidFill>
                <a:effectLst/>
                <a:latin typeface="Arial" pitchFamily="34" charset="0"/>
                <a:cs typeface="Angsana New" pitchFamily="18" charset="-34"/>
              </a:rPr>
              <a:t>Changes in chromosome structure include:</a:t>
            </a:r>
            <a:endParaRPr kumimoji="0" lang="th-TH" b="0" i="0" u="none" strike="noStrike" cap="none" normalizeH="0" baseline="0" dirty="0">
              <a:ln>
                <a:noFill/>
              </a:ln>
              <a:solidFill>
                <a:schemeClr val="tx1"/>
              </a:solidFill>
              <a:effectLst/>
              <a:latin typeface="Arial" pitchFamily="34" charset="0"/>
              <a:cs typeface="Angsana New" pitchFamily="18" charset="-34"/>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h-TH" b="1" i="0" u="none" strike="noStrike" cap="none" normalizeH="0" baseline="0" dirty="0">
                <a:ln>
                  <a:noFill/>
                </a:ln>
                <a:solidFill>
                  <a:srgbClr val="202020"/>
                </a:solidFill>
                <a:effectLst/>
                <a:latin typeface="Arial" pitchFamily="34" charset="0"/>
                <a:cs typeface="Angsana New" pitchFamily="18" charset="-34"/>
              </a:rPr>
              <a:t>Translocations</a:t>
            </a:r>
            <a:endParaRPr kumimoji="0" lang="en-US" b="1" i="0" u="none" strike="noStrike" cap="none" normalizeH="0" baseline="0" dirty="0">
              <a:ln>
                <a:noFill/>
              </a:ln>
              <a:solidFill>
                <a:srgbClr val="202020"/>
              </a:solidFill>
              <a:effectLst/>
              <a:latin typeface="Arial" pitchFamily="34" charset="0"/>
              <a:cs typeface="Angsana New" pitchFamily="18" charset="-34"/>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h-TH" b="1" i="0" u="none" strike="noStrike" cap="none" normalizeH="0" baseline="0" dirty="0">
                <a:ln>
                  <a:noFill/>
                </a:ln>
                <a:solidFill>
                  <a:srgbClr val="202020"/>
                </a:solidFill>
                <a:effectLst/>
                <a:latin typeface="Arial" pitchFamily="34" charset="0"/>
                <a:cs typeface="Angsana New" pitchFamily="18" charset="-34"/>
              </a:rPr>
              <a:t> </a:t>
            </a:r>
            <a:r>
              <a:rPr kumimoji="0" lang="th-TH" b="0" i="0" u="none" strike="noStrike" cap="none" normalizeH="0" baseline="0" dirty="0">
                <a:ln>
                  <a:noFill/>
                </a:ln>
                <a:solidFill>
                  <a:srgbClr val="202020"/>
                </a:solidFill>
                <a:effectLst/>
                <a:latin typeface="Arial" pitchFamily="34" charset="0"/>
                <a:cs typeface="Angsana New" pitchFamily="18" charset="-34"/>
              </a:rPr>
              <a:t>A translocation occurs when a piece of one chromosome breaks off and attaches to another chromosome. </a:t>
            </a:r>
          </a:p>
        </p:txBody>
      </p:sp>
      <p:pic>
        <p:nvPicPr>
          <p:cNvPr id="9219" name="Picture 3" descr="https://ghr.nlm.nih.gov/primer/illustrations/balancedtransloca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7827" y="2148625"/>
            <a:ext cx="3943350" cy="2667000"/>
          </a:xfrm>
          <a:prstGeom prst="rect">
            <a:avLst/>
          </a:prstGeom>
          <a:noFill/>
          <a:extLst>
            <a:ext uri="{909E8E84-426E-40DD-AFC4-6F175D3DCCD1}">
              <a14:hiddenFill xmlns:a14="http://schemas.microsoft.com/office/drawing/2010/main">
                <a:solidFill>
                  <a:srgbClr val="FFFFFF"/>
                </a:solidFill>
              </a14:hiddenFill>
            </a:ext>
          </a:extLst>
        </p:spPr>
      </p:pic>
      <p:pic>
        <p:nvPicPr>
          <p:cNvPr id="9221" name="Picture 5" descr="https://ghr.nlm.nih.gov/primer/illustrations/unbalancedtranslocat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6799" y="2579166"/>
            <a:ext cx="3486452" cy="404991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437827" y="4947513"/>
            <a:ext cx="3943350" cy="923330"/>
          </a:xfrm>
          <a:prstGeom prst="rect">
            <a:avLst/>
          </a:prstGeom>
        </p:spPr>
        <p:txBody>
          <a:bodyPr wrap="square">
            <a:spAutoFit/>
          </a:bodyPr>
          <a:lstStyle/>
          <a:p>
            <a:r>
              <a:rPr lang="th-TH" dirty="0">
                <a:solidFill>
                  <a:srgbClr val="202020"/>
                </a:solidFill>
                <a:latin typeface="Arial" pitchFamily="34" charset="0"/>
                <a:cs typeface="Angsana New" pitchFamily="18" charset="-34"/>
              </a:rPr>
              <a:t>This type of rearrangement is described as balanced if no genetic material is gained or lost in the cell.</a:t>
            </a:r>
            <a:endParaRPr lang="th-TH" dirty="0"/>
          </a:p>
        </p:txBody>
      </p:sp>
      <p:sp>
        <p:nvSpPr>
          <p:cNvPr id="4" name="Rectangle 3"/>
          <p:cNvSpPr/>
          <p:nvPr/>
        </p:nvSpPr>
        <p:spPr>
          <a:xfrm>
            <a:off x="6484468" y="1655836"/>
            <a:ext cx="5248186" cy="923330"/>
          </a:xfrm>
          <a:prstGeom prst="rect">
            <a:avLst/>
          </a:prstGeom>
        </p:spPr>
        <p:txBody>
          <a:bodyPr wrap="square">
            <a:spAutoFit/>
          </a:bodyPr>
          <a:lstStyle/>
          <a:p>
            <a:pPr lvl="1" eaLnBrk="0" fontAlgn="base" hangingPunct="0">
              <a:spcBef>
                <a:spcPct val="0"/>
              </a:spcBef>
              <a:spcAft>
                <a:spcPct val="0"/>
              </a:spcAft>
            </a:pPr>
            <a:r>
              <a:rPr lang="th-TH" dirty="0">
                <a:solidFill>
                  <a:srgbClr val="202020"/>
                </a:solidFill>
                <a:latin typeface="Arial" pitchFamily="34" charset="0"/>
                <a:cs typeface="Angsana New" pitchFamily="18" charset="-34"/>
              </a:rPr>
              <a:t>If there is a gain or loss of genetic material, </a:t>
            </a:r>
          </a:p>
          <a:p>
            <a:pPr lvl="1" eaLnBrk="0" fontAlgn="base" hangingPunct="0">
              <a:spcBef>
                <a:spcPct val="0"/>
              </a:spcBef>
              <a:spcAft>
                <a:spcPct val="0"/>
              </a:spcAft>
            </a:pPr>
            <a:r>
              <a:rPr lang="th-TH" dirty="0">
                <a:solidFill>
                  <a:srgbClr val="202020"/>
                </a:solidFill>
                <a:latin typeface="Arial" pitchFamily="34" charset="0"/>
                <a:cs typeface="Angsana New" pitchFamily="18" charset="-34"/>
              </a:rPr>
              <a:t>the translocation is described as unbalanced. </a:t>
            </a:r>
          </a:p>
        </p:txBody>
      </p:sp>
    </p:spTree>
    <p:extLst>
      <p:ext uri="{BB962C8B-B14F-4D97-AF65-F5344CB8AC3E}">
        <p14:creationId xmlns:p14="http://schemas.microsoft.com/office/powerpoint/2010/main" val="420460174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04079" y="214218"/>
            <a:ext cx="6096000" cy="2308324"/>
          </a:xfrm>
          <a:prstGeom prst="rect">
            <a:avLst/>
          </a:prstGeom>
        </p:spPr>
        <p:txBody>
          <a:bodyPr>
            <a:spAutoFit/>
          </a:bodyPr>
          <a:lstStyle/>
          <a:p>
            <a:r>
              <a:rPr lang="en-US" b="1" dirty="0"/>
              <a:t>Inversions </a:t>
            </a:r>
            <a:r>
              <a:rPr lang="en-US" dirty="0"/>
              <a:t>involves the breakage of a chromosome in two places; the resulting piece of DNA is reversed and re-inserted into the chromosome. Genetic material may or may not be lost as a result of the chromosome breaks. An inversion that involves the chromosome's constriction point (centromere) is called a </a:t>
            </a:r>
            <a:r>
              <a:rPr lang="en-US" dirty="0" err="1"/>
              <a:t>pericentric</a:t>
            </a:r>
            <a:r>
              <a:rPr lang="en-US" dirty="0"/>
              <a:t> inversion. An inversion that occurs in the long (q) arm or short (p) arm and does not involve the centromere is called a </a:t>
            </a:r>
            <a:r>
              <a:rPr lang="en-US" dirty="0" err="1"/>
              <a:t>paracentric</a:t>
            </a:r>
            <a:r>
              <a:rPr lang="en-US" dirty="0"/>
              <a:t> inversion.</a:t>
            </a:r>
          </a:p>
        </p:txBody>
      </p:sp>
      <p:sp>
        <p:nvSpPr>
          <p:cNvPr id="3" name="Rectangle 2"/>
          <p:cNvSpPr/>
          <p:nvPr/>
        </p:nvSpPr>
        <p:spPr>
          <a:xfrm>
            <a:off x="279042" y="214218"/>
            <a:ext cx="5349026" cy="2862322"/>
          </a:xfrm>
          <a:prstGeom prst="rect">
            <a:avLst/>
          </a:prstGeom>
        </p:spPr>
        <p:txBody>
          <a:bodyPr wrap="square">
            <a:spAutoFit/>
          </a:bodyPr>
          <a:lstStyle/>
          <a:p>
            <a:r>
              <a:rPr lang="en-US" b="1" dirty="0"/>
              <a:t>Inversion</a:t>
            </a:r>
          </a:p>
          <a:p>
            <a:r>
              <a:rPr lang="en-US" dirty="0"/>
              <a:t>One of the causes of chromosomes mutation is inversion. This occurs when an area of DNA on a chromosome flips its orientation with regard to the remainder of the chromosome. </a:t>
            </a:r>
          </a:p>
          <a:p>
            <a:r>
              <a:rPr lang="en-US" dirty="0"/>
              <a:t>Example- If chromosome 16 is affected by just one inversion it can cause leukemia. If inversion leads to an embryo having too few or too many copies of genes, the embryo can miscarry, fail to grow, or be born alive with substantial medical problems. </a:t>
            </a:r>
          </a:p>
        </p:txBody>
      </p:sp>
      <p:pic>
        <p:nvPicPr>
          <p:cNvPr id="1026" name="Picture 2" descr="http://journals.plos.org/plosbiology/article/figure/image?size=large&amp;id=10.1371/journal.pbio.1000501.g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593" y="3410008"/>
            <a:ext cx="4478829" cy="297218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ghr.nlm.nih.gov/primer/illustrations/invers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4107" y="2522542"/>
            <a:ext cx="5215944" cy="4055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306098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4851" y="412706"/>
            <a:ext cx="11513712" cy="6186309"/>
          </a:xfrm>
          <a:prstGeom prst="rect">
            <a:avLst/>
          </a:prstGeom>
        </p:spPr>
        <p:txBody>
          <a:bodyPr wrap="square">
            <a:spAutoFit/>
          </a:bodyPr>
          <a:lstStyle/>
          <a:p>
            <a:r>
              <a:rPr lang="en-US" b="1" dirty="0"/>
              <a:t>Do all gene mutations affect health and development?</a:t>
            </a:r>
          </a:p>
          <a:p>
            <a:r>
              <a:rPr lang="en-US" dirty="0"/>
              <a:t>No; only a small percentage of mutations cause genetic disorders—most have no impact on health or development. </a:t>
            </a:r>
          </a:p>
          <a:p>
            <a:r>
              <a:rPr lang="en-US" dirty="0"/>
              <a:t>For example, some mutations alter a gene's DNA sequence but do not change the function of the protein made by the gene.</a:t>
            </a:r>
          </a:p>
          <a:p>
            <a:endParaRPr lang="en-US" dirty="0"/>
          </a:p>
          <a:p>
            <a:r>
              <a:rPr lang="en-US" dirty="0"/>
              <a:t>Often, gene mutations that could cause a genetic disorder are repaired by certain enzymes before the gene is expressed and an altered protein is produced. Each cell has a number of pathways through which enzymes recognize and repair mistakes in DNA. Because DNA can be damaged or mutated in many ways, DNA repair is an important process by which the body protects itself from disease.</a:t>
            </a:r>
          </a:p>
          <a:p>
            <a:endParaRPr lang="en-US" dirty="0"/>
          </a:p>
          <a:p>
            <a:r>
              <a:rPr lang="en-US" dirty="0"/>
              <a:t>A very small percentage of all mutations actually have a positive effect. These mutations lead to new versions of proteins that help an individual better adapt to changes in his or her environment.</a:t>
            </a:r>
          </a:p>
          <a:p>
            <a:r>
              <a:rPr lang="en-US" dirty="0"/>
              <a:t>For example, a beneficial mutation could result in a protein that protects an individual and future generations from a new strain of bacteria.</a:t>
            </a:r>
          </a:p>
          <a:p>
            <a:endParaRPr lang="en-US" dirty="0"/>
          </a:p>
          <a:p>
            <a:r>
              <a:rPr lang="en-US" dirty="0"/>
              <a:t>Because a person's genetic code can have a large number of mutations with no effect on health, diagnosing genetic conditions can be difficult. Sometimes, genes thought to be related to a particular genetic condition have mutations, but whether these changes are involved in development of the condition has not been determined; these genetic changes are known as variants of unknown significance (VOUS) or (VUS). </a:t>
            </a:r>
          </a:p>
          <a:p>
            <a:r>
              <a:rPr lang="en-US" dirty="0"/>
              <a:t>Sometimes, no mutations are found in suspected disease-related genes, but mutations are found in other genes whose relationship to a particular genetic condition is unknown. It is difficult to know whether these variants are involved in the disease.</a:t>
            </a:r>
          </a:p>
        </p:txBody>
      </p:sp>
    </p:spTree>
    <p:extLst>
      <p:ext uri="{BB962C8B-B14F-4D97-AF65-F5344CB8AC3E}">
        <p14:creationId xmlns:p14="http://schemas.microsoft.com/office/powerpoint/2010/main" val="227431561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7425" y="422211"/>
            <a:ext cx="11835685" cy="4524315"/>
          </a:xfrm>
          <a:prstGeom prst="rect">
            <a:avLst/>
          </a:prstGeom>
        </p:spPr>
        <p:txBody>
          <a:bodyPr wrap="square">
            <a:spAutoFit/>
          </a:bodyPr>
          <a:lstStyle/>
          <a:p>
            <a:r>
              <a:rPr lang="en-US" b="1" dirty="0">
                <a:latin typeface="Arial" pitchFamily="34" charset="0"/>
                <a:cs typeface="Arial" pitchFamily="34" charset="0"/>
              </a:rPr>
              <a:t>Can changes in mitochondrial DNA affect health and development?</a:t>
            </a:r>
          </a:p>
          <a:p>
            <a:endParaRPr lang="en-US" b="1" dirty="0">
              <a:latin typeface="Arial" pitchFamily="34" charset="0"/>
              <a:cs typeface="Arial" pitchFamily="34" charset="0"/>
            </a:endParaRPr>
          </a:p>
          <a:p>
            <a:r>
              <a:rPr lang="en-US" dirty="0">
                <a:latin typeface="Arial" pitchFamily="34" charset="0"/>
                <a:cs typeface="Arial" pitchFamily="34" charset="0"/>
              </a:rPr>
              <a:t>Mitochondria  are structures within cells that convert the energy from food into a form that cells can use.</a:t>
            </a:r>
          </a:p>
          <a:p>
            <a:r>
              <a:rPr lang="en-US" dirty="0">
                <a:latin typeface="Arial" pitchFamily="34" charset="0"/>
                <a:cs typeface="Arial" pitchFamily="34" charset="0"/>
              </a:rPr>
              <a:t> Although most DNA is packaged in chromosomes within the nucleus, mitochondria also have a small amount of their own DNA (known as mitochondrial DNA or </a:t>
            </a:r>
            <a:r>
              <a:rPr lang="en-US" dirty="0" err="1">
                <a:latin typeface="Arial" pitchFamily="34" charset="0"/>
                <a:cs typeface="Arial" pitchFamily="34" charset="0"/>
              </a:rPr>
              <a:t>mtDNA</a:t>
            </a:r>
            <a:r>
              <a:rPr lang="en-US" dirty="0">
                <a:latin typeface="Arial" pitchFamily="34" charset="0"/>
                <a:cs typeface="Arial" pitchFamily="34" charset="0"/>
              </a:rPr>
              <a:t>). In some cases, inherited changes in mitochondrial DNA can cause problems with growth, development, and function of the body’s systems. These mutations disrupt the mitochondria’s ability to generate energy efficiently for the cell.</a:t>
            </a:r>
          </a:p>
          <a:p>
            <a:endParaRPr lang="en-US" dirty="0">
              <a:latin typeface="Arial" pitchFamily="34" charset="0"/>
              <a:cs typeface="Arial" pitchFamily="34" charset="0"/>
            </a:endParaRPr>
          </a:p>
          <a:p>
            <a:r>
              <a:rPr lang="en-US" dirty="0">
                <a:latin typeface="Arial" pitchFamily="34" charset="0"/>
                <a:cs typeface="Arial" pitchFamily="34" charset="0"/>
              </a:rPr>
              <a:t>Conditions caused by mutations in mitochondrial DNA often involve multiple organ systems. The effects of these conditions are most pronounced in organs and tissues that require a lot of energy (such as the heart, brain, and muscles). Although the health consequences of inherited mitochondrial DNA mutations vary widely, frequently observed features include muscle weakness and wasting, problems with movement, diabetes, kidney failure, heart disease, loss of intellectual functions (dementia), hearing loss, and abnormalities involving the eyes and vision.</a:t>
            </a:r>
          </a:p>
          <a:p>
            <a:r>
              <a:rPr lang="en-US" dirty="0">
                <a:latin typeface="Arial" pitchFamily="34" charset="0"/>
                <a:cs typeface="Arial" pitchFamily="34" charset="0"/>
              </a:rPr>
              <a:t>Mitochondrial DNA is also prone to somatic mutations, which are not inherited. Somatic mutations occur in the DNA of certain cells during a person’s lifetime and typically are not passed to future generations. </a:t>
            </a:r>
          </a:p>
          <a:p>
            <a:endParaRPr lang="en-US" dirty="0">
              <a:latin typeface="Arial" pitchFamily="34" charset="0"/>
              <a:cs typeface="Arial" pitchFamily="34" charset="0"/>
            </a:endParaRPr>
          </a:p>
        </p:txBody>
      </p:sp>
    </p:spTree>
    <p:extLst>
      <p:ext uri="{BB962C8B-B14F-4D97-AF65-F5344CB8AC3E}">
        <p14:creationId xmlns:p14="http://schemas.microsoft.com/office/powerpoint/2010/main" val="8883987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0264E10-75FF-4438-9FDC-20AFB1D939F7}"/>
              </a:ext>
            </a:extLst>
          </p:cNvPr>
          <p:cNvSpPr/>
          <p:nvPr/>
        </p:nvSpPr>
        <p:spPr>
          <a:xfrm>
            <a:off x="103694" y="213058"/>
            <a:ext cx="11934335" cy="6463308"/>
          </a:xfrm>
          <a:prstGeom prst="rect">
            <a:avLst/>
          </a:prstGeom>
        </p:spPr>
        <p:txBody>
          <a:bodyPr wrap="square">
            <a:spAutoFit/>
          </a:bodyPr>
          <a:lstStyle/>
          <a:p>
            <a:pPr fontAlgn="base"/>
            <a:r>
              <a:rPr lang="en-US" b="1" i="0" dirty="0">
                <a:effectLst/>
                <a:latin typeface="Arial" panose="020B0604020202020204" pitchFamily="34" charset="0"/>
                <a:cs typeface="Arial" panose="020B0604020202020204" pitchFamily="34" charset="0"/>
              </a:rPr>
              <a:t>Mutations and the Environment</a:t>
            </a:r>
          </a:p>
          <a:p>
            <a:pPr fontAlgn="base"/>
            <a:endParaRPr lang="en-US" b="1" i="0" dirty="0">
              <a:effectLst/>
              <a:latin typeface="Arial" panose="020B0604020202020204" pitchFamily="34" charset="0"/>
              <a:cs typeface="Arial" panose="020B0604020202020204" pitchFamily="34" charset="0"/>
            </a:endParaRPr>
          </a:p>
          <a:p>
            <a:pPr fontAlgn="base"/>
            <a:r>
              <a:rPr lang="en-US" b="0" i="0" dirty="0">
                <a:effectLst/>
                <a:latin typeface="Arial" panose="020B0604020202020204" pitchFamily="34" charset="0"/>
                <a:cs typeface="Arial" panose="020B0604020202020204" pitchFamily="34" charset="0"/>
              </a:rPr>
              <a:t>DNA interacts with the environment, and sometimes that interaction can be detrimental to genetic information. </a:t>
            </a:r>
          </a:p>
          <a:p>
            <a:pPr fontAlgn="base"/>
            <a:r>
              <a:rPr lang="en-US" dirty="0">
                <a:latin typeface="Arial" panose="020B0604020202020204" pitchFamily="34" charset="0"/>
                <a:cs typeface="Arial" panose="020B0604020202020204" pitchFamily="34" charset="0"/>
              </a:rPr>
              <a:t>U</a:t>
            </a:r>
            <a:r>
              <a:rPr lang="en-US" b="0" i="0" dirty="0">
                <a:effectLst/>
                <a:latin typeface="Arial" panose="020B0604020202020204" pitchFamily="34" charset="0"/>
                <a:cs typeface="Arial" panose="020B0604020202020204" pitchFamily="34" charset="0"/>
              </a:rPr>
              <a:t>ltraviolet (UV) light from the sun can induce mutations in your skin cells. </a:t>
            </a:r>
          </a:p>
          <a:p>
            <a:pPr fontAlgn="base"/>
            <a:r>
              <a:rPr lang="en-US" b="0" i="0" dirty="0">
                <a:effectLst/>
                <a:latin typeface="Arial" panose="020B0604020202020204" pitchFamily="34" charset="0"/>
                <a:cs typeface="Arial" panose="020B0604020202020204" pitchFamily="34" charset="0"/>
              </a:rPr>
              <a:t>One type of UV-generated mutation involves the </a:t>
            </a:r>
            <a:r>
              <a:rPr lang="en-US" b="0" i="0" u="sng" dirty="0">
                <a:effectLst/>
                <a:latin typeface="Arial" panose="020B0604020202020204" pitchFamily="34" charset="0"/>
                <a:cs typeface="Arial" panose="020B0604020202020204" pitchFamily="34" charset="0"/>
              </a:rPr>
              <a:t>hydrolysis of a </a:t>
            </a:r>
            <a:r>
              <a:rPr lang="en-US" b="1" u="sng" dirty="0">
                <a:effectLst/>
                <a:latin typeface="Arial" panose="020B0604020202020204" pitchFamily="34" charset="0"/>
                <a:cs typeface="Arial" panose="020B0604020202020204" pitchFamily="34" charset="0"/>
              </a:rPr>
              <a:t>cytosine</a:t>
            </a:r>
            <a:r>
              <a:rPr lang="en-US" b="0" i="0" u="sng" dirty="0">
                <a:effectLst/>
                <a:latin typeface="Arial" panose="020B0604020202020204" pitchFamily="34" charset="0"/>
                <a:cs typeface="Arial" panose="020B0604020202020204" pitchFamily="34" charset="0"/>
              </a:rPr>
              <a:t> base to a hydrate form, causing the base to </a:t>
            </a:r>
            <a:r>
              <a:rPr lang="en-US" b="1" i="0" u="sng" dirty="0" err="1">
                <a:effectLst/>
                <a:latin typeface="Arial" panose="020B0604020202020204" pitchFamily="34" charset="0"/>
                <a:cs typeface="Arial" panose="020B0604020202020204" pitchFamily="34" charset="0"/>
              </a:rPr>
              <a:t>mispair</a:t>
            </a:r>
            <a:r>
              <a:rPr lang="en-US" b="1" i="0" u="sng" dirty="0">
                <a:effectLst/>
                <a:latin typeface="Arial" panose="020B0604020202020204" pitchFamily="34" charset="0"/>
                <a:cs typeface="Arial" panose="020B0604020202020204" pitchFamily="34" charset="0"/>
              </a:rPr>
              <a:t> with adenine</a:t>
            </a:r>
            <a:r>
              <a:rPr lang="en-US" b="0" i="0" dirty="0">
                <a:effectLst/>
                <a:latin typeface="Arial" panose="020B0604020202020204" pitchFamily="34" charset="0"/>
                <a:cs typeface="Arial" panose="020B0604020202020204" pitchFamily="34" charset="0"/>
              </a:rPr>
              <a:t> during the next round of replication and ultimately be replaced by </a:t>
            </a:r>
            <a:r>
              <a:rPr lang="en-US" b="1" i="0" dirty="0">
                <a:effectLst/>
                <a:latin typeface="Arial" panose="020B0604020202020204" pitchFamily="34" charset="0"/>
                <a:cs typeface="Arial" panose="020B0604020202020204" pitchFamily="34" charset="0"/>
              </a:rPr>
              <a:t>thymine</a:t>
            </a:r>
            <a:r>
              <a:rPr lang="en-US" b="0" i="0" dirty="0">
                <a:effectLst/>
                <a:latin typeface="Arial" panose="020B0604020202020204" pitchFamily="34" charset="0"/>
                <a:cs typeface="Arial" panose="020B0604020202020204" pitchFamily="34" charset="0"/>
              </a:rPr>
              <a:t>. </a:t>
            </a:r>
          </a:p>
          <a:p>
            <a:pPr fontAlgn="base"/>
            <a:endParaRPr lang="en-US" dirty="0">
              <a:latin typeface="Arial" panose="020B0604020202020204" pitchFamily="34" charset="0"/>
              <a:cs typeface="Arial" panose="020B0604020202020204" pitchFamily="34" charset="0"/>
            </a:endParaRPr>
          </a:p>
          <a:p>
            <a:pPr fontAlgn="base"/>
            <a:r>
              <a:rPr lang="en-US" b="0" i="0" dirty="0">
                <a:effectLst/>
                <a:latin typeface="Arial" panose="020B0604020202020204" pitchFamily="34" charset="0"/>
                <a:cs typeface="Arial" panose="020B0604020202020204" pitchFamily="34" charset="0"/>
              </a:rPr>
              <a:t>Researchers have found an </a:t>
            </a:r>
            <a:r>
              <a:rPr lang="en-US" b="1" i="0" dirty="0">
                <a:effectLst/>
                <a:latin typeface="Arial" panose="020B0604020202020204" pitchFamily="34" charset="0"/>
                <a:cs typeface="Arial" panose="020B0604020202020204" pitchFamily="34" charset="0"/>
              </a:rPr>
              <a:t>extremely high rate of occurrence of this UV-induced C-to-T </a:t>
            </a:r>
            <a:r>
              <a:rPr lang="en-US" b="0" i="0" dirty="0">
                <a:effectLst/>
                <a:latin typeface="Arial" panose="020B0604020202020204" pitchFamily="34" charset="0"/>
                <a:cs typeface="Arial" panose="020B0604020202020204" pitchFamily="34" charset="0"/>
              </a:rPr>
              <a:t>fingerprint-type mutation in genes associated with basal cell carcinoma, a form of skin cancer (</a:t>
            </a:r>
            <a:r>
              <a:rPr lang="en-US" b="0" i="0" dirty="0" err="1">
                <a:effectLst/>
                <a:latin typeface="Arial" panose="020B0604020202020204" pitchFamily="34" charset="0"/>
                <a:cs typeface="Arial" panose="020B0604020202020204" pitchFamily="34" charset="0"/>
              </a:rPr>
              <a:t>Seidl</a:t>
            </a:r>
            <a:r>
              <a:rPr lang="en-US" b="0" i="1" dirty="0">
                <a:effectLst/>
                <a:latin typeface="Arial" panose="020B0604020202020204" pitchFamily="34" charset="0"/>
                <a:cs typeface="Arial" panose="020B0604020202020204" pitchFamily="34" charset="0"/>
              </a:rPr>
              <a:t> et al.</a:t>
            </a:r>
            <a:r>
              <a:rPr lang="en-US" b="0" i="0" dirty="0">
                <a:effectLst/>
                <a:latin typeface="Arial" panose="020B0604020202020204" pitchFamily="34" charset="0"/>
                <a:cs typeface="Arial" panose="020B0604020202020204" pitchFamily="34" charset="0"/>
              </a:rPr>
              <a:t>, 2001).</a:t>
            </a:r>
          </a:p>
          <a:p>
            <a:pPr fontAlgn="base"/>
            <a:endParaRPr lang="en-US" b="0" i="0" dirty="0">
              <a:effectLst/>
              <a:latin typeface="Arial" panose="020B0604020202020204" pitchFamily="34" charset="0"/>
              <a:cs typeface="Arial" panose="020B0604020202020204" pitchFamily="34" charset="0"/>
            </a:endParaRPr>
          </a:p>
          <a:p>
            <a:pPr fontAlgn="base"/>
            <a:r>
              <a:rPr lang="en-US" b="0" i="0" dirty="0">
                <a:effectLst/>
                <a:latin typeface="Arial" panose="020B0604020202020204" pitchFamily="34" charset="0"/>
                <a:cs typeface="Arial" panose="020B0604020202020204" pitchFamily="34" charset="0"/>
              </a:rPr>
              <a:t>UV light can also cause covalent bonds to form between adjacent </a:t>
            </a:r>
            <a:r>
              <a:rPr lang="en-US" b="1" i="0" dirty="0">
                <a:effectLst/>
                <a:latin typeface="Arial" panose="020B0604020202020204" pitchFamily="34" charset="0"/>
                <a:cs typeface="Arial" panose="020B0604020202020204" pitchFamily="34" charset="0"/>
              </a:rPr>
              <a:t>pyrimidine bases </a:t>
            </a:r>
            <a:r>
              <a:rPr lang="en-US" b="0" i="0" dirty="0">
                <a:effectLst/>
                <a:latin typeface="Arial" panose="020B0604020202020204" pitchFamily="34" charset="0"/>
                <a:cs typeface="Arial" panose="020B0604020202020204" pitchFamily="34" charset="0"/>
              </a:rPr>
              <a:t>on a DNA strand, which results in the formation of pyrimidine dimers. </a:t>
            </a:r>
          </a:p>
          <a:p>
            <a:pPr fontAlgn="base"/>
            <a:endParaRPr lang="en-US" b="0" i="0" dirty="0">
              <a:effectLst/>
              <a:latin typeface="Arial" panose="020B0604020202020204" pitchFamily="34" charset="0"/>
              <a:cs typeface="Arial" panose="020B0604020202020204" pitchFamily="34" charset="0"/>
            </a:endParaRPr>
          </a:p>
          <a:p>
            <a:pPr fontAlgn="base"/>
            <a:r>
              <a:rPr lang="en-US" b="0" i="0" dirty="0">
                <a:effectLst/>
                <a:latin typeface="Arial" panose="020B0604020202020204" pitchFamily="34" charset="0"/>
                <a:cs typeface="Arial" panose="020B0604020202020204" pitchFamily="34" charset="0"/>
              </a:rPr>
              <a:t>Repair machinery exists to cope with these mutations, but it is somewhat prone to error, which means that some dimers go unrepaired. Furthermore, some people have an inherited genetic disorder called xeroderma </a:t>
            </a:r>
            <a:r>
              <a:rPr lang="en-US" b="0" i="0" dirty="0" err="1">
                <a:effectLst/>
                <a:latin typeface="Arial" panose="020B0604020202020204" pitchFamily="34" charset="0"/>
                <a:cs typeface="Arial" panose="020B0604020202020204" pitchFamily="34" charset="0"/>
              </a:rPr>
              <a:t>pigmentosum</a:t>
            </a:r>
            <a:r>
              <a:rPr lang="en-US" b="0" i="0" dirty="0">
                <a:effectLst/>
                <a:latin typeface="Arial" panose="020B0604020202020204" pitchFamily="34" charset="0"/>
                <a:cs typeface="Arial" panose="020B0604020202020204" pitchFamily="34" charset="0"/>
              </a:rPr>
              <a:t> (XP), which involves mutations in the genes that code for the proteins involved in repairing UV-light damage. In people with XP, exposure to UV light triggers a high frequency of mutations in skin cells, which in turn results in a high occurrence of skin cancer.</a:t>
            </a:r>
          </a:p>
          <a:p>
            <a:pPr fontAlgn="base"/>
            <a:r>
              <a:rPr lang="en-US" b="0" i="0" dirty="0">
                <a:effectLst/>
                <a:latin typeface="Arial" panose="020B0604020202020204" pitchFamily="34" charset="0"/>
                <a:cs typeface="Arial" panose="020B0604020202020204" pitchFamily="34" charset="0"/>
              </a:rPr>
              <a:t> </a:t>
            </a:r>
          </a:p>
          <a:p>
            <a:pPr fontAlgn="base"/>
            <a:r>
              <a:rPr lang="en-US" b="0" i="0" dirty="0">
                <a:effectLst/>
                <a:latin typeface="Arial" panose="020B0604020202020204" pitchFamily="34" charset="0"/>
                <a:cs typeface="Arial" panose="020B0604020202020204" pitchFamily="34" charset="0"/>
              </a:rPr>
              <a:t>In addition to ultraviolet light, organisms are exposed to </a:t>
            </a:r>
            <a:r>
              <a:rPr lang="en-US" b="1" i="0" dirty="0">
                <a:effectLst/>
                <a:latin typeface="Arial" panose="020B0604020202020204" pitchFamily="34" charset="0"/>
                <a:cs typeface="Arial" panose="020B0604020202020204" pitchFamily="34" charset="0"/>
              </a:rPr>
              <a:t>more energetic ionizing radiation </a:t>
            </a:r>
            <a:r>
              <a:rPr lang="en-US" b="0" i="0" dirty="0">
                <a:effectLst/>
                <a:latin typeface="Arial" panose="020B0604020202020204" pitchFamily="34" charset="0"/>
                <a:cs typeface="Arial" panose="020B0604020202020204" pitchFamily="34" charset="0"/>
              </a:rPr>
              <a:t>in the form of cosmic rays, gamma rays, and X-rays. Ionizing radiation induces double-stranded breaks in DNA, and the resulting repair can likewise introduce mutations if carried out imperfectly. Unlike UV light, however, these forms of radiation penetrate tissue well, so they can cause mutations anywhere in the body.</a:t>
            </a:r>
          </a:p>
        </p:txBody>
      </p:sp>
    </p:spTree>
    <p:extLst>
      <p:ext uri="{BB962C8B-B14F-4D97-AF65-F5344CB8AC3E}">
        <p14:creationId xmlns:p14="http://schemas.microsoft.com/office/powerpoint/2010/main" val="35076586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459B705-76AF-4F5D-B828-8B8021627FAB}"/>
              </a:ext>
            </a:extLst>
          </p:cNvPr>
          <p:cNvSpPr/>
          <p:nvPr/>
        </p:nvSpPr>
        <p:spPr>
          <a:xfrm>
            <a:off x="965915" y="1166843"/>
            <a:ext cx="10161431" cy="4401205"/>
          </a:xfrm>
          <a:prstGeom prst="rect">
            <a:avLst/>
          </a:prstGeom>
        </p:spPr>
        <p:txBody>
          <a:bodyPr wrap="square">
            <a:spAutoFit/>
          </a:bodyPr>
          <a:lstStyle/>
          <a:p>
            <a:pPr fontAlgn="base"/>
            <a:r>
              <a:rPr lang="en-US" sz="2000" b="1" i="0" dirty="0">
                <a:solidFill>
                  <a:srgbClr val="333333"/>
                </a:solidFill>
                <a:effectLst/>
                <a:latin typeface="Arial" pitchFamily="34" charset="0"/>
                <a:cs typeface="Arial" pitchFamily="34" charset="0"/>
              </a:rPr>
              <a:t>Mutations Caused by Chemicals</a:t>
            </a:r>
          </a:p>
          <a:p>
            <a:pPr fontAlgn="base"/>
            <a:endParaRPr lang="en-US" sz="2000" b="1" i="0" dirty="0">
              <a:solidFill>
                <a:srgbClr val="333333"/>
              </a:solidFill>
              <a:effectLst/>
              <a:latin typeface="Arial" pitchFamily="34" charset="0"/>
              <a:cs typeface="Arial" pitchFamily="34" charset="0"/>
            </a:endParaRPr>
          </a:p>
          <a:p>
            <a:pPr fontAlgn="base"/>
            <a:r>
              <a:rPr lang="en-US" sz="2000" b="0" i="0" dirty="0">
                <a:solidFill>
                  <a:srgbClr val="333333"/>
                </a:solidFill>
                <a:effectLst/>
                <a:latin typeface="Arial" pitchFamily="34" charset="0"/>
                <a:cs typeface="Arial" pitchFamily="34" charset="0"/>
              </a:rPr>
              <a:t>Oxidizing agents, commonly known as free radicals, are substances that can chemically modify nucleotides in ways that alter their </a:t>
            </a:r>
            <a:r>
              <a:rPr lang="en-US" sz="2000" b="0" i="0" dirty="0">
                <a:solidFill>
                  <a:srgbClr val="068303"/>
                </a:solidFill>
                <a:effectLst/>
                <a:latin typeface="Arial" pitchFamily="34" charset="0"/>
                <a:cs typeface="Arial" pitchFamily="34" charset="0"/>
              </a:rPr>
              <a:t>base-pairing </a:t>
            </a:r>
            <a:r>
              <a:rPr lang="en-US" sz="2000" b="0" i="0" dirty="0">
                <a:solidFill>
                  <a:srgbClr val="333333"/>
                </a:solidFill>
                <a:effectLst/>
                <a:latin typeface="Arial" pitchFamily="34" charset="0"/>
                <a:cs typeface="Arial" pitchFamily="34" charset="0"/>
              </a:rPr>
              <a:t>capacities. For instance, dioxin intercalates between base pairs, disrupting the integrity of the DNA helix and predisposing that site to insertions or deletions. Similarly, benzo[a]pyrene, a known </a:t>
            </a:r>
            <a:r>
              <a:rPr lang="en-US" sz="2000" b="0" i="0" dirty="0">
                <a:solidFill>
                  <a:srgbClr val="068303"/>
                </a:solidFill>
                <a:effectLst/>
                <a:latin typeface="Arial" pitchFamily="34" charset="0"/>
                <a:cs typeface="Arial" pitchFamily="34" charset="0"/>
              </a:rPr>
              <a:t>carcinogen</a:t>
            </a:r>
            <a:r>
              <a:rPr lang="en-US" sz="2000" b="0" i="0" dirty="0">
                <a:solidFill>
                  <a:srgbClr val="333333"/>
                </a:solidFill>
                <a:effectLst/>
                <a:latin typeface="Arial" pitchFamily="34" charset="0"/>
                <a:cs typeface="Arial" pitchFamily="34" charset="0"/>
              </a:rPr>
              <a:t> and a component of cigarette smoke, has been demonstrated to induce lesions at </a:t>
            </a:r>
            <a:r>
              <a:rPr lang="en-US" sz="2000" b="0" i="0" dirty="0">
                <a:solidFill>
                  <a:srgbClr val="068303"/>
                </a:solidFill>
                <a:effectLst/>
                <a:latin typeface="Arial" pitchFamily="34" charset="0"/>
                <a:cs typeface="Arial" pitchFamily="34" charset="0"/>
              </a:rPr>
              <a:t>guanine </a:t>
            </a:r>
            <a:r>
              <a:rPr lang="en-US" sz="2000" b="0" i="0" dirty="0">
                <a:solidFill>
                  <a:srgbClr val="333333"/>
                </a:solidFill>
                <a:effectLst/>
                <a:latin typeface="Arial" pitchFamily="34" charset="0"/>
                <a:cs typeface="Arial" pitchFamily="34" charset="0"/>
              </a:rPr>
              <a:t>bases in the </a:t>
            </a:r>
            <a:r>
              <a:rPr lang="en-US" sz="2000" b="0" i="0" dirty="0">
                <a:solidFill>
                  <a:srgbClr val="068303"/>
                </a:solidFill>
                <a:effectLst/>
                <a:latin typeface="Arial" pitchFamily="34" charset="0"/>
                <a:cs typeface="Arial" pitchFamily="34" charset="0"/>
              </a:rPr>
              <a:t>tumor suppressor</a:t>
            </a:r>
            <a:r>
              <a:rPr lang="en-US" sz="2000" b="0" i="0" dirty="0">
                <a:solidFill>
                  <a:srgbClr val="333333"/>
                </a:solidFill>
                <a:effectLst/>
                <a:latin typeface="Arial" pitchFamily="34" charset="0"/>
                <a:cs typeface="Arial" pitchFamily="34" charset="0"/>
              </a:rPr>
              <a:t> gene </a:t>
            </a:r>
            <a:r>
              <a:rPr lang="en-US" sz="2000" b="0" i="1" dirty="0">
                <a:solidFill>
                  <a:srgbClr val="333333"/>
                </a:solidFill>
                <a:effectLst/>
                <a:latin typeface="Arial" pitchFamily="34" charset="0"/>
                <a:cs typeface="Arial" pitchFamily="34" charset="0"/>
              </a:rPr>
              <a:t>P53</a:t>
            </a:r>
            <a:r>
              <a:rPr lang="en-US" sz="2000" b="0" i="0" dirty="0">
                <a:solidFill>
                  <a:srgbClr val="333333"/>
                </a:solidFill>
                <a:effectLst/>
                <a:latin typeface="Arial" pitchFamily="34" charset="0"/>
                <a:cs typeface="Arial" pitchFamily="34" charset="0"/>
              </a:rPr>
              <a:t> at codons 157, 248, and 273. These codons are the major mutational hot spots seen in clinical studies of human lung cancers (</a:t>
            </a:r>
            <a:r>
              <a:rPr lang="en-US" sz="2000" b="0" i="0" dirty="0" err="1">
                <a:solidFill>
                  <a:srgbClr val="333333"/>
                </a:solidFill>
                <a:effectLst/>
                <a:latin typeface="Arial" pitchFamily="34" charset="0"/>
                <a:cs typeface="Arial" pitchFamily="34" charset="0"/>
              </a:rPr>
              <a:t>Denissenko</a:t>
            </a:r>
            <a:r>
              <a:rPr lang="en-US" sz="2000" b="0" i="0" dirty="0">
                <a:solidFill>
                  <a:srgbClr val="333333"/>
                </a:solidFill>
                <a:effectLst/>
                <a:latin typeface="Arial" pitchFamily="34" charset="0"/>
                <a:cs typeface="Arial" pitchFamily="34" charset="0"/>
              </a:rPr>
              <a:t> </a:t>
            </a:r>
            <a:r>
              <a:rPr lang="en-US" sz="2000" b="0" i="1" dirty="0">
                <a:solidFill>
                  <a:srgbClr val="333333"/>
                </a:solidFill>
                <a:effectLst/>
                <a:latin typeface="Arial" pitchFamily="34" charset="0"/>
                <a:cs typeface="Arial" pitchFamily="34" charset="0"/>
              </a:rPr>
              <a:t>et al.</a:t>
            </a:r>
            <a:r>
              <a:rPr lang="en-US" sz="2000" b="0" i="0" dirty="0">
                <a:solidFill>
                  <a:srgbClr val="333333"/>
                </a:solidFill>
                <a:effectLst/>
                <a:latin typeface="Arial" pitchFamily="34" charset="0"/>
                <a:cs typeface="Arial" pitchFamily="34" charset="0"/>
              </a:rPr>
              <a:t>, 1996). </a:t>
            </a:r>
          </a:p>
          <a:p>
            <a:pPr fontAlgn="base"/>
            <a:endParaRPr lang="en-US" sz="2000" dirty="0">
              <a:solidFill>
                <a:srgbClr val="333333"/>
              </a:solidFill>
              <a:latin typeface="Arial" pitchFamily="34" charset="0"/>
              <a:cs typeface="Arial" pitchFamily="34" charset="0"/>
            </a:endParaRPr>
          </a:p>
          <a:p>
            <a:pPr fontAlgn="base"/>
            <a:r>
              <a:rPr lang="en-US" sz="2000" b="0" i="0" dirty="0">
                <a:solidFill>
                  <a:srgbClr val="333333"/>
                </a:solidFill>
                <a:effectLst/>
                <a:latin typeface="Arial" pitchFamily="34" charset="0"/>
                <a:cs typeface="Arial" pitchFamily="34" charset="0"/>
              </a:rPr>
              <a:t>Mutations such as these that are fairly specific to particular mutagens are called signature mutations. A variety of chemicals beyond those mentioned here are known to induce such mutations.</a:t>
            </a:r>
          </a:p>
        </p:txBody>
      </p:sp>
    </p:spTree>
    <p:extLst>
      <p:ext uri="{BB962C8B-B14F-4D97-AF65-F5344CB8AC3E}">
        <p14:creationId xmlns:p14="http://schemas.microsoft.com/office/powerpoint/2010/main" val="33758851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5B2043E-8CD0-4D71-97E6-F25445D836C6}"/>
              </a:ext>
            </a:extLst>
          </p:cNvPr>
          <p:cNvSpPr/>
          <p:nvPr/>
        </p:nvSpPr>
        <p:spPr>
          <a:xfrm>
            <a:off x="1" y="135062"/>
            <a:ext cx="12192000" cy="5632311"/>
          </a:xfrm>
          <a:prstGeom prst="rect">
            <a:avLst/>
          </a:prstGeom>
        </p:spPr>
        <p:txBody>
          <a:bodyPr wrap="square">
            <a:spAutoFit/>
          </a:bodyPr>
          <a:lstStyle/>
          <a:p>
            <a:pPr fontAlgn="base"/>
            <a:r>
              <a:rPr lang="en-US" b="1" i="1" dirty="0">
                <a:solidFill>
                  <a:srgbClr val="333333"/>
                </a:solidFill>
                <a:effectLst/>
                <a:latin typeface="Arial" panose="020B0604020202020204" pitchFamily="34" charset="0"/>
                <a:cs typeface="Arial" panose="020B0604020202020204" pitchFamily="34" charset="0"/>
              </a:rPr>
              <a:t>Extra Reading: Even Low Mutation Rates Can Be Cause for Concern</a:t>
            </a:r>
          </a:p>
          <a:p>
            <a:pPr fontAlgn="base"/>
            <a:endParaRPr lang="en-US" b="1" i="0" dirty="0">
              <a:solidFill>
                <a:srgbClr val="333333"/>
              </a:solidFill>
              <a:effectLst/>
              <a:latin typeface="Arial" panose="020B0604020202020204" pitchFamily="34" charset="0"/>
              <a:cs typeface="Arial" panose="020B0604020202020204" pitchFamily="34" charset="0"/>
            </a:endParaRPr>
          </a:p>
          <a:p>
            <a:pPr fontAlgn="base"/>
            <a:r>
              <a:rPr lang="en-US" b="0" i="0" dirty="0">
                <a:solidFill>
                  <a:srgbClr val="333333"/>
                </a:solidFill>
                <a:effectLst/>
                <a:latin typeface="Arial" panose="020B0604020202020204" pitchFamily="34" charset="0"/>
                <a:cs typeface="Arial" panose="020B0604020202020204" pitchFamily="34" charset="0"/>
              </a:rPr>
              <a:t>Mutation rates vary substantially among taxa, and even among different parts of the </a:t>
            </a:r>
            <a:r>
              <a:rPr lang="en-US" b="0" i="0" dirty="0">
                <a:solidFill>
                  <a:srgbClr val="068303"/>
                </a:solidFill>
                <a:effectLst/>
                <a:latin typeface="Arial" panose="020B0604020202020204" pitchFamily="34" charset="0"/>
                <a:cs typeface="Arial" panose="020B0604020202020204" pitchFamily="34" charset="0"/>
              </a:rPr>
              <a:t>genome</a:t>
            </a:r>
            <a:r>
              <a:rPr lang="en-US" b="0" i="0" dirty="0">
                <a:solidFill>
                  <a:srgbClr val="333333"/>
                </a:solidFill>
                <a:effectLst/>
                <a:latin typeface="Arial" panose="020B0604020202020204" pitchFamily="34" charset="0"/>
                <a:cs typeface="Arial" panose="020B0604020202020204" pitchFamily="34" charset="0"/>
              </a:rPr>
              <a:t> in a single </a:t>
            </a:r>
            <a:r>
              <a:rPr lang="en-US" b="0" i="0" dirty="0">
                <a:solidFill>
                  <a:srgbClr val="068303"/>
                </a:solidFill>
                <a:effectLst/>
                <a:latin typeface="Arial" panose="020B0604020202020204" pitchFamily="34" charset="0"/>
                <a:cs typeface="Arial" panose="020B0604020202020204" pitchFamily="34" charset="0"/>
              </a:rPr>
              <a:t>organism</a:t>
            </a:r>
            <a:r>
              <a:rPr lang="en-US" b="0" i="0" dirty="0">
                <a:solidFill>
                  <a:srgbClr val="333333"/>
                </a:solidFill>
                <a:effectLst/>
                <a:latin typeface="Arial" panose="020B0604020202020204" pitchFamily="34" charset="0"/>
                <a:cs typeface="Arial" panose="020B0604020202020204" pitchFamily="34" charset="0"/>
              </a:rPr>
              <a:t>. Scientists have reported mutation rates as low as 1 mistake per 100 million (10</a:t>
            </a:r>
            <a:r>
              <a:rPr lang="en-US" b="0" i="0" baseline="30000" dirty="0">
                <a:solidFill>
                  <a:srgbClr val="333333"/>
                </a:solidFill>
                <a:effectLst/>
                <a:latin typeface="Arial" panose="020B0604020202020204" pitchFamily="34" charset="0"/>
                <a:cs typeface="Arial" panose="020B0604020202020204" pitchFamily="34" charset="0"/>
              </a:rPr>
              <a:t>-8</a:t>
            </a:r>
            <a:r>
              <a:rPr lang="en-US" b="0" i="0" dirty="0">
                <a:solidFill>
                  <a:srgbClr val="333333"/>
                </a:solidFill>
                <a:effectLst/>
                <a:latin typeface="Arial" panose="020B0604020202020204" pitchFamily="34" charset="0"/>
                <a:cs typeface="Arial" panose="020B0604020202020204" pitchFamily="34" charset="0"/>
              </a:rPr>
              <a:t>) to 1 billion (10</a:t>
            </a:r>
            <a:r>
              <a:rPr lang="en-US" b="0" i="0" baseline="30000" dirty="0">
                <a:solidFill>
                  <a:srgbClr val="333333"/>
                </a:solidFill>
                <a:effectLst/>
                <a:latin typeface="Arial" panose="020B0604020202020204" pitchFamily="34" charset="0"/>
                <a:cs typeface="Arial" panose="020B0604020202020204" pitchFamily="34" charset="0"/>
              </a:rPr>
              <a:t>-9</a:t>
            </a:r>
            <a:r>
              <a:rPr lang="en-US" b="0" i="0" dirty="0">
                <a:solidFill>
                  <a:srgbClr val="333333"/>
                </a:solidFill>
                <a:effectLst/>
                <a:latin typeface="Arial" panose="020B0604020202020204" pitchFamily="34" charset="0"/>
                <a:cs typeface="Arial" panose="020B0604020202020204" pitchFamily="34" charset="0"/>
              </a:rPr>
              <a:t>) nucleotides, mostly in </a:t>
            </a:r>
            <a:r>
              <a:rPr lang="en-US" b="0" i="0" dirty="0">
                <a:solidFill>
                  <a:srgbClr val="068303"/>
                </a:solidFill>
                <a:effectLst/>
                <a:latin typeface="Arial" panose="020B0604020202020204" pitchFamily="34" charset="0"/>
                <a:cs typeface="Arial" panose="020B0604020202020204" pitchFamily="34" charset="0"/>
              </a:rPr>
              <a:t>bacteria</a:t>
            </a:r>
            <a:r>
              <a:rPr lang="en-US" b="0" i="0" dirty="0">
                <a:solidFill>
                  <a:srgbClr val="333333"/>
                </a:solidFill>
                <a:effectLst/>
                <a:latin typeface="Arial" panose="020B0604020202020204" pitchFamily="34" charset="0"/>
                <a:cs typeface="Arial" panose="020B0604020202020204" pitchFamily="34" charset="0"/>
              </a:rPr>
              <a:t>, and as high as 1 mistake per 100 (10</a:t>
            </a:r>
            <a:r>
              <a:rPr lang="en-US" b="0" i="0" baseline="30000" dirty="0">
                <a:solidFill>
                  <a:srgbClr val="333333"/>
                </a:solidFill>
                <a:effectLst/>
                <a:latin typeface="Arial" panose="020B0604020202020204" pitchFamily="34" charset="0"/>
                <a:cs typeface="Arial" panose="020B0604020202020204" pitchFamily="34" charset="0"/>
              </a:rPr>
              <a:t>-2</a:t>
            </a:r>
            <a:r>
              <a:rPr lang="en-US" b="0" i="0" dirty="0">
                <a:solidFill>
                  <a:srgbClr val="333333"/>
                </a:solidFill>
                <a:effectLst/>
                <a:latin typeface="Arial" panose="020B0604020202020204" pitchFamily="34" charset="0"/>
                <a:cs typeface="Arial" panose="020B0604020202020204" pitchFamily="34" charset="0"/>
              </a:rPr>
              <a:t>) to 1,000 (10</a:t>
            </a:r>
            <a:r>
              <a:rPr lang="en-US" b="0" i="0" baseline="30000" dirty="0">
                <a:solidFill>
                  <a:srgbClr val="333333"/>
                </a:solidFill>
                <a:effectLst/>
                <a:latin typeface="Arial" panose="020B0604020202020204" pitchFamily="34" charset="0"/>
                <a:cs typeface="Arial" panose="020B0604020202020204" pitchFamily="34" charset="0"/>
              </a:rPr>
              <a:t>-3</a:t>
            </a:r>
            <a:r>
              <a:rPr lang="en-US" b="0" i="0" dirty="0">
                <a:solidFill>
                  <a:srgbClr val="333333"/>
                </a:solidFill>
                <a:effectLst/>
                <a:latin typeface="Arial" panose="020B0604020202020204" pitchFamily="34" charset="0"/>
                <a:cs typeface="Arial" panose="020B0604020202020204" pitchFamily="34" charset="0"/>
              </a:rPr>
              <a:t>) nucleotides, the latter in a group of error-prone polymerase genes in humans (Johnson </a:t>
            </a:r>
            <a:r>
              <a:rPr lang="en-US" b="0" i="1" dirty="0">
                <a:solidFill>
                  <a:srgbClr val="333333"/>
                </a:solidFill>
                <a:effectLst/>
                <a:latin typeface="Arial" panose="020B0604020202020204" pitchFamily="34" charset="0"/>
                <a:cs typeface="Arial" panose="020B0604020202020204" pitchFamily="34" charset="0"/>
              </a:rPr>
              <a:t>et al.</a:t>
            </a:r>
            <a:r>
              <a:rPr lang="en-US" b="0" i="0" dirty="0">
                <a:solidFill>
                  <a:srgbClr val="333333"/>
                </a:solidFill>
                <a:effectLst/>
                <a:latin typeface="Arial" panose="020B0604020202020204" pitchFamily="34" charset="0"/>
                <a:cs typeface="Arial" panose="020B0604020202020204" pitchFamily="34" charset="0"/>
              </a:rPr>
              <a:t>, 2000).</a:t>
            </a:r>
          </a:p>
          <a:p>
            <a:pPr fontAlgn="base"/>
            <a:endParaRPr lang="en-US" b="0" i="0" dirty="0">
              <a:solidFill>
                <a:srgbClr val="333333"/>
              </a:solidFill>
              <a:effectLst/>
              <a:latin typeface="Arial" panose="020B0604020202020204" pitchFamily="34" charset="0"/>
              <a:cs typeface="Arial" panose="020B0604020202020204" pitchFamily="34" charset="0"/>
            </a:endParaRPr>
          </a:p>
          <a:p>
            <a:pPr fontAlgn="base"/>
            <a:r>
              <a:rPr lang="en-US" b="0" i="0" dirty="0">
                <a:solidFill>
                  <a:srgbClr val="333333"/>
                </a:solidFill>
                <a:effectLst/>
                <a:latin typeface="Arial" panose="020B0604020202020204" pitchFamily="34" charset="0"/>
                <a:cs typeface="Arial" panose="020B0604020202020204" pitchFamily="34" charset="0"/>
              </a:rPr>
              <a:t>Even mutation rates as low as 10</a:t>
            </a:r>
            <a:r>
              <a:rPr lang="en-US" b="0" i="0" baseline="30000" dirty="0">
                <a:solidFill>
                  <a:srgbClr val="333333"/>
                </a:solidFill>
                <a:effectLst/>
                <a:latin typeface="Arial" panose="020B0604020202020204" pitchFamily="34" charset="0"/>
                <a:cs typeface="Arial" panose="020B0604020202020204" pitchFamily="34" charset="0"/>
              </a:rPr>
              <a:t>-10</a:t>
            </a:r>
            <a:r>
              <a:rPr lang="en-US" b="0" i="0" dirty="0">
                <a:solidFill>
                  <a:srgbClr val="333333"/>
                </a:solidFill>
                <a:effectLst/>
                <a:latin typeface="Arial" panose="020B0604020202020204" pitchFamily="34" charset="0"/>
                <a:cs typeface="Arial" panose="020B0604020202020204" pitchFamily="34" charset="0"/>
              </a:rPr>
              <a:t> can accumulate quickly over time, particularly in rapidly reproducing organisms like bacteria. This is one reason why </a:t>
            </a:r>
            <a:r>
              <a:rPr lang="en-US" b="0" i="0" u="none" strike="noStrike" dirty="0">
                <a:solidFill>
                  <a:srgbClr val="068303"/>
                </a:solidFill>
                <a:effectLst/>
                <a:latin typeface="Arial" panose="020B0604020202020204" pitchFamily="34" charset="0"/>
                <a:cs typeface="Arial" panose="020B0604020202020204" pitchFamily="34" charset="0"/>
                <a:hlinkClick r:id="rId2" tooltip="antibiotic resistance"/>
              </a:rPr>
              <a:t>antibiotic resistance</a:t>
            </a:r>
            <a:r>
              <a:rPr lang="en-US" b="0" i="0" dirty="0">
                <a:solidFill>
                  <a:srgbClr val="333333"/>
                </a:solidFill>
                <a:effectLst/>
                <a:latin typeface="Arial" panose="020B0604020202020204" pitchFamily="34" charset="0"/>
                <a:cs typeface="Arial" panose="020B0604020202020204" pitchFamily="34" charset="0"/>
              </a:rPr>
              <a:t> is such an important public health problem; after all, mutations that accumulate in a </a:t>
            </a:r>
            <a:r>
              <a:rPr lang="en-US" b="0" i="0" dirty="0">
                <a:solidFill>
                  <a:srgbClr val="068303"/>
                </a:solidFill>
                <a:effectLst/>
                <a:latin typeface="Arial" panose="020B0604020202020204" pitchFamily="34" charset="0"/>
                <a:cs typeface="Arial" panose="020B0604020202020204" pitchFamily="34" charset="0"/>
              </a:rPr>
              <a:t>population</a:t>
            </a:r>
            <a:r>
              <a:rPr lang="en-US" b="0" i="0" dirty="0">
                <a:solidFill>
                  <a:srgbClr val="333333"/>
                </a:solidFill>
                <a:effectLst/>
                <a:latin typeface="Arial" panose="020B0604020202020204" pitchFamily="34" charset="0"/>
                <a:cs typeface="Arial" panose="020B0604020202020204" pitchFamily="34" charset="0"/>
              </a:rPr>
              <a:t> of bacteria provide ample </a:t>
            </a:r>
            <a:r>
              <a:rPr lang="en-US" b="0" i="0" dirty="0">
                <a:solidFill>
                  <a:srgbClr val="068303"/>
                </a:solidFill>
                <a:effectLst/>
                <a:latin typeface="Arial" panose="020B0604020202020204" pitchFamily="34" charset="0"/>
                <a:cs typeface="Arial" panose="020B0604020202020204" pitchFamily="34" charset="0"/>
              </a:rPr>
              <a:t>genetic variation</a:t>
            </a:r>
            <a:r>
              <a:rPr lang="en-US" b="0" i="0" dirty="0">
                <a:solidFill>
                  <a:srgbClr val="333333"/>
                </a:solidFill>
                <a:effectLst/>
                <a:latin typeface="Arial" panose="020B0604020202020204" pitchFamily="34" charset="0"/>
                <a:cs typeface="Arial" panose="020B0604020202020204" pitchFamily="34" charset="0"/>
              </a:rPr>
              <a:t> with which to adapt (or respond) to the natural </a:t>
            </a:r>
            <a:r>
              <a:rPr lang="en-US" b="0" i="0" dirty="0">
                <a:solidFill>
                  <a:srgbClr val="068303"/>
                </a:solidFill>
                <a:effectLst/>
                <a:latin typeface="Arial" panose="020B0604020202020204" pitchFamily="34" charset="0"/>
                <a:cs typeface="Arial" panose="020B0604020202020204" pitchFamily="34" charset="0"/>
              </a:rPr>
              <a:t>selection</a:t>
            </a:r>
            <a:r>
              <a:rPr lang="en-US" b="0" i="0" dirty="0">
                <a:solidFill>
                  <a:srgbClr val="333333"/>
                </a:solidFill>
                <a:effectLst/>
                <a:latin typeface="Arial" panose="020B0604020202020204" pitchFamily="34" charset="0"/>
                <a:cs typeface="Arial" panose="020B0604020202020204" pitchFamily="34" charset="0"/>
              </a:rPr>
              <a:t> pressures imposed by antibacterial drugs (</a:t>
            </a:r>
            <a:r>
              <a:rPr lang="en-US" b="0" i="0" dirty="0" err="1">
                <a:solidFill>
                  <a:srgbClr val="333333"/>
                </a:solidFill>
                <a:effectLst/>
                <a:latin typeface="Arial" panose="020B0604020202020204" pitchFamily="34" charset="0"/>
                <a:cs typeface="Arial" panose="020B0604020202020204" pitchFamily="34" charset="0"/>
              </a:rPr>
              <a:t>Smolinski</a:t>
            </a:r>
            <a:r>
              <a:rPr lang="en-US" b="0" i="0" dirty="0">
                <a:solidFill>
                  <a:srgbClr val="333333"/>
                </a:solidFill>
                <a:effectLst/>
                <a:latin typeface="Arial" panose="020B0604020202020204" pitchFamily="34" charset="0"/>
                <a:cs typeface="Arial" panose="020B0604020202020204" pitchFamily="34" charset="0"/>
              </a:rPr>
              <a:t> </a:t>
            </a:r>
            <a:r>
              <a:rPr lang="en-US" b="0" i="1" dirty="0">
                <a:solidFill>
                  <a:srgbClr val="333333"/>
                </a:solidFill>
                <a:effectLst/>
                <a:latin typeface="Arial" panose="020B0604020202020204" pitchFamily="34" charset="0"/>
                <a:cs typeface="Arial" panose="020B0604020202020204" pitchFamily="34" charset="0"/>
              </a:rPr>
              <a:t>et al.</a:t>
            </a:r>
            <a:r>
              <a:rPr lang="en-US" b="0" i="0" dirty="0">
                <a:solidFill>
                  <a:srgbClr val="333333"/>
                </a:solidFill>
                <a:effectLst/>
                <a:latin typeface="Arial" panose="020B0604020202020204" pitchFamily="34" charset="0"/>
                <a:cs typeface="Arial" panose="020B0604020202020204" pitchFamily="34" charset="0"/>
              </a:rPr>
              <a:t>, 2003). </a:t>
            </a:r>
          </a:p>
          <a:p>
            <a:pPr fontAlgn="base"/>
            <a:r>
              <a:rPr lang="en-US" dirty="0">
                <a:solidFill>
                  <a:srgbClr val="333333"/>
                </a:solidFill>
                <a:latin typeface="Arial" panose="020B0604020202020204" pitchFamily="34" charset="0"/>
                <a:cs typeface="Arial" panose="020B0604020202020204" pitchFamily="34" charset="0"/>
              </a:rPr>
              <a:t>	Example </a:t>
            </a:r>
            <a:r>
              <a:rPr lang="en-US" b="0" i="1" dirty="0">
                <a:solidFill>
                  <a:srgbClr val="333333"/>
                </a:solidFill>
                <a:effectLst/>
                <a:latin typeface="Arial" panose="020B0604020202020204" pitchFamily="34" charset="0"/>
                <a:cs typeface="Arial" panose="020B0604020202020204" pitchFamily="34" charset="0"/>
              </a:rPr>
              <a:t>E. coli</a:t>
            </a:r>
            <a:endParaRPr lang="en-US" dirty="0">
              <a:solidFill>
                <a:srgbClr val="333333"/>
              </a:solidFill>
              <a:latin typeface="Arial" panose="020B0604020202020204" pitchFamily="34" charset="0"/>
              <a:cs typeface="Arial" panose="020B0604020202020204" pitchFamily="34" charset="0"/>
            </a:endParaRPr>
          </a:p>
          <a:p>
            <a:pPr fontAlgn="base"/>
            <a:r>
              <a:rPr lang="en-US" b="0" i="0" dirty="0">
                <a:solidFill>
                  <a:srgbClr val="333333"/>
                </a:solidFill>
                <a:effectLst/>
                <a:latin typeface="Arial" panose="020B0604020202020204" pitchFamily="34" charset="0"/>
                <a:cs typeface="Arial" panose="020B0604020202020204" pitchFamily="34" charset="0"/>
              </a:rPr>
              <a:t>	The genome of this common intestinal bacterium has about 4.2 million base pairs, or 8.4 million bases. 	Assuming a </a:t>
            </a:r>
            <a:r>
              <a:rPr lang="en-US" b="0" i="0" dirty="0">
                <a:solidFill>
                  <a:srgbClr val="068303"/>
                </a:solidFill>
                <a:effectLst/>
                <a:latin typeface="Arial" panose="020B0604020202020204" pitchFamily="34" charset="0"/>
                <a:cs typeface="Arial" panose="020B0604020202020204" pitchFamily="34" charset="0"/>
              </a:rPr>
              <a:t>mutation rate</a:t>
            </a:r>
            <a:r>
              <a:rPr lang="en-US" b="0" i="0" dirty="0">
                <a:solidFill>
                  <a:srgbClr val="333333"/>
                </a:solidFill>
                <a:effectLst/>
                <a:latin typeface="Arial" panose="020B0604020202020204" pitchFamily="34" charset="0"/>
                <a:cs typeface="Arial" panose="020B0604020202020204" pitchFamily="34" charset="0"/>
              </a:rPr>
              <a:t> of 10</a:t>
            </a:r>
            <a:r>
              <a:rPr lang="en-US" b="0" i="0" baseline="30000" dirty="0">
                <a:solidFill>
                  <a:srgbClr val="333333"/>
                </a:solidFill>
                <a:effectLst/>
                <a:latin typeface="Arial" panose="020B0604020202020204" pitchFamily="34" charset="0"/>
                <a:cs typeface="Arial" panose="020B0604020202020204" pitchFamily="34" charset="0"/>
              </a:rPr>
              <a:t>-9</a:t>
            </a:r>
            <a:r>
              <a:rPr lang="en-US" b="0" i="0" dirty="0">
                <a:solidFill>
                  <a:srgbClr val="333333"/>
                </a:solidFill>
                <a:effectLst/>
                <a:latin typeface="Arial" panose="020B0604020202020204" pitchFamily="34" charset="0"/>
                <a:cs typeface="Arial" panose="020B0604020202020204" pitchFamily="34" charset="0"/>
              </a:rPr>
              <a:t>(i.e., midway between reported estimates of 10</a:t>
            </a:r>
            <a:r>
              <a:rPr lang="en-US" b="0" i="0" baseline="30000" dirty="0">
                <a:solidFill>
                  <a:srgbClr val="333333"/>
                </a:solidFill>
                <a:effectLst/>
                <a:latin typeface="Arial" panose="020B0604020202020204" pitchFamily="34" charset="0"/>
                <a:cs typeface="Arial" panose="020B0604020202020204" pitchFamily="34" charset="0"/>
              </a:rPr>
              <a:t>-8</a:t>
            </a:r>
            <a:r>
              <a:rPr lang="en-US" b="0" i="0" dirty="0">
                <a:solidFill>
                  <a:srgbClr val="333333"/>
                </a:solidFill>
                <a:effectLst/>
                <a:latin typeface="Arial" panose="020B0604020202020204" pitchFamily="34" charset="0"/>
                <a:cs typeface="Arial" panose="020B0604020202020204" pitchFamily="34" charset="0"/>
              </a:rPr>
              <a:t> and 10</a:t>
            </a:r>
            <a:r>
              <a:rPr lang="en-US" b="0" i="0" baseline="30000" dirty="0">
                <a:solidFill>
                  <a:srgbClr val="333333"/>
                </a:solidFill>
                <a:effectLst/>
                <a:latin typeface="Arial" panose="020B0604020202020204" pitchFamily="34" charset="0"/>
                <a:cs typeface="Arial" panose="020B0604020202020204" pitchFamily="34" charset="0"/>
              </a:rPr>
              <a:t>-10</a:t>
            </a:r>
            <a:r>
              <a:rPr lang="en-US" b="0" i="0" dirty="0">
                <a:solidFill>
                  <a:srgbClr val="333333"/>
                </a:solidFill>
                <a:effectLst/>
                <a:latin typeface="Arial" panose="020B0604020202020204" pitchFamily="34" charset="0"/>
                <a:cs typeface="Arial" panose="020B0604020202020204" pitchFamily="34" charset="0"/>
              </a:rPr>
              <a:t>), every time </a:t>
            </a:r>
            <a:r>
              <a:rPr lang="en-US" b="0" i="1" dirty="0">
                <a:solidFill>
                  <a:srgbClr val="333333"/>
                </a:solidFill>
                <a:effectLst/>
                <a:latin typeface="Arial" panose="020B0604020202020204" pitchFamily="34" charset="0"/>
                <a:cs typeface="Arial" panose="020B0604020202020204" pitchFamily="34" charset="0"/>
              </a:rPr>
              <a:t>E. 	coli</a:t>
            </a:r>
            <a:r>
              <a:rPr lang="en-US" b="0" i="0" dirty="0">
                <a:solidFill>
                  <a:srgbClr val="333333"/>
                </a:solidFill>
                <a:effectLst/>
                <a:latin typeface="Arial" panose="020B0604020202020204" pitchFamily="34" charset="0"/>
                <a:cs typeface="Arial" panose="020B0604020202020204" pitchFamily="34" charset="0"/>
              </a:rPr>
              <a:t> divides, each daughter cell will have, on average, 0.0084 new mutations. Or, another way to think about it 	is like this: Approximately 1% of bacterial cells will contain a new mutation. </a:t>
            </a:r>
            <a:r>
              <a:rPr lang="en-US" dirty="0">
                <a:solidFill>
                  <a:srgbClr val="333333"/>
                </a:solidFill>
                <a:latin typeface="Arial" panose="020B0604020202020204" pitchFamily="34" charset="0"/>
                <a:cs typeface="Arial" panose="020B0604020202020204" pitchFamily="34" charset="0"/>
              </a:rPr>
              <a:t>B</a:t>
            </a:r>
            <a:r>
              <a:rPr lang="en-US" b="0" i="0" dirty="0">
                <a:solidFill>
                  <a:srgbClr val="333333"/>
                </a:solidFill>
                <a:effectLst/>
                <a:latin typeface="Arial" panose="020B0604020202020204" pitchFamily="34" charset="0"/>
                <a:cs typeface="Arial" panose="020B0604020202020204" pitchFamily="34" charset="0"/>
              </a:rPr>
              <a:t>acteria can divide as rapidly as 	twice per hour, a single bacterium can grow into a colony of 1 million cells in only about 10 hours (2</a:t>
            </a:r>
            <a:r>
              <a:rPr lang="en-US" b="0" i="0" baseline="30000" dirty="0">
                <a:solidFill>
                  <a:srgbClr val="333333"/>
                </a:solidFill>
                <a:effectLst/>
                <a:latin typeface="Arial" panose="020B0604020202020204" pitchFamily="34" charset="0"/>
                <a:cs typeface="Arial" panose="020B0604020202020204" pitchFamily="34" charset="0"/>
              </a:rPr>
              <a:t>20</a:t>
            </a:r>
            <a:r>
              <a:rPr lang="en-US" b="0" i="0" dirty="0">
                <a:solidFill>
                  <a:srgbClr val="333333"/>
                </a:solidFill>
                <a:effectLst/>
                <a:latin typeface="Arial" panose="020B0604020202020204" pitchFamily="34" charset="0"/>
                <a:cs typeface="Arial" panose="020B0604020202020204" pitchFamily="34" charset="0"/>
              </a:rPr>
              <a:t> = 	1,048,576). At that point, approximately 10,000 of these bacteria will have accumulated at least one mutation. 	As the number of bacteria carrying different mutations increases, so too does the likelihood that at least one 	of them will develop a drug-resistant </a:t>
            </a:r>
            <a:r>
              <a:rPr lang="en-US" b="0" i="0" dirty="0">
                <a:solidFill>
                  <a:srgbClr val="068303"/>
                </a:solidFill>
                <a:effectLst/>
                <a:latin typeface="Arial" panose="020B0604020202020204" pitchFamily="34" charset="0"/>
                <a:cs typeface="Arial" panose="020B0604020202020204" pitchFamily="34" charset="0"/>
              </a:rPr>
              <a:t>phenotype</a:t>
            </a:r>
            <a:r>
              <a:rPr lang="en-US" b="0" i="0" dirty="0">
                <a:solidFill>
                  <a:srgbClr val="333333"/>
                </a:solidFill>
                <a:effectLst/>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7518292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 y="0"/>
            <a:ext cx="12192000" cy="7232749"/>
          </a:xfrm>
          <a:prstGeom prst="rect">
            <a:avLst/>
          </a:prstGeom>
        </p:spPr>
        <p:txBody>
          <a:bodyPr wrap="square">
            <a:spAutoFit/>
          </a:bodyPr>
          <a:lstStyle/>
          <a:p>
            <a:r>
              <a:rPr lang="en-US" b="1" i="1" dirty="0">
                <a:latin typeface="Arial" pitchFamily="34" charset="0"/>
                <a:cs typeface="Arial" pitchFamily="34" charset="0"/>
              </a:rPr>
              <a:t>Extra Reading: Mutation can lead to antibiotic resistance</a:t>
            </a:r>
          </a:p>
          <a:p>
            <a:endParaRPr lang="en-US" b="1" dirty="0">
              <a:latin typeface="Arial" pitchFamily="34" charset="0"/>
              <a:cs typeface="Arial" pitchFamily="34" charset="0"/>
            </a:endParaRPr>
          </a:p>
          <a:p>
            <a:r>
              <a:rPr lang="en-US" dirty="0">
                <a:latin typeface="Arial" pitchFamily="34" charset="0"/>
                <a:cs typeface="Arial" pitchFamily="34" charset="0"/>
              </a:rPr>
              <a:t>-</a:t>
            </a:r>
            <a:r>
              <a:rPr lang="en-US" b="1" dirty="0">
                <a:latin typeface="Arial" pitchFamily="34" charset="0"/>
                <a:cs typeface="Arial" pitchFamily="34" charset="0"/>
              </a:rPr>
              <a:t>I</a:t>
            </a:r>
            <a:r>
              <a:rPr lang="en-US" dirty="0">
                <a:latin typeface="Arial" pitchFamily="34" charset="0"/>
                <a:cs typeface="Arial" pitchFamily="34" charset="0"/>
              </a:rPr>
              <a:t>s crucial for maintaining the effectiveness of both existing and future drugs.</a:t>
            </a:r>
          </a:p>
          <a:p>
            <a:r>
              <a:rPr lang="en-US" dirty="0">
                <a:latin typeface="Arial" pitchFamily="34" charset="0"/>
                <a:cs typeface="Arial" pitchFamily="34" charset="0"/>
              </a:rPr>
              <a:t>The rise of antibiotic-resistant bacteria is challenging clinicians, with some infections already resistant to nearly all available drugs. </a:t>
            </a:r>
          </a:p>
          <a:p>
            <a:r>
              <a:rPr lang="en-US" dirty="0">
                <a:latin typeface="Arial" pitchFamily="34" charset="0"/>
                <a:cs typeface="Arial" pitchFamily="34" charset="0"/>
              </a:rPr>
              <a:t>A 2013 report from the Centers for Disease Control and Prevention estimates that such infections kill at least 23,000 people each year in the United States alone.</a:t>
            </a:r>
          </a:p>
          <a:p>
            <a:endParaRPr lang="en-US" dirty="0">
              <a:latin typeface="Arial" pitchFamily="34" charset="0"/>
              <a:cs typeface="Arial" pitchFamily="34" charset="0"/>
            </a:endParaRPr>
          </a:p>
          <a:p>
            <a:r>
              <a:rPr lang="en-US" dirty="0">
                <a:latin typeface="Arial" pitchFamily="34" charset="0"/>
                <a:cs typeface="Arial" pitchFamily="34" charset="0"/>
              </a:rPr>
              <a:t>Some species of bacteria, including mycobacteria, develop drug resistance as a result of </a:t>
            </a:r>
            <a:r>
              <a:rPr lang="en-US" u="sng" dirty="0">
                <a:solidFill>
                  <a:srgbClr val="FF0000"/>
                </a:solidFill>
                <a:latin typeface="Arial" pitchFamily="34" charset="0"/>
                <a:cs typeface="Arial" pitchFamily="34" charset="0"/>
              </a:rPr>
              <a:t>mutations in their genes</a:t>
            </a:r>
            <a:r>
              <a:rPr lang="en-US" dirty="0">
                <a:solidFill>
                  <a:srgbClr val="FF0000"/>
                </a:solidFill>
                <a:latin typeface="Arial" pitchFamily="34" charset="0"/>
                <a:cs typeface="Arial" pitchFamily="34" charset="0"/>
              </a:rPr>
              <a:t>. </a:t>
            </a:r>
          </a:p>
          <a:p>
            <a:endParaRPr lang="en-US" dirty="0">
              <a:latin typeface="Arial" pitchFamily="34" charset="0"/>
              <a:cs typeface="Arial" pitchFamily="34" charset="0"/>
            </a:endParaRPr>
          </a:p>
          <a:p>
            <a:endParaRPr lang="en-US" sz="1600" b="1" dirty="0">
              <a:latin typeface="Arial" pitchFamily="34" charset="0"/>
              <a:cs typeface="Arial" pitchFamily="34" charset="0"/>
            </a:endParaRPr>
          </a:p>
          <a:p>
            <a:r>
              <a:rPr lang="en-US" sz="1600" b="1" dirty="0">
                <a:latin typeface="Arial" pitchFamily="34" charset="0"/>
                <a:cs typeface="Arial" pitchFamily="34" charset="0"/>
              </a:rPr>
              <a:t>Deborah Hung, senior author of the current study and Core Institute Member and Co-Director of the Infectious Disease and </a:t>
            </a:r>
            <a:r>
              <a:rPr lang="en-US" sz="1600" b="1" dirty="0" err="1">
                <a:latin typeface="Arial" pitchFamily="34" charset="0"/>
                <a:cs typeface="Arial" pitchFamily="34" charset="0"/>
              </a:rPr>
              <a:t>Microbiome</a:t>
            </a:r>
            <a:r>
              <a:rPr lang="en-US" sz="1600" b="1" dirty="0">
                <a:latin typeface="Arial" pitchFamily="34" charset="0"/>
                <a:cs typeface="Arial" pitchFamily="34" charset="0"/>
              </a:rPr>
              <a:t> Program at the Broad  Institute did an experiment:</a:t>
            </a:r>
          </a:p>
          <a:p>
            <a:endParaRPr lang="en-US" sz="1600" b="1" dirty="0">
              <a:latin typeface="Arial" pitchFamily="34" charset="0"/>
              <a:cs typeface="Arial" pitchFamily="34" charset="0"/>
            </a:endParaRPr>
          </a:p>
          <a:p>
            <a:r>
              <a:rPr lang="en-US" sz="1600" dirty="0">
                <a:latin typeface="Arial" pitchFamily="34" charset="0"/>
                <a:cs typeface="Arial" pitchFamily="34" charset="0"/>
              </a:rPr>
              <a:t>1.Cultures of the species </a:t>
            </a:r>
            <a:r>
              <a:rPr lang="en-US" sz="1600" i="1" dirty="0">
                <a:latin typeface="Arial" pitchFamily="34" charset="0"/>
                <a:cs typeface="Arial" pitchFamily="34" charset="0"/>
              </a:rPr>
              <a:t>Mycobacterium </a:t>
            </a:r>
            <a:r>
              <a:rPr lang="en-US" sz="1600" i="1" dirty="0" err="1">
                <a:latin typeface="Arial" pitchFamily="34" charset="0"/>
                <a:cs typeface="Arial" pitchFamily="34" charset="0"/>
              </a:rPr>
              <a:t>smegmatis</a:t>
            </a:r>
            <a:r>
              <a:rPr lang="en-US" sz="1600" dirty="0">
                <a:latin typeface="Arial" pitchFamily="34" charset="0"/>
                <a:cs typeface="Arial" pitchFamily="34" charset="0"/>
              </a:rPr>
              <a:t> (</a:t>
            </a:r>
            <a:r>
              <a:rPr lang="en-US" sz="1600" i="1" dirty="0">
                <a:latin typeface="Arial" pitchFamily="34" charset="0"/>
                <a:cs typeface="Arial" pitchFamily="34" charset="0"/>
              </a:rPr>
              <a:t>M. </a:t>
            </a:r>
            <a:r>
              <a:rPr lang="en-US" sz="1600" i="1" dirty="0" err="1">
                <a:latin typeface="Arial" pitchFamily="34" charset="0"/>
                <a:cs typeface="Arial" pitchFamily="34" charset="0"/>
              </a:rPr>
              <a:t>smegmatis</a:t>
            </a:r>
            <a:r>
              <a:rPr lang="en-US" sz="1600" dirty="0">
                <a:latin typeface="Arial" pitchFamily="34" charset="0"/>
                <a:cs typeface="Arial" pitchFamily="34" charset="0"/>
              </a:rPr>
              <a:t>), related to the bacterium that causes tuberculosis.</a:t>
            </a:r>
          </a:p>
          <a:p>
            <a:r>
              <a:rPr lang="en-US" sz="1600" dirty="0">
                <a:latin typeface="Arial" pitchFamily="34" charset="0"/>
                <a:cs typeface="Arial" pitchFamily="34" charset="0"/>
              </a:rPr>
              <a:t> </a:t>
            </a:r>
          </a:p>
          <a:p>
            <a:r>
              <a:rPr lang="en-US" sz="1600" dirty="0">
                <a:latin typeface="Arial" pitchFamily="34" charset="0"/>
                <a:cs typeface="Arial" pitchFamily="34" charset="0"/>
              </a:rPr>
              <a:t>2.Exposed the bacteria to low antibiotic concentrations, where the drugs' microbe-killing effects were relatively slow which </a:t>
            </a:r>
            <a:r>
              <a:rPr lang="en-US" sz="1600" dirty="0" err="1">
                <a:latin typeface="Arial" pitchFamily="34" charset="0"/>
                <a:cs typeface="Arial" pitchFamily="34" charset="0"/>
              </a:rPr>
              <a:t>inorder</a:t>
            </a:r>
            <a:r>
              <a:rPr lang="en-US" sz="1600" dirty="0">
                <a:latin typeface="Arial" pitchFamily="34" charset="0"/>
                <a:cs typeface="Arial" pitchFamily="34" charset="0"/>
              </a:rPr>
              <a:t> to monitor the killing of sensitive bacteria while </a:t>
            </a:r>
            <a:r>
              <a:rPr lang="en-US" sz="1600" u="sng" dirty="0">
                <a:latin typeface="Arial" pitchFamily="34" charset="0"/>
                <a:cs typeface="Arial" pitchFamily="34" charset="0"/>
              </a:rPr>
              <a:t>isolating individual wells where mutants developed</a:t>
            </a:r>
            <a:r>
              <a:rPr lang="en-US" sz="1600" dirty="0">
                <a:latin typeface="Arial" pitchFamily="34" charset="0"/>
                <a:cs typeface="Arial" pitchFamily="34" charset="0"/>
              </a:rPr>
              <a:t>.</a:t>
            </a:r>
          </a:p>
          <a:p>
            <a:endParaRPr lang="en-US" sz="1600" dirty="0">
              <a:latin typeface="Arial" pitchFamily="34" charset="0"/>
              <a:cs typeface="Arial" pitchFamily="34" charset="0"/>
            </a:endParaRPr>
          </a:p>
          <a:p>
            <a:r>
              <a:rPr lang="en-US" sz="1600" dirty="0">
                <a:latin typeface="Arial" pitchFamily="34" charset="0"/>
                <a:cs typeface="Arial" pitchFamily="34" charset="0"/>
              </a:rPr>
              <a:t>3. </a:t>
            </a:r>
            <a:r>
              <a:rPr lang="en-US" sz="1600" u="sng" dirty="0">
                <a:latin typeface="Arial" pitchFamily="34" charset="0"/>
                <a:cs typeface="Arial" pitchFamily="34" charset="0"/>
              </a:rPr>
              <a:t>Found</a:t>
            </a:r>
            <a:r>
              <a:rPr lang="en-US" sz="1600" dirty="0">
                <a:latin typeface="Arial" pitchFamily="34" charset="0"/>
                <a:cs typeface="Arial" pitchFamily="34" charset="0"/>
              </a:rPr>
              <a:t>: Each individual carried single mutations </a:t>
            </a:r>
            <a:r>
              <a:rPr lang="en-US" sz="1600" u="sng" dirty="0">
                <a:latin typeface="Arial" pitchFamily="34" charset="0"/>
                <a:cs typeface="Arial" pitchFamily="34" charset="0"/>
              </a:rPr>
              <a:t>in different components of the ribosome</a:t>
            </a:r>
            <a:r>
              <a:rPr lang="en-US" sz="1600" dirty="0">
                <a:latin typeface="Arial" pitchFamily="34" charset="0"/>
                <a:cs typeface="Arial" pitchFamily="34" charset="0"/>
              </a:rPr>
              <a:t>. </a:t>
            </a:r>
          </a:p>
          <a:p>
            <a:r>
              <a:rPr lang="en-US" sz="1600" dirty="0">
                <a:latin typeface="Arial" pitchFamily="34" charset="0"/>
                <a:cs typeface="Arial" pitchFamily="34" charset="0"/>
              </a:rPr>
              <a:t>Novel ribosomal mutations allowed the bacteria resistance to several different classes of antibiotics that do not even target the ribosome, and to which the mutants had never been exposed.</a:t>
            </a:r>
          </a:p>
          <a:p>
            <a:endParaRPr lang="en-US" sz="1600" dirty="0">
              <a:latin typeface="Arial" pitchFamily="34" charset="0"/>
              <a:cs typeface="Arial" pitchFamily="34" charset="0"/>
            </a:endParaRPr>
          </a:p>
          <a:p>
            <a:r>
              <a:rPr lang="en-US" sz="1600" dirty="0">
                <a:latin typeface="Arial" pitchFamily="34" charset="0"/>
                <a:cs typeface="Arial" pitchFamily="34" charset="0"/>
              </a:rPr>
              <a:t>4. </a:t>
            </a:r>
            <a:r>
              <a:rPr lang="en-US" sz="1600" u="sng" dirty="0">
                <a:latin typeface="Arial" pitchFamily="34" charset="0"/>
                <a:cs typeface="Arial" pitchFamily="34" charset="0"/>
              </a:rPr>
              <a:t>Explore</a:t>
            </a:r>
            <a:r>
              <a:rPr lang="en-US" sz="1600" dirty="0">
                <a:latin typeface="Arial" pitchFamily="34" charset="0"/>
                <a:cs typeface="Arial" pitchFamily="34" charset="0"/>
              </a:rPr>
              <a:t> this phenomenon across diverse bacterial species, including </a:t>
            </a:r>
            <a:r>
              <a:rPr lang="en-US" sz="1600" i="1" dirty="0">
                <a:latin typeface="Arial" pitchFamily="34" charset="0"/>
                <a:cs typeface="Arial" pitchFamily="34" charset="0"/>
              </a:rPr>
              <a:t>Mycobacterium tuberculosis</a:t>
            </a:r>
            <a:r>
              <a:rPr lang="en-US" sz="1600" dirty="0">
                <a:latin typeface="Arial" pitchFamily="34" charset="0"/>
                <a:cs typeface="Arial" pitchFamily="34" charset="0"/>
              </a:rPr>
              <a:t>, by coupling experimental biological approaches with a thorough exploration of genome sequence information to acquire a more complete understanding of how multidrug resistance emerges could help in the development or optimization of new drugs for treating bacterial infections.</a:t>
            </a:r>
          </a:p>
          <a:p>
            <a:r>
              <a:rPr lang="en-US" sz="1400" dirty="0">
                <a:latin typeface="Arial" pitchFamily="34" charset="0"/>
                <a:cs typeface="Arial" pitchFamily="34" charset="0"/>
              </a:rPr>
              <a:t>						</a:t>
            </a:r>
          </a:p>
          <a:p>
            <a:r>
              <a:rPr lang="en-US" sz="1400" dirty="0">
                <a:latin typeface="Arial" pitchFamily="34" charset="0"/>
                <a:cs typeface="Arial" pitchFamily="34" charset="0"/>
              </a:rPr>
              <a:t>						</a:t>
            </a:r>
            <a:r>
              <a:rPr lang="en-US" sz="1200" dirty="0">
                <a:latin typeface="Arial" pitchFamily="34" charset="0"/>
                <a:cs typeface="Arial" pitchFamily="34" charset="0"/>
              </a:rPr>
              <a:t>.</a:t>
            </a:r>
            <a:endParaRPr lang="th-TH" sz="1200" dirty="0">
              <a:latin typeface="Arial" pitchFamily="34" charset="0"/>
            </a:endParaRPr>
          </a:p>
        </p:txBody>
      </p:sp>
    </p:spTree>
    <p:extLst>
      <p:ext uri="{BB962C8B-B14F-4D97-AF65-F5344CB8AC3E}">
        <p14:creationId xmlns:p14="http://schemas.microsoft.com/office/powerpoint/2010/main" val="30627599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520</TotalTime>
  <Words>8397</Words>
  <Application>Microsoft Office PowerPoint</Application>
  <PresentationFormat>Widescreen</PresentationFormat>
  <Paragraphs>407</Paragraphs>
  <Slides>53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53</vt:i4>
      </vt:variant>
    </vt:vector>
  </HeadingPairs>
  <TitlesOfParts>
    <vt:vector size="58" baseType="lpstr">
      <vt:lpstr>Arial</vt:lpstr>
      <vt:lpstr>Calibri</vt:lpstr>
      <vt:lpstr>Calibri Light</vt:lpstr>
      <vt:lpstr>Lucida Grande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Tukta</dc:creator>
  <cp:lastModifiedBy>ajcharataa@outlook.com</cp:lastModifiedBy>
  <cp:revision>54</cp:revision>
  <dcterms:created xsi:type="dcterms:W3CDTF">2017-07-25T16:26:13Z</dcterms:created>
  <dcterms:modified xsi:type="dcterms:W3CDTF">2023-03-30T14:05:15Z</dcterms:modified>
</cp:coreProperties>
</file>