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326" r:id="rId2"/>
    <p:sldId id="328" r:id="rId3"/>
    <p:sldId id="324" r:id="rId4"/>
    <p:sldId id="322" r:id="rId5"/>
    <p:sldId id="282" r:id="rId6"/>
    <p:sldId id="306" r:id="rId7"/>
    <p:sldId id="260" r:id="rId8"/>
    <p:sldId id="321" r:id="rId9"/>
    <p:sldId id="268" r:id="rId10"/>
    <p:sldId id="262" r:id="rId11"/>
    <p:sldId id="300" r:id="rId12"/>
    <p:sldId id="304" r:id="rId13"/>
    <p:sldId id="297" r:id="rId14"/>
    <p:sldId id="263" r:id="rId15"/>
    <p:sldId id="265" r:id="rId16"/>
    <p:sldId id="266" r:id="rId17"/>
    <p:sldId id="283" r:id="rId18"/>
    <p:sldId id="296" r:id="rId19"/>
    <p:sldId id="291" r:id="rId20"/>
    <p:sldId id="292" r:id="rId21"/>
    <p:sldId id="284" r:id="rId22"/>
    <p:sldId id="287" r:id="rId23"/>
    <p:sldId id="312" r:id="rId24"/>
    <p:sldId id="290" r:id="rId25"/>
    <p:sldId id="308" r:id="rId26"/>
    <p:sldId id="309" r:id="rId27"/>
    <p:sldId id="310" r:id="rId28"/>
    <p:sldId id="285" r:id="rId29"/>
    <p:sldId id="320" r:id="rId30"/>
    <p:sldId id="319" r:id="rId31"/>
    <p:sldId id="318" r:id="rId32"/>
    <p:sldId id="315" r:id="rId33"/>
    <p:sldId id="317" r:id="rId34"/>
    <p:sldId id="316"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0" d="100"/>
          <a:sy n="60" d="100"/>
        </p:scale>
        <p:origin x="9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charataa@outlook.com" userId="7c2e79d8c00293b3" providerId="LiveId" clId="{7AD612ED-8E7C-44C8-8A94-98B38FB88E81}"/>
    <pc:docChg chg="custSel modSld">
      <pc:chgData name="ajcharataa@outlook.com" userId="7c2e79d8c00293b3" providerId="LiveId" clId="{7AD612ED-8E7C-44C8-8A94-98B38FB88E81}" dt="2023-03-30T14:13:39.605" v="1" actId="27636"/>
      <pc:docMkLst>
        <pc:docMk/>
      </pc:docMkLst>
      <pc:sldChg chg="modSp mod">
        <pc:chgData name="ajcharataa@outlook.com" userId="7c2e79d8c00293b3" providerId="LiveId" clId="{7AD612ED-8E7C-44C8-8A94-98B38FB88E81}" dt="2023-03-30T14:13:39.605" v="1" actId="27636"/>
        <pc:sldMkLst>
          <pc:docMk/>
          <pc:sldMk cId="3385736822" sldId="326"/>
        </pc:sldMkLst>
        <pc:spChg chg="mod">
          <ac:chgData name="ajcharataa@outlook.com" userId="7c2e79d8c00293b3" providerId="LiveId" clId="{7AD612ED-8E7C-44C8-8A94-98B38FB88E81}" dt="2023-03-30T14:13:39.605" v="1" actId="27636"/>
          <ac:spMkLst>
            <pc:docMk/>
            <pc:sldMk cId="3385736822" sldId="32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89DCCE-5EC2-48EE-8773-03531C9F6FE4}" type="datetimeFigureOut">
              <a:rPr lang="th-TH" smtClean="0"/>
              <a:t>30/03/66</a:t>
            </a:fld>
            <a:endParaRPr lang="th-TH"/>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6AA49BD-3F13-46EE-BC22-08B9728A090E}" type="slidenum">
              <a:rPr lang="th-TH" smtClean="0"/>
              <a:t>‹#›</a:t>
            </a:fld>
            <a:endParaRPr lang="th-TH"/>
          </a:p>
        </p:txBody>
      </p:sp>
    </p:spTree>
    <p:extLst>
      <p:ext uri="{BB962C8B-B14F-4D97-AF65-F5344CB8AC3E}">
        <p14:creationId xmlns:p14="http://schemas.microsoft.com/office/powerpoint/2010/main" val="28138928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B325-57B0-4263-80B2-55C624A690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803A6-B60F-419C-8448-B5D977F2F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D294F-1002-4D90-BA53-3DB12BAFFAC0}"/>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55A0EDAE-C44A-4596-81B0-8EA0EB6ED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57B5B-E534-4432-8D93-2D12255B3069}"/>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153928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D0BD-871A-474D-9AA6-AEE86D9BC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5FBFD-B060-4870-AB37-6F3A796450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5FF1F-B336-44BC-9B49-3B78BA64233B}"/>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B0ED6CDD-8B81-46A0-BC1B-E4E050273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96D95-AEEC-4FDB-924E-DC8DB4E51622}"/>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18177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9FBF5-0E19-4569-AD66-FAD3D64992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10A2D-3C2B-4797-8FFD-EB52B7A9E3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F5697-401F-4655-8F0A-E579D5ED6AE7}"/>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F8F423F3-B48A-43E8-AB37-3DD80909A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02B56-5B4F-4990-8250-D4642DF7A816}"/>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252784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C9DD-0615-4D55-A59A-24D3645A9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D5B7C-14C7-4473-B95D-14CE50664E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A2CEF-F39B-4438-81AE-32BA0D4E1FC6}"/>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1D133B5D-7206-4E3B-A92F-78029C215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E7690-4FA3-4E43-8680-1768DDA63FD6}"/>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200329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01E9-7BC6-4A17-BA07-5F93F698C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2F011-AC5A-49F0-8F4F-F8E2397D3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722104-5E46-42AD-AA1F-083D33FF0F06}"/>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0B8AB7A9-E014-462A-80B0-909759642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E3962-5A6D-4C98-B079-809944F8F207}"/>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382594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8EE7-B1E3-465D-AA99-1EB3BED69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18A25-0D45-42A2-9645-D1766AE414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8C72B-2493-477F-9711-59A91AACBB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488C2-DDF2-473D-A558-547C4157A906}"/>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6" name="Footer Placeholder 5">
            <a:extLst>
              <a:ext uri="{FF2B5EF4-FFF2-40B4-BE49-F238E27FC236}">
                <a16:creationId xmlns:a16="http://schemas.microsoft.com/office/drawing/2014/main" id="{EE2714CC-97F1-4D80-9413-121708CE6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6773D-50D0-4341-A13D-2279068FA343}"/>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129579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73F8-B968-45CF-8BB6-3C9B66927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9A963-A444-40B9-9406-896A8BE0A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526A2A-CC5F-496D-A21A-710A15289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2BA1A-2B7E-4AA5-83BA-6D50A9B29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BC30DB-C105-4AC1-8CAE-2106E04784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517BE-C02E-4536-96E3-0CD8085943C6}"/>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8" name="Footer Placeholder 7">
            <a:extLst>
              <a:ext uri="{FF2B5EF4-FFF2-40B4-BE49-F238E27FC236}">
                <a16:creationId xmlns:a16="http://schemas.microsoft.com/office/drawing/2014/main" id="{54CD8A26-789C-430D-BC3A-F28E67171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E9CD2-0DF1-4039-8A8C-C8F5B79BC1CA}"/>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251931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FFD0-8544-4561-A1A4-68029571D8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EB034-42B1-4555-818C-E8587D1794DA}"/>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4" name="Footer Placeholder 3">
            <a:extLst>
              <a:ext uri="{FF2B5EF4-FFF2-40B4-BE49-F238E27FC236}">
                <a16:creationId xmlns:a16="http://schemas.microsoft.com/office/drawing/2014/main" id="{D7BBC000-00C1-400A-9C86-2247AF31A1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24130-755A-41C4-B9F9-226DE611F512}"/>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418991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170B6-360D-4ECD-A0AD-4DCC9351EEF0}"/>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3" name="Footer Placeholder 2">
            <a:extLst>
              <a:ext uri="{FF2B5EF4-FFF2-40B4-BE49-F238E27FC236}">
                <a16:creationId xmlns:a16="http://schemas.microsoft.com/office/drawing/2014/main" id="{6B2BBFD6-8CA1-4583-94E0-2C89EB54F0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C03E9-954A-4FC9-855F-9A96265D5AB8}"/>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71707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9845-F88F-4C44-9764-AE732C3CD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E70BE-5B01-4DCC-B36D-0D83D6E5E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CE353C-8733-490D-9AC6-AEB2BBC15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ACDE5-F8D9-442C-892F-596B088BAA9C}"/>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6" name="Footer Placeholder 5">
            <a:extLst>
              <a:ext uri="{FF2B5EF4-FFF2-40B4-BE49-F238E27FC236}">
                <a16:creationId xmlns:a16="http://schemas.microsoft.com/office/drawing/2014/main" id="{520AB106-787C-4FE9-B3CE-0760B0AE6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F2FAB-4FC6-4663-B86A-E0B63A6E7D89}"/>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194062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291F-43DF-4CF6-B9EF-939375053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CC22C-77EE-470B-8D14-DCDF74362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EB190F-E968-4502-888D-3D66C6227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BA6831-CD40-4AEA-9719-089EB8A71682}"/>
              </a:ext>
            </a:extLst>
          </p:cNvPr>
          <p:cNvSpPr>
            <a:spLocks noGrp="1"/>
          </p:cNvSpPr>
          <p:nvPr>
            <p:ph type="dt" sz="half" idx="10"/>
          </p:nvPr>
        </p:nvSpPr>
        <p:spPr/>
        <p:txBody>
          <a:bodyPr/>
          <a:lstStyle/>
          <a:p>
            <a:fld id="{5F33BD00-C4D0-4196-9A95-213E84647DDB}" type="datetimeFigureOut">
              <a:rPr lang="en-US" smtClean="0"/>
              <a:t>3/30/2023</a:t>
            </a:fld>
            <a:endParaRPr lang="en-US"/>
          </a:p>
        </p:txBody>
      </p:sp>
      <p:sp>
        <p:nvSpPr>
          <p:cNvPr id="6" name="Footer Placeholder 5">
            <a:extLst>
              <a:ext uri="{FF2B5EF4-FFF2-40B4-BE49-F238E27FC236}">
                <a16:creationId xmlns:a16="http://schemas.microsoft.com/office/drawing/2014/main" id="{009620D7-24AF-4B75-BCBD-BF5D43C2A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C7947-2905-4063-A54B-9AA5475E5B9A}"/>
              </a:ext>
            </a:extLst>
          </p:cNvPr>
          <p:cNvSpPr>
            <a:spLocks noGrp="1"/>
          </p:cNvSpPr>
          <p:nvPr>
            <p:ph type="sldNum" sz="quarter" idx="12"/>
          </p:nvPr>
        </p:nvSpPr>
        <p:spPr/>
        <p:txBody>
          <a:bodyPr/>
          <a:lstStyle/>
          <a:p>
            <a:fld id="{A63B09A2-D29D-4D48-9F9F-6B8A0F15118A}" type="slidenum">
              <a:rPr lang="en-US" smtClean="0"/>
              <a:t>‹#›</a:t>
            </a:fld>
            <a:endParaRPr lang="en-US"/>
          </a:p>
        </p:txBody>
      </p:sp>
    </p:spTree>
    <p:extLst>
      <p:ext uri="{BB962C8B-B14F-4D97-AF65-F5344CB8AC3E}">
        <p14:creationId xmlns:p14="http://schemas.microsoft.com/office/powerpoint/2010/main" val="262536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C8606-7547-43BE-BB72-B6900DBAB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A49AA6-7D8A-48B5-82CE-CE50CFD5D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6ED0E-2428-482C-8C11-81E07044F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3BD00-C4D0-4196-9A95-213E84647DDB}" type="datetimeFigureOut">
              <a:rPr lang="en-US" smtClean="0"/>
              <a:t>3/30/2023</a:t>
            </a:fld>
            <a:endParaRPr lang="en-US"/>
          </a:p>
        </p:txBody>
      </p:sp>
      <p:sp>
        <p:nvSpPr>
          <p:cNvPr id="5" name="Footer Placeholder 4">
            <a:extLst>
              <a:ext uri="{FF2B5EF4-FFF2-40B4-BE49-F238E27FC236}">
                <a16:creationId xmlns:a16="http://schemas.microsoft.com/office/drawing/2014/main" id="{45FD2320-4D0A-428B-87C8-F5C761C55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D6716-01A2-4BF1-98DB-3E6417891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B09A2-D29D-4D48-9F9F-6B8A0F15118A}" type="slidenum">
              <a:rPr lang="en-US" smtClean="0"/>
              <a:t>‹#›</a:t>
            </a:fld>
            <a:endParaRPr lang="en-US"/>
          </a:p>
        </p:txBody>
      </p:sp>
    </p:spTree>
    <p:extLst>
      <p:ext uri="{BB962C8B-B14F-4D97-AF65-F5344CB8AC3E}">
        <p14:creationId xmlns:p14="http://schemas.microsoft.com/office/powerpoint/2010/main" val="140124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7019"/>
            <a:ext cx="10515600" cy="4998683"/>
          </a:xfrm>
        </p:spPr>
        <p:txBody>
          <a:bodyPr>
            <a:normAutofit/>
          </a:bodyPr>
          <a:lstStyle/>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Topics covered on:</a:t>
            </a:r>
          </a:p>
          <a:p>
            <a:pPr marL="0" indent="0">
              <a:buNone/>
            </a:pPr>
            <a:r>
              <a:rPr lang="en-US" sz="2400" dirty="0">
                <a:latin typeface="Arial" panose="020B0604020202020204" pitchFamily="34" charset="0"/>
                <a:cs typeface="Arial" panose="020B0604020202020204" pitchFamily="34" charset="0"/>
              </a:rPr>
              <a:t>	Some review and inferences to Taxonomy</a:t>
            </a:r>
          </a:p>
          <a:p>
            <a:pPr marL="0" indent="0">
              <a:buNone/>
            </a:pPr>
            <a:r>
              <a:rPr lang="en-US" sz="2400" dirty="0">
                <a:latin typeface="Arial" panose="020B0604020202020204" pitchFamily="34" charset="0"/>
                <a:cs typeface="Arial" panose="020B0604020202020204" pitchFamily="34" charset="0"/>
              </a:rPr>
              <a:t>	What is a cell?</a:t>
            </a:r>
          </a:p>
          <a:p>
            <a:pPr marL="0" indent="0">
              <a:buNone/>
            </a:pPr>
            <a:r>
              <a:rPr lang="en-US" sz="2400" dirty="0">
                <a:latin typeface="Arial" panose="020B0604020202020204" pitchFamily="34" charset="0"/>
                <a:cs typeface="Arial" panose="020B0604020202020204" pitchFamily="34" charset="0"/>
              </a:rPr>
              <a:t>	What goes on within the cell</a:t>
            </a:r>
          </a:p>
          <a:p>
            <a:pPr marL="0" indent="0">
              <a:buNone/>
            </a:pPr>
            <a:r>
              <a:rPr lang="en-US" sz="2400" dirty="0">
                <a:latin typeface="Arial" panose="020B0604020202020204" pitchFamily="34" charset="0"/>
                <a:cs typeface="Arial" panose="020B0604020202020204" pitchFamily="34" charset="0"/>
              </a:rPr>
              <a:t>	Inferences to the cell cycle </a:t>
            </a:r>
          </a:p>
          <a:p>
            <a:pPr marL="0" indent="0">
              <a:buNone/>
            </a:pPr>
            <a:r>
              <a:rPr lang="en-US" sz="2400" dirty="0">
                <a:latin typeface="Arial" panose="020B0604020202020204" pitchFamily="34" charset="0"/>
                <a:cs typeface="Arial" panose="020B0604020202020204" pitchFamily="34" charset="0"/>
              </a:rPr>
              <a:t>	Introduction to gene and gene expression</a:t>
            </a:r>
          </a:p>
          <a:p>
            <a:pPr marL="0" indent="0">
              <a:buNone/>
            </a:pPr>
            <a:r>
              <a:rPr lang="en-US" sz="2400" dirty="0">
                <a:latin typeface="Arial" panose="020B0604020202020204" pitchFamily="34" charset="0"/>
                <a:cs typeface="Arial" panose="020B0604020202020204" pitchFamily="34" charset="0"/>
              </a:rPr>
              <a:t>	Introduction to the father of modern genetics and his laws</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5100" dirty="0">
              <a:latin typeface="Arial" panose="020B0604020202020204" pitchFamily="34" charset="0"/>
              <a:cs typeface="Arial" panose="020B0604020202020204" pitchFamily="34" charset="0"/>
            </a:endParaRPr>
          </a:p>
          <a:p>
            <a:pPr marL="0" indent="0">
              <a:buNone/>
            </a:pPr>
            <a:endParaRPr lang="en-US" sz="5100" dirty="0">
              <a:latin typeface="Arial" panose="020B0604020202020204" pitchFamily="34" charset="0"/>
              <a:cs typeface="Arial" panose="020B0604020202020204" pitchFamily="34" charset="0"/>
            </a:endParaRPr>
          </a:p>
          <a:p>
            <a:pPr marL="914400" lvl="1" indent="-457200">
              <a:buAutoNum type="arabicPeriod"/>
            </a:pPr>
            <a:endParaRPr lang="en-US" dirty="0"/>
          </a:p>
          <a:p>
            <a:pPr marL="914400" lvl="1" indent="-457200">
              <a:buAutoNum type="arabicPeriod"/>
            </a:pPr>
            <a:endParaRPr lang="en-US" dirty="0"/>
          </a:p>
          <a:p>
            <a:pPr marL="914400" lvl="1" indent="-457200">
              <a:buAutoNum type="arabicPeriod"/>
            </a:pPr>
            <a:endParaRPr lang="en-US" dirty="0"/>
          </a:p>
          <a:p>
            <a:pPr marL="914400" lvl="1" indent="-457200">
              <a:buAutoNum type="arabicPeriod"/>
            </a:pPr>
            <a:endParaRPr lang="en-US" dirty="0"/>
          </a:p>
          <a:p>
            <a:pPr marL="914400" lvl="1" indent="-457200">
              <a:buAutoNum type="arabicPeriod"/>
            </a:pPr>
            <a:endParaRPr lang="en-US" dirty="0"/>
          </a:p>
        </p:txBody>
      </p:sp>
    </p:spTree>
    <p:extLst>
      <p:ext uri="{BB962C8B-B14F-4D97-AF65-F5344CB8AC3E}">
        <p14:creationId xmlns:p14="http://schemas.microsoft.com/office/powerpoint/2010/main" val="338573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1C907-38E3-4E2D-8685-5BB8420A54C6}"/>
              </a:ext>
            </a:extLst>
          </p:cNvPr>
          <p:cNvSpPr/>
          <p:nvPr/>
        </p:nvSpPr>
        <p:spPr>
          <a:xfrm>
            <a:off x="0" y="0"/>
            <a:ext cx="5476973" cy="7971413"/>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DNA </a:t>
            </a:r>
            <a:r>
              <a:rPr lang="en-US" sz="2200" b="1" dirty="0">
                <a:latin typeface="Arial" panose="020B0604020202020204" pitchFamily="34" charset="0"/>
                <a:ea typeface="Times New Roman" panose="02020603050405020304" pitchFamily="18" charset="0"/>
                <a:cs typeface="Arial" panose="020B0604020202020204" pitchFamily="34" charset="0"/>
              </a:rPr>
              <a:t>(</a:t>
            </a:r>
            <a:r>
              <a:rPr lang="en-US" sz="2200" b="1" dirty="0">
                <a:latin typeface="Arial" panose="020B0604020202020204" pitchFamily="34" charset="0"/>
                <a:cs typeface="Arial" panose="020B0604020202020204" pitchFamily="34" charset="0"/>
              </a:rPr>
              <a:t>deoxyribonucleic)</a:t>
            </a:r>
          </a:p>
          <a:p>
            <a:r>
              <a:rPr lang="en-US" sz="2200" dirty="0">
                <a:latin typeface="Arial" panose="020B0604020202020204" pitchFamily="34" charset="0"/>
                <a:cs typeface="Arial" panose="020B0604020202020204" pitchFamily="34" charset="0"/>
              </a:rPr>
              <a:t>Structure contains </a:t>
            </a:r>
            <a:r>
              <a:rPr lang="en-US" sz="2200" b="1" dirty="0">
                <a:latin typeface="Arial" panose="020B0604020202020204" pitchFamily="34" charset="0"/>
                <a:cs typeface="Arial" panose="020B0604020202020204" pitchFamily="34" charset="0"/>
              </a:rPr>
              <a:t>sugar</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phosphate</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a base </a:t>
            </a:r>
            <a:r>
              <a:rPr lang="en-US" sz="2200" dirty="0">
                <a:latin typeface="Arial" panose="020B0604020202020204" pitchFamily="34" charset="0"/>
                <a:cs typeface="Arial" panose="020B0604020202020204" pitchFamily="34" charset="0"/>
              </a:rPr>
              <a:t>combined into a complex double helix.</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The two strands in the helix are </a:t>
            </a:r>
            <a:r>
              <a:rPr lang="en-US" sz="2200" b="1" dirty="0">
                <a:latin typeface="Arial" panose="020B0604020202020204" pitchFamily="34" charset="0"/>
                <a:cs typeface="Arial" panose="020B0604020202020204" pitchFamily="34" charset="0"/>
              </a:rPr>
              <a:t>complementary</a:t>
            </a:r>
            <a:r>
              <a:rPr lang="en-US" sz="2200" dirty="0">
                <a:latin typeface="Arial" panose="020B0604020202020204" pitchFamily="34" charset="0"/>
                <a:cs typeface="Arial" panose="020B0604020202020204" pitchFamily="34" charset="0"/>
              </a:rPr>
              <a:t> to each other, which means that each DNA strand contains the template information for synthesis of a new copy of the other strand.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building blocks of DNA are the 5-carbon sugar deoxyribose linked together by phosphodiester bonds forming two strands of sugar-phosphate backbones on the outside of the double helix.</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Each ribose also binds one of four alternative bases: adenine (A), guanine (G), cytosine (C) or thymine (T).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Aft>
                <a:spcPts val="800"/>
              </a:spcAft>
            </a:pPr>
            <a:br>
              <a:rPr lang="en-US" dirty="0">
                <a:latin typeface="Arial" panose="020B0604020202020204" pitchFamily="34" charset="0"/>
                <a:ea typeface="Times New Roman" panose="02020603050405020304" pitchFamily="18" charset="0"/>
                <a:cs typeface="Cordia New" panose="020B0304020202020204" pitchFamily="34" charset="-34"/>
              </a:rPr>
            </a:br>
            <a:endParaRPr lang="en-US"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9218" name="Picture 2" descr="Image result for dna structure labeled">
            <a:extLst>
              <a:ext uri="{FF2B5EF4-FFF2-40B4-BE49-F238E27FC236}">
                <a16:creationId xmlns:a16="http://schemas.microsoft.com/office/drawing/2014/main" id="{E0A10DE0-C3A1-43F8-B759-6B0E21B31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084" y="94268"/>
            <a:ext cx="6557878" cy="43740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2A765B0-C5AC-4E38-A50C-AE331A87408D}"/>
              </a:ext>
            </a:extLst>
          </p:cNvPr>
          <p:cNvSpPr/>
          <p:nvPr/>
        </p:nvSpPr>
        <p:spPr>
          <a:xfrm>
            <a:off x="9464510" y="4697240"/>
            <a:ext cx="2878317" cy="1015663"/>
          </a:xfrm>
          <a:prstGeom prst="rect">
            <a:avLst/>
          </a:prstGeom>
        </p:spPr>
        <p:txBody>
          <a:bodyPr wrap="square">
            <a:spAutoFit/>
          </a:bodyPr>
          <a:lstStyle/>
          <a:p>
            <a:r>
              <a:rPr lang="en-US" sz="2000" dirty="0">
                <a:latin typeface="Arial" panose="020B0604020202020204" pitchFamily="34" charset="0"/>
                <a:ea typeface="Times New Roman" panose="02020603050405020304" pitchFamily="18" charset="0"/>
                <a:cs typeface="Cordia New" panose="020B0304020202020204" pitchFamily="34" charset="-34"/>
              </a:rPr>
              <a:t>DNA is a double-stranded double helix running anti-parallel.</a:t>
            </a:r>
            <a:endParaRPr lang="en-US" sz="2000" dirty="0"/>
          </a:p>
        </p:txBody>
      </p:sp>
      <p:sp>
        <p:nvSpPr>
          <p:cNvPr id="4" name="Rectangle 3">
            <a:extLst>
              <a:ext uri="{FF2B5EF4-FFF2-40B4-BE49-F238E27FC236}">
                <a16:creationId xmlns:a16="http://schemas.microsoft.com/office/drawing/2014/main" id="{CF02E832-86E7-45DC-AC1D-217A3B39DB03}"/>
              </a:ext>
            </a:extLst>
          </p:cNvPr>
          <p:cNvSpPr/>
          <p:nvPr/>
        </p:nvSpPr>
        <p:spPr>
          <a:xfrm>
            <a:off x="5476973" y="4697240"/>
            <a:ext cx="4091233" cy="193899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opposing strands are held together by base pairing between the two strands: G is always paired with C by three hydrogen bonds and A is always paired with T by two hydrogen bonds.</a:t>
            </a:r>
          </a:p>
        </p:txBody>
      </p:sp>
    </p:spTree>
    <p:extLst>
      <p:ext uri="{BB962C8B-B14F-4D97-AF65-F5344CB8AC3E}">
        <p14:creationId xmlns:p14="http://schemas.microsoft.com/office/powerpoint/2010/main" val="369489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
            <a:extLst>
              <a:ext uri="{FF2B5EF4-FFF2-40B4-BE49-F238E27FC236}">
                <a16:creationId xmlns:a16="http://schemas.microsoft.com/office/drawing/2014/main" id="{4B47E4EC-2EB1-4487-B1E7-CDF00B115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854" y="89554"/>
            <a:ext cx="3938590" cy="66800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D825F6-8B81-429F-82AA-AB7B3F9C6939}"/>
              </a:ext>
            </a:extLst>
          </p:cNvPr>
          <p:cNvSpPr/>
          <p:nvPr/>
        </p:nvSpPr>
        <p:spPr>
          <a:xfrm>
            <a:off x="127749" y="89554"/>
            <a:ext cx="7809620" cy="6740307"/>
          </a:xfrm>
          <a:prstGeom prst="rect">
            <a:avLst/>
          </a:prstGeom>
        </p:spPr>
        <p:txBody>
          <a:bodyPr wrap="square">
            <a:spAutoFit/>
          </a:bodyPr>
          <a:lstStyle/>
          <a:p>
            <a:r>
              <a:rPr lang="en-US" sz="2400" b="1" dirty="0">
                <a:solidFill>
                  <a:srgbClr val="222222"/>
                </a:solidFill>
                <a:latin typeface="Arial" panose="020B0604020202020204" pitchFamily="34" charset="0"/>
                <a:cs typeface="Arial" panose="020B0604020202020204" pitchFamily="34" charset="0"/>
              </a:rPr>
              <a:t>DNA-RNA-Protein</a:t>
            </a:r>
          </a:p>
          <a:p>
            <a:endParaRPr lang="en-US" sz="2400" b="1"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The DNA is situated in the nucleus, organized into chromosomes. </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Every cell must contain the genetic information and the DNA is therefore duplicated before a cell divides (</a:t>
            </a:r>
            <a:r>
              <a:rPr lang="en-US" sz="2400" b="1" dirty="0">
                <a:latin typeface="Arial" panose="020B0604020202020204" pitchFamily="34" charset="0"/>
                <a:cs typeface="Arial" panose="020B0604020202020204" pitchFamily="34" charset="0"/>
              </a:rPr>
              <a:t>replication</a:t>
            </a:r>
            <a:r>
              <a:rPr lang="en-US" sz="2400" dirty="0">
                <a:solidFill>
                  <a:srgbClr val="222222"/>
                </a:solidFill>
                <a:latin typeface="Arial" panose="020B0604020202020204" pitchFamily="34" charset="0"/>
                <a:cs typeface="Arial" panose="020B0604020202020204" pitchFamily="34" charset="0"/>
              </a:rPr>
              <a:t>). </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When proteins are needed, the corresponding genes are transcribed into RNA (</a:t>
            </a:r>
            <a:r>
              <a:rPr lang="en-US" sz="2400" b="1" dirty="0">
                <a:latin typeface="Arial" panose="020B0604020202020204" pitchFamily="34" charset="0"/>
                <a:cs typeface="Arial" panose="020B0604020202020204" pitchFamily="34" charset="0"/>
              </a:rPr>
              <a:t>transcription</a:t>
            </a:r>
            <a:r>
              <a:rPr lang="en-US" sz="2400" dirty="0">
                <a:solidFill>
                  <a:srgbClr val="222222"/>
                </a:solidFill>
                <a:latin typeface="Arial" panose="020B0604020202020204" pitchFamily="34" charset="0"/>
                <a:cs typeface="Arial" panose="020B0604020202020204" pitchFamily="34" charset="0"/>
              </a:rPr>
              <a:t>). </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The RNA is first processed so that non-coding parts are removed (</a:t>
            </a:r>
            <a:r>
              <a:rPr lang="en-US" sz="2400" b="1" dirty="0">
                <a:latin typeface="Arial" panose="020B0604020202020204" pitchFamily="34" charset="0"/>
                <a:cs typeface="Arial" panose="020B0604020202020204" pitchFamily="34" charset="0"/>
              </a:rPr>
              <a:t>processing</a:t>
            </a:r>
            <a:r>
              <a:rPr lang="en-US" sz="2400" dirty="0">
                <a:solidFill>
                  <a:srgbClr val="222222"/>
                </a:solidFill>
                <a:latin typeface="Arial" panose="020B0604020202020204" pitchFamily="34" charset="0"/>
                <a:cs typeface="Arial" panose="020B0604020202020204" pitchFamily="34" charset="0"/>
              </a:rPr>
              <a:t>) and is then transported out of the nucleus (</a:t>
            </a:r>
            <a:r>
              <a:rPr lang="en-US" sz="2400" b="1" dirty="0">
                <a:latin typeface="Arial" panose="020B0604020202020204" pitchFamily="34" charset="0"/>
                <a:cs typeface="Arial" panose="020B0604020202020204" pitchFamily="34" charset="0"/>
              </a:rPr>
              <a:t>transport</a:t>
            </a:r>
            <a:r>
              <a:rPr lang="en-US" sz="2400" dirty="0">
                <a:solidFill>
                  <a:srgbClr val="222222"/>
                </a:solidFill>
                <a:latin typeface="Arial" panose="020B0604020202020204" pitchFamily="34" charset="0"/>
                <a:cs typeface="Arial" panose="020B0604020202020204" pitchFamily="34" charset="0"/>
              </a:rPr>
              <a:t>). </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Outside the nucleus, the proteins are built based upon the code in the RNA (</a:t>
            </a:r>
            <a:r>
              <a:rPr lang="en-US" sz="2400" b="1" dirty="0">
                <a:latin typeface="Arial" panose="020B0604020202020204" pitchFamily="34" charset="0"/>
                <a:cs typeface="Arial" panose="020B0604020202020204" pitchFamily="34" charset="0"/>
              </a:rPr>
              <a:t>translation</a:t>
            </a:r>
            <a:r>
              <a:rPr lang="en-US" sz="2400" dirty="0">
                <a:solidFill>
                  <a:srgbClr val="22222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8830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2DB2B-61CB-4354-8C8D-F109D0C630F9}"/>
              </a:ext>
            </a:extLst>
          </p:cNvPr>
          <p:cNvSpPr/>
          <p:nvPr/>
        </p:nvSpPr>
        <p:spPr>
          <a:xfrm>
            <a:off x="39578" y="9426"/>
            <a:ext cx="5618375" cy="7030643"/>
          </a:xfrm>
          <a:prstGeom prst="rect">
            <a:avLst/>
          </a:prstGeom>
        </p:spPr>
        <p:txBody>
          <a:bodyPr wrap="square">
            <a:spAutoFit/>
          </a:bodyPr>
          <a:lstStyle/>
          <a:p>
            <a:pPr>
              <a:lnSpc>
                <a:spcPct val="107000"/>
              </a:lnSpc>
              <a:spcAft>
                <a:spcPts val="800"/>
              </a:spcAft>
            </a:pPr>
            <a:r>
              <a:rPr lang="en-US" sz="2400" b="1" dirty="0">
                <a:latin typeface="Arial" panose="020B0604020202020204" pitchFamily="34" charset="0"/>
                <a:ea typeface="Times New Roman" panose="02020603050405020304" pitchFamily="18" charset="0"/>
                <a:cs typeface="Cordia New" panose="020B0304020202020204" pitchFamily="34" charset="-34"/>
              </a:rPr>
              <a:t>The Central Dogma and Genetic Code</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DNA can replicate itself according to </a:t>
            </a:r>
            <a:r>
              <a:rPr lang="en-US" sz="2400" dirty="0">
                <a:solidFill>
                  <a:srgbClr val="FF0000"/>
                </a:solidFill>
                <a:latin typeface="Arial" panose="020B0604020202020204" pitchFamily="34" charset="0"/>
                <a:ea typeface="Times New Roman" panose="02020603050405020304" pitchFamily="18" charset="0"/>
                <a:cs typeface="Cordia New" panose="020B0304020202020204" pitchFamily="34" charset="-34"/>
              </a:rPr>
              <a:t>base-paring mechanism</a:t>
            </a:r>
            <a:r>
              <a:rPr lang="en-US" sz="2400" dirty="0">
                <a:latin typeface="Arial" panose="020B0604020202020204" pitchFamily="34" charset="0"/>
                <a:ea typeface="Times New Roman" panose="02020603050405020304" pitchFamily="18" charset="0"/>
                <a:cs typeface="Cordia New" panose="020B0304020202020204" pitchFamily="34" charset="-34"/>
              </a:rPr>
              <a:t>.  </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RNA is made from DNA template, also via base-paring mechanism.  </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mRNA is read in triplet code called genetic code.  </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Three adjacent nucleotides on mRNA determine an amino acid on protein.  </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The code starts from a fixed point and continues undisrupted.  </a:t>
            </a:r>
          </a:p>
          <a:p>
            <a:pPr marL="342900" indent="-342900">
              <a:lnSpc>
                <a:spcPct val="107000"/>
              </a:lnSpc>
              <a:spcAft>
                <a:spcPts val="800"/>
              </a:spcAft>
              <a:buFont typeface="Wingdings" panose="05000000000000000000" pitchFamily="2" charset="2"/>
              <a:buChar char="§"/>
            </a:pPr>
            <a:r>
              <a:rPr lang="en-US" sz="2400" dirty="0">
                <a:latin typeface="Arial" panose="020B0604020202020204" pitchFamily="34" charset="0"/>
                <a:ea typeface="Times New Roman" panose="02020603050405020304" pitchFamily="18" charset="0"/>
                <a:cs typeface="Cordia New" panose="020B0304020202020204" pitchFamily="34" charset="-34"/>
              </a:rPr>
              <a:t>Genetic codes are degenerative because there are only 20 amino acids and 64 combinations of 4 nucleotides.</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3" name="Picture 2" descr="Chapter 6 EXPRESSION OF GENETIC INFOR">
            <a:extLst>
              <a:ext uri="{FF2B5EF4-FFF2-40B4-BE49-F238E27FC236}">
                <a16:creationId xmlns:a16="http://schemas.microsoft.com/office/drawing/2014/main" id="{25B5D6AA-FB73-42D2-8BBF-5101BE21B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953" y="2960711"/>
            <a:ext cx="5475434" cy="4153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lated image">
            <a:extLst>
              <a:ext uri="{FF2B5EF4-FFF2-40B4-BE49-F238E27FC236}">
                <a16:creationId xmlns:a16="http://schemas.microsoft.com/office/drawing/2014/main" id="{55B536D8-A97B-45D4-BADF-DD3065587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953" y="0"/>
            <a:ext cx="4419299" cy="304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1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pter 6 EXPRESSION OF GENETIC INFOR">
            <a:extLst>
              <a:ext uri="{FF2B5EF4-FFF2-40B4-BE49-F238E27FC236}">
                <a16:creationId xmlns:a16="http://schemas.microsoft.com/office/drawing/2014/main" id="{DC7A964B-BFFB-4051-AA65-623EAA611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914" y="0"/>
            <a:ext cx="8916614" cy="6528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a:extLst>
              <a:ext uri="{FF2B5EF4-FFF2-40B4-BE49-F238E27FC236}">
                <a16:creationId xmlns:a16="http://schemas.microsoft.com/office/drawing/2014/main" id="{359634C6-7E64-4043-80BB-7A098A459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0" y="196646"/>
            <a:ext cx="4937452" cy="56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6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BE6F4-815B-43C2-B2BF-BA3AE09B467D}"/>
              </a:ext>
            </a:extLst>
          </p:cNvPr>
          <p:cNvSpPr/>
          <p:nvPr/>
        </p:nvSpPr>
        <p:spPr>
          <a:xfrm>
            <a:off x="-1" y="0"/>
            <a:ext cx="3603713" cy="6863417"/>
          </a:xfrm>
          <a:prstGeom prst="rect">
            <a:avLst/>
          </a:prstGeom>
        </p:spPr>
        <p:txBody>
          <a:bodyPr wrap="square">
            <a:spAutoFit/>
          </a:bodyPr>
          <a:lstStyle/>
          <a:p>
            <a:r>
              <a:rPr lang="en-US" sz="2200" b="1" dirty="0">
                <a:latin typeface="Arial" panose="020B0604020202020204" pitchFamily="34" charset="0"/>
                <a:ea typeface="Times New Roman" panose="02020603050405020304" pitchFamily="18" charset="0"/>
              </a:rPr>
              <a:t>DNA Replication</a:t>
            </a:r>
          </a:p>
          <a:p>
            <a:endParaRPr lang="en-US" sz="2200" b="1" dirty="0">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
            </a:pPr>
            <a:r>
              <a:rPr lang="en-US" sz="2200" dirty="0">
                <a:latin typeface="Arial" panose="020B0604020202020204" pitchFamily="34" charset="0"/>
                <a:ea typeface="Times New Roman" panose="02020603050405020304" pitchFamily="18" charset="0"/>
              </a:rPr>
              <a:t>DNA replicates itself during the S phase of the cell cycle, prior to mitosis.   </a:t>
            </a:r>
          </a:p>
          <a:p>
            <a:pPr marL="342900" indent="-342900">
              <a:buFont typeface="Wingdings" panose="05000000000000000000" pitchFamily="2" charset="2"/>
              <a:buChar char="§"/>
            </a:pPr>
            <a:r>
              <a:rPr lang="en-US" sz="2200" dirty="0">
                <a:solidFill>
                  <a:srgbClr val="FF0000"/>
                </a:solidFill>
                <a:latin typeface="Arial" panose="020B0604020202020204" pitchFamily="34" charset="0"/>
                <a:ea typeface="Times New Roman" panose="02020603050405020304" pitchFamily="18" charset="0"/>
              </a:rPr>
              <a:t>The double-helix comes apart at the replication fork. </a:t>
            </a:r>
          </a:p>
          <a:p>
            <a:pPr marL="342900" indent="-342900">
              <a:buFont typeface="Wingdings" panose="05000000000000000000" pitchFamily="2" charset="2"/>
              <a:buChar char="§"/>
            </a:pPr>
            <a:r>
              <a:rPr lang="en-US" sz="2200" dirty="0">
                <a:latin typeface="Arial" panose="020B0604020202020204" pitchFamily="34" charset="0"/>
                <a:ea typeface="Times New Roman" panose="02020603050405020304" pitchFamily="18" charset="0"/>
              </a:rPr>
              <a:t>DNA copies from the 3 to 5 end with the help of the protein </a:t>
            </a:r>
            <a:r>
              <a:rPr lang="en-US" sz="2200" dirty="0">
                <a:solidFill>
                  <a:srgbClr val="FF0000"/>
                </a:solidFill>
                <a:latin typeface="Arial" panose="020B0604020202020204" pitchFamily="34" charset="0"/>
                <a:ea typeface="Times New Roman" panose="02020603050405020304" pitchFamily="18" charset="0"/>
              </a:rPr>
              <a:t>DNA polymerase</a:t>
            </a:r>
            <a:r>
              <a:rPr lang="en-US" sz="2200" dirty="0">
                <a:latin typeface="Arial" panose="020B0604020202020204" pitchFamily="34" charset="0"/>
                <a:ea typeface="Times New Roman" panose="02020603050405020304" pitchFamily="18" charset="0"/>
              </a:rPr>
              <a:t>.  </a:t>
            </a:r>
          </a:p>
          <a:p>
            <a:pPr marL="342900" indent="-342900">
              <a:buFont typeface="Wingdings" panose="05000000000000000000" pitchFamily="2" charset="2"/>
              <a:buChar char="§"/>
            </a:pPr>
            <a:r>
              <a:rPr lang="en-US" sz="2200" dirty="0">
                <a:solidFill>
                  <a:srgbClr val="FF0000"/>
                </a:solidFill>
                <a:latin typeface="Arial" panose="020B0604020202020204" pitchFamily="34" charset="0"/>
                <a:ea typeface="Times New Roman" panose="02020603050405020304" pitchFamily="18" charset="0"/>
              </a:rPr>
              <a:t>One of the ends is the leading strand, and the other is the lagging strand, which has to replicate backwards in strips known as Okazaki fragments.  </a:t>
            </a:r>
            <a:endParaRPr lang="en-US" sz="2200" dirty="0">
              <a:solidFill>
                <a:srgbClr val="FF0000"/>
              </a:solidFill>
            </a:endParaRPr>
          </a:p>
        </p:txBody>
      </p:sp>
      <p:pic>
        <p:nvPicPr>
          <p:cNvPr id="17410" name="Picture 2" descr="Related image">
            <a:extLst>
              <a:ext uri="{FF2B5EF4-FFF2-40B4-BE49-F238E27FC236}">
                <a16:creationId xmlns:a16="http://schemas.microsoft.com/office/drawing/2014/main" id="{7F9C57A8-FCCB-498C-9063-B25EC9F83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712" y="1030230"/>
            <a:ext cx="8079241" cy="605943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dna translation process">
            <a:extLst>
              <a:ext uri="{FF2B5EF4-FFF2-40B4-BE49-F238E27FC236}">
                <a16:creationId xmlns:a16="http://schemas.microsoft.com/office/drawing/2014/main" id="{20B599F5-5C1B-4530-BEAE-2697E3BB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243" y="0"/>
            <a:ext cx="3311724" cy="252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8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4B99F4-CF5F-426D-9096-C4031BACE393}"/>
              </a:ext>
            </a:extLst>
          </p:cNvPr>
          <p:cNvSpPr/>
          <p:nvPr/>
        </p:nvSpPr>
        <p:spPr>
          <a:xfrm>
            <a:off x="0" y="0"/>
            <a:ext cx="6070862" cy="3458896"/>
          </a:xfrm>
          <a:prstGeom prst="rect">
            <a:avLst/>
          </a:prstGeom>
        </p:spPr>
        <p:txBody>
          <a:bodyPr wrap="square">
            <a:spAutoFit/>
          </a:bodyPr>
          <a:lstStyle/>
          <a:p>
            <a:pPr>
              <a:lnSpc>
                <a:spcPct val="107000"/>
              </a:lnSpc>
              <a:spcAft>
                <a:spcPts val="800"/>
              </a:spcAft>
            </a:pPr>
            <a:r>
              <a:rPr lang="en-US" sz="2400" b="1" dirty="0">
                <a:latin typeface="Arial" panose="020B0604020202020204" pitchFamily="34" charset="0"/>
                <a:ea typeface="Times New Roman" panose="02020603050405020304" pitchFamily="18" charset="0"/>
                <a:cs typeface="Cordia New" panose="020B0304020202020204" pitchFamily="34" charset="-34"/>
              </a:rPr>
              <a:t>Transcription</a:t>
            </a:r>
            <a:r>
              <a:rPr lang="en-US" sz="2400" dirty="0">
                <a:latin typeface="Arial" panose="020B0604020202020204" pitchFamily="34" charset="0"/>
                <a:ea typeface="Times New Roman" panose="02020603050405020304" pitchFamily="18" charset="0"/>
                <a:cs typeface="Cordia New" panose="020B0304020202020204" pitchFamily="34" charset="-34"/>
              </a:rPr>
              <a:t> is converting DNA to mRNA using </a:t>
            </a:r>
            <a:r>
              <a:rPr lang="en-US" sz="2400" dirty="0">
                <a:solidFill>
                  <a:srgbClr val="FF0000"/>
                </a:solidFill>
                <a:latin typeface="Arial" panose="020B0604020202020204" pitchFamily="34" charset="0"/>
                <a:ea typeface="Times New Roman" panose="02020603050405020304" pitchFamily="18" charset="0"/>
                <a:cs typeface="Cordia New" panose="020B0304020202020204" pitchFamily="34" charset="-34"/>
              </a:rPr>
              <a:t>RNA polymerase</a:t>
            </a:r>
            <a:r>
              <a:rPr lang="en-US" sz="2400" dirty="0">
                <a:latin typeface="Arial" panose="020B0604020202020204" pitchFamily="34" charset="0"/>
                <a:ea typeface="Times New Roman" panose="02020603050405020304" pitchFamily="18" charset="0"/>
                <a:cs typeface="Cordia New" panose="020B0304020202020204" pitchFamily="34" charset="-34"/>
              </a:rPr>
              <a:t>, followed by editing to cut out the introns and splice together the exons.  </a:t>
            </a:r>
          </a:p>
          <a:p>
            <a:pPr>
              <a:lnSpc>
                <a:spcPct val="107000"/>
              </a:lnSpc>
              <a:spcAft>
                <a:spcPts val="800"/>
              </a:spcAft>
            </a:pPr>
            <a:r>
              <a:rPr lang="en-US" sz="2400" dirty="0">
                <a:latin typeface="Arial" panose="020B0604020202020204" pitchFamily="34" charset="0"/>
                <a:ea typeface="Times New Roman" panose="02020603050405020304" pitchFamily="18" charset="0"/>
                <a:cs typeface="Cordia New" panose="020B0304020202020204" pitchFamily="34" charset="-34"/>
              </a:rPr>
              <a:t>The mRNA then leaves the nucleus.  </a:t>
            </a:r>
          </a:p>
          <a:p>
            <a:pPr>
              <a:lnSpc>
                <a:spcPct val="107000"/>
              </a:lnSpc>
              <a:spcAft>
                <a:spcPts val="800"/>
              </a:spcAft>
            </a:pPr>
            <a:r>
              <a:rPr lang="en-US" sz="2400" dirty="0">
                <a:latin typeface="Arial" panose="020B0604020202020204" pitchFamily="34" charset="0"/>
                <a:ea typeface="Times New Roman" panose="02020603050405020304" pitchFamily="18" charset="0"/>
                <a:cs typeface="Cordia New" panose="020B0304020202020204" pitchFamily="34" charset="-34"/>
              </a:rPr>
              <a:t>The point of transcription is to read the master code and bring it to a new location for production.</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18434" name="Picture 2" descr="Related image">
            <a:extLst>
              <a:ext uri="{FF2B5EF4-FFF2-40B4-BE49-F238E27FC236}">
                <a16:creationId xmlns:a16="http://schemas.microsoft.com/office/drawing/2014/main" id="{0F32A05C-ED53-4AE3-9253-7142B78D7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979" y="0"/>
            <a:ext cx="6340021" cy="5137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a:extLst>
              <a:ext uri="{FF2B5EF4-FFF2-40B4-BE49-F238E27FC236}">
                <a16:creationId xmlns:a16="http://schemas.microsoft.com/office/drawing/2014/main" id="{1173E3F7-CB75-4E2C-A7EA-57349AAF1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482" y="3227925"/>
            <a:ext cx="5041391" cy="349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6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6BE41-D528-4B4A-A6F0-67ABBA4CB667}"/>
              </a:ext>
            </a:extLst>
          </p:cNvPr>
          <p:cNvSpPr/>
          <p:nvPr/>
        </p:nvSpPr>
        <p:spPr>
          <a:xfrm>
            <a:off x="219959" y="2318993"/>
            <a:ext cx="4936503" cy="467629"/>
          </a:xfrm>
          <a:prstGeom prst="rect">
            <a:avLst/>
          </a:prstGeom>
        </p:spPr>
        <p:txBody>
          <a:bodyPr wrap="square">
            <a:spAutoFit/>
          </a:bodyPr>
          <a:lstStyle/>
          <a:p>
            <a:pPr>
              <a:lnSpc>
                <a:spcPct val="107000"/>
              </a:lnSpc>
              <a:spcAft>
                <a:spcPts val="800"/>
              </a:spcAft>
            </a:pPr>
            <a:r>
              <a:rPr lang="en-US" sz="2400" dirty="0">
                <a:latin typeface="Arial" panose="020B0604020202020204" pitchFamily="34" charset="0"/>
                <a:ea typeface="Times New Roman" panose="02020603050405020304" pitchFamily="18" charset="0"/>
                <a:cs typeface="Cordia New" panose="020B0304020202020204" pitchFamily="34" charset="-34"/>
              </a:rPr>
              <a:t> </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23554" name="Picture 2" descr="Image result for translation diagram">
            <a:extLst>
              <a:ext uri="{FF2B5EF4-FFF2-40B4-BE49-F238E27FC236}">
                <a16:creationId xmlns:a16="http://schemas.microsoft.com/office/drawing/2014/main" id="{AEEB0BF0-92DF-433C-89EC-0171ECC56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482" y="1"/>
            <a:ext cx="5474243" cy="3440334"/>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elated image">
            <a:extLst>
              <a:ext uri="{FF2B5EF4-FFF2-40B4-BE49-F238E27FC236}">
                <a16:creationId xmlns:a16="http://schemas.microsoft.com/office/drawing/2014/main" id="{58C7EAF7-57B5-4E25-811B-A327D7D50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9" y="635420"/>
            <a:ext cx="5363822" cy="59813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8C1A4D-B507-4CFE-99CA-15AF3CAC2E83}"/>
              </a:ext>
            </a:extLst>
          </p:cNvPr>
          <p:cNvSpPr/>
          <p:nvPr/>
        </p:nvSpPr>
        <p:spPr>
          <a:xfrm>
            <a:off x="131975" y="106535"/>
            <a:ext cx="6686742" cy="830997"/>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Cordia New" panose="020B0304020202020204" pitchFamily="34" charset="-34"/>
              </a:rPr>
              <a:t>Translation</a:t>
            </a:r>
            <a:r>
              <a:rPr lang="en-US" sz="2400" dirty="0">
                <a:latin typeface="Arial" panose="020B0604020202020204" pitchFamily="34" charset="0"/>
                <a:ea typeface="Times New Roman" panose="02020603050405020304" pitchFamily="18" charset="0"/>
                <a:cs typeface="Cordia New" panose="020B0304020202020204" pitchFamily="34" charset="-34"/>
              </a:rPr>
              <a:t> is the process of changing mRNA into the actual protein. </a:t>
            </a:r>
            <a:endParaRPr lang="en-US" sz="2400" dirty="0"/>
          </a:p>
        </p:txBody>
      </p:sp>
      <p:sp>
        <p:nvSpPr>
          <p:cNvPr id="4" name="Rectangle 3">
            <a:extLst>
              <a:ext uri="{FF2B5EF4-FFF2-40B4-BE49-F238E27FC236}">
                <a16:creationId xmlns:a16="http://schemas.microsoft.com/office/drawing/2014/main" id="{ABBE3BF8-02D1-4448-8A0D-1D2F891580C5}"/>
              </a:ext>
            </a:extLst>
          </p:cNvPr>
          <p:cNvSpPr/>
          <p:nvPr/>
        </p:nvSpPr>
        <p:spPr>
          <a:xfrm>
            <a:off x="5291008" y="3415724"/>
            <a:ext cx="6747021" cy="3280129"/>
          </a:xfrm>
          <a:prstGeom prst="rect">
            <a:avLst/>
          </a:prstGeom>
        </p:spPr>
        <p:txBody>
          <a:bodyPr wrap="square">
            <a:spAutoFit/>
          </a:bodyPr>
          <a:lstStyle/>
          <a:p>
            <a:pPr>
              <a:lnSpc>
                <a:spcPct val="107000"/>
              </a:lnSpc>
              <a:spcAft>
                <a:spcPts val="800"/>
              </a:spcAft>
            </a:pPr>
            <a:r>
              <a:rPr lang="en-US" sz="2200" dirty="0">
                <a:latin typeface="Arial" panose="020B0604020202020204" pitchFamily="34" charset="0"/>
                <a:ea typeface="Times New Roman" panose="02020603050405020304" pitchFamily="18" charset="0"/>
                <a:cs typeface="Cordia New" panose="020B0304020202020204" pitchFamily="34" charset="-34"/>
              </a:rPr>
              <a:t>The ribosome reads the mRNA, 1 codon at a time (3 RNA bases at a time).  </a:t>
            </a:r>
          </a:p>
          <a:p>
            <a:pPr>
              <a:lnSpc>
                <a:spcPct val="107000"/>
              </a:lnSpc>
              <a:spcAft>
                <a:spcPts val="800"/>
              </a:spcAft>
            </a:pPr>
            <a:r>
              <a:rPr lang="en-US" sz="2200" dirty="0">
                <a:latin typeface="Arial" panose="020B0604020202020204" pitchFamily="34" charset="0"/>
                <a:ea typeface="Times New Roman" panose="02020603050405020304" pitchFamily="18" charset="0"/>
                <a:cs typeface="Cordia New" panose="020B0304020202020204" pitchFamily="34" charset="-34"/>
              </a:rPr>
              <a:t>Each codon will code for an amino acids.  </a:t>
            </a:r>
          </a:p>
          <a:p>
            <a:pPr>
              <a:lnSpc>
                <a:spcPct val="107000"/>
              </a:lnSpc>
              <a:spcAft>
                <a:spcPts val="800"/>
              </a:spcAft>
            </a:pPr>
            <a:r>
              <a:rPr lang="en-US" sz="2200" dirty="0">
                <a:latin typeface="Arial" panose="020B0604020202020204" pitchFamily="34" charset="0"/>
                <a:ea typeface="Times New Roman" panose="02020603050405020304" pitchFamily="18" charset="0"/>
                <a:cs typeface="Cordia New" panose="020B0304020202020204" pitchFamily="34" charset="-34"/>
              </a:rPr>
              <a:t>When a codon is read, the </a:t>
            </a:r>
            <a:r>
              <a:rPr lang="en-US" sz="2200" dirty="0" err="1">
                <a:latin typeface="Arial" panose="020B0604020202020204" pitchFamily="34" charset="0"/>
                <a:ea typeface="Times New Roman" panose="02020603050405020304" pitchFamily="18" charset="0"/>
                <a:cs typeface="Cordia New" panose="020B0304020202020204" pitchFamily="34" charset="-34"/>
              </a:rPr>
              <a:t>tRNA</a:t>
            </a:r>
            <a:r>
              <a:rPr lang="en-US" sz="2200" dirty="0">
                <a:latin typeface="Arial" panose="020B0604020202020204" pitchFamily="34" charset="0"/>
                <a:ea typeface="Times New Roman" panose="02020603050405020304" pitchFamily="18" charset="0"/>
                <a:cs typeface="Cordia New" panose="020B0304020202020204" pitchFamily="34" charset="-34"/>
              </a:rPr>
              <a:t> brings the appropriate amino acid to the ribosome to add to the growing chain.  </a:t>
            </a:r>
          </a:p>
          <a:p>
            <a:pPr>
              <a:lnSpc>
                <a:spcPct val="107000"/>
              </a:lnSpc>
              <a:spcAft>
                <a:spcPts val="800"/>
              </a:spcAft>
            </a:pPr>
            <a:r>
              <a:rPr lang="en-US" sz="2200" dirty="0">
                <a:latin typeface="Arial" panose="020B0604020202020204" pitchFamily="34" charset="0"/>
                <a:ea typeface="Times New Roman" panose="02020603050405020304" pitchFamily="18" charset="0"/>
                <a:cs typeface="Cordia New" panose="020B0304020202020204" pitchFamily="34" charset="-34"/>
              </a:rPr>
              <a:t>A protein is made when many amino acids are assembled together.</a:t>
            </a:r>
            <a:endParaRPr lang="en-US" sz="2200" dirty="0">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36805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DD3570-BF40-46B8-AD97-0A19E865A07D}"/>
              </a:ext>
            </a:extLst>
          </p:cNvPr>
          <p:cNvSpPr/>
          <p:nvPr/>
        </p:nvSpPr>
        <p:spPr>
          <a:xfrm>
            <a:off x="8861293" y="2208526"/>
            <a:ext cx="2944306" cy="421654"/>
          </a:xfrm>
          <a:prstGeom prst="rect">
            <a:avLst/>
          </a:prstGeom>
        </p:spPr>
        <p:txBody>
          <a:bodyPr wrap="square">
            <a:spAutoFit/>
          </a:bodyPr>
          <a:lstStyle/>
          <a:p>
            <a:pPr>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Resting cells are in G0.</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1030" name="Picture 6" descr="Image result for cell cycle checkpoints">
            <a:extLst>
              <a:ext uri="{FF2B5EF4-FFF2-40B4-BE49-F238E27FC236}">
                <a16:creationId xmlns:a16="http://schemas.microsoft.com/office/drawing/2014/main" id="{FD72DFC4-97FF-4F6A-8F1C-1E3A10FBF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707" y="1654034"/>
            <a:ext cx="4612849" cy="4327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CFD289-A1C1-49E3-AD54-B8FB06B85F4D}"/>
              </a:ext>
            </a:extLst>
          </p:cNvPr>
          <p:cNvSpPr/>
          <p:nvPr/>
        </p:nvSpPr>
        <p:spPr>
          <a:xfrm>
            <a:off x="0" y="0"/>
            <a:ext cx="12110301" cy="830997"/>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Cell Cycle - </a:t>
            </a:r>
            <a:r>
              <a:rPr lang="en-US" sz="2400" dirty="0">
                <a:latin typeface="Arial" panose="020B0604020202020204" pitchFamily="34" charset="0"/>
                <a:ea typeface="Times New Roman" panose="02020603050405020304" pitchFamily="18" charset="0"/>
                <a:cs typeface="Arial" panose="020B0604020202020204" pitchFamily="34" charset="0"/>
              </a:rPr>
              <a:t>Proliferating cells undergo cell cycle which is composed of G1, S, G2 and M phases.   </a:t>
            </a:r>
          </a:p>
        </p:txBody>
      </p:sp>
      <p:pic>
        <p:nvPicPr>
          <p:cNvPr id="5" name="Picture 2" descr="Image result for mitosis cycle">
            <a:extLst>
              <a:ext uri="{FF2B5EF4-FFF2-40B4-BE49-F238E27FC236}">
                <a16:creationId xmlns:a16="http://schemas.microsoft.com/office/drawing/2014/main" id="{19E5BB2B-85F4-4B00-AF28-D865F2AE4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2906"/>
            <a:ext cx="4364708" cy="3666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12BDE91-7DDA-4DBD-8107-0920CAD71212}"/>
              </a:ext>
            </a:extLst>
          </p:cNvPr>
          <p:cNvSpPr/>
          <p:nvPr/>
        </p:nvSpPr>
        <p:spPr>
          <a:xfrm>
            <a:off x="3321200" y="1000971"/>
            <a:ext cx="3857409" cy="750975"/>
          </a:xfrm>
          <a:prstGeom prst="rect">
            <a:avLst/>
          </a:prstGeom>
        </p:spPr>
        <p:txBody>
          <a:bodyPr wrap="square">
            <a:spAutoFit/>
          </a:bodyPr>
          <a:lstStyle/>
          <a:p>
            <a:pPr>
              <a:lnSpc>
                <a:spcPct val="107000"/>
              </a:lnSpc>
            </a:pPr>
            <a:r>
              <a:rPr lang="en-US" sz="2000" dirty="0">
                <a:solidFill>
                  <a:srgbClr val="000000"/>
                </a:solidFill>
                <a:latin typeface="Arial" panose="020B0604020202020204" pitchFamily="34" charset="0"/>
                <a:ea typeface="Calibri" panose="020F0502020204030204" pitchFamily="34" charset="0"/>
                <a:cs typeface="Cordia New" panose="020B0304020202020204" pitchFamily="34" charset="-34"/>
              </a:rPr>
              <a:t>Chromosome segregation occurs at </a:t>
            </a:r>
            <a:r>
              <a:rPr lang="en-US" sz="2000" b="1" dirty="0">
                <a:solidFill>
                  <a:srgbClr val="000000"/>
                </a:solidFill>
                <a:latin typeface="Arial" panose="020B0604020202020204" pitchFamily="34" charset="0"/>
                <a:ea typeface="Calibri" panose="020F0502020204030204" pitchFamily="34" charset="0"/>
                <a:cs typeface="Cordia New" panose="020B0304020202020204" pitchFamily="34" charset="-34"/>
              </a:rPr>
              <a:t>Mitosis</a:t>
            </a:r>
            <a:r>
              <a:rPr lang="en-US" sz="2000" dirty="0">
                <a:solidFill>
                  <a:srgbClr val="000000"/>
                </a:solidFill>
                <a:latin typeface="Arial" panose="020B0604020202020204" pitchFamily="34" charset="0"/>
                <a:ea typeface="Calibri" panose="020F0502020204030204" pitchFamily="34" charset="0"/>
                <a:cs typeface="Cordia New" panose="020B0304020202020204" pitchFamily="34" charset="-34"/>
              </a:rPr>
              <a:t> (</a:t>
            </a:r>
            <a:r>
              <a:rPr lang="en-US" sz="2000" b="1" dirty="0">
                <a:solidFill>
                  <a:srgbClr val="000000"/>
                </a:solidFill>
                <a:latin typeface="Arial" panose="020B0604020202020204" pitchFamily="34" charset="0"/>
                <a:ea typeface="Calibri" panose="020F0502020204030204" pitchFamily="34" charset="0"/>
                <a:cs typeface="Cordia New" panose="020B0304020202020204" pitchFamily="34" charset="-34"/>
              </a:rPr>
              <a:t>M-phase</a:t>
            </a:r>
            <a:r>
              <a:rPr lang="en-US" sz="2000" dirty="0">
                <a:solidFill>
                  <a:srgbClr val="000000"/>
                </a:solidFill>
                <a:latin typeface="Arial" panose="020B0604020202020204" pitchFamily="34" charset="0"/>
                <a:ea typeface="Calibri" panose="020F0502020204030204" pitchFamily="34" charset="0"/>
                <a:cs typeface="Cordia New" panose="020B0304020202020204" pitchFamily="34" charset="-34"/>
              </a:rPr>
              <a:t>)</a:t>
            </a:r>
            <a:endParaRPr lang="en-US" sz="2000" dirty="0">
              <a:latin typeface="Calibri" panose="020F0502020204030204" pitchFamily="34" charset="0"/>
              <a:ea typeface="Calibri" panose="020F0502020204030204" pitchFamily="34" charset="0"/>
              <a:cs typeface="Cordia New" panose="020B0304020202020204" pitchFamily="34" charset="-34"/>
            </a:endParaRPr>
          </a:p>
        </p:txBody>
      </p:sp>
      <p:sp>
        <p:nvSpPr>
          <p:cNvPr id="7" name="Rectangle 6">
            <a:extLst>
              <a:ext uri="{FF2B5EF4-FFF2-40B4-BE49-F238E27FC236}">
                <a16:creationId xmlns:a16="http://schemas.microsoft.com/office/drawing/2014/main" id="{15598BD8-8548-4B46-863F-A8A57A536410}"/>
              </a:ext>
            </a:extLst>
          </p:cNvPr>
          <p:cNvSpPr/>
          <p:nvPr/>
        </p:nvSpPr>
        <p:spPr>
          <a:xfrm>
            <a:off x="8977557" y="3184672"/>
            <a:ext cx="3126557" cy="3385542"/>
          </a:xfrm>
          <a:prstGeom prst="rect">
            <a:avLst/>
          </a:prstGeom>
        </p:spPr>
        <p:txBody>
          <a:bodyPr wrap="square">
            <a:spAutoFit/>
          </a:bodyPr>
          <a:lstStyle/>
          <a:p>
            <a:pPr>
              <a:lnSpc>
                <a:spcPct val="107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Two Gap phases separate S phase and mitosis (known as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G1 and G2</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These are periods where cells obtain mass, integrate growth signals, organize a replicated genome, and prepare for </a:t>
            </a: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chromosome segregation</a:t>
            </a:r>
            <a:r>
              <a:rPr lang="en-US" sz="2000" b="1" dirty="0">
                <a:latin typeface="Arial" panose="020B0604020202020204" pitchFamily="34" charset="0"/>
                <a:ea typeface="Calibri" panose="020F050202020403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FF1E01C2-0C95-44B2-8DBF-578E6E9936BE}"/>
              </a:ext>
            </a:extLst>
          </p:cNvPr>
          <p:cNvSpPr/>
          <p:nvPr/>
        </p:nvSpPr>
        <p:spPr>
          <a:xfrm>
            <a:off x="122548" y="4978317"/>
            <a:ext cx="6096000" cy="727059"/>
          </a:xfrm>
          <a:prstGeom prst="rect">
            <a:avLst/>
          </a:prstGeom>
        </p:spPr>
        <p:txBody>
          <a:bodyPr>
            <a:spAutoFit/>
          </a:bodyPr>
          <a:lstStyle/>
          <a:p>
            <a:pPr>
              <a:lnSpc>
                <a:spcPct val="107000"/>
              </a:lnSpc>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In eukaryotes, DNA replication is confined to: Synthesis (</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S-phase</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197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DAE2D-99B2-4823-AB89-16E23A465778}"/>
              </a:ext>
            </a:extLst>
          </p:cNvPr>
          <p:cNvSpPr/>
          <p:nvPr/>
        </p:nvSpPr>
        <p:spPr>
          <a:xfrm>
            <a:off x="179111" y="980388"/>
            <a:ext cx="5750350" cy="4524315"/>
          </a:xfrm>
          <a:prstGeom prst="rect">
            <a:avLst/>
          </a:prstGeom>
        </p:spPr>
        <p:txBody>
          <a:bodyPr wrap="square">
            <a:spAutoFit/>
          </a:bodyPr>
          <a:lstStyle/>
          <a:p>
            <a:pPr fontAlgn="base"/>
            <a:r>
              <a:rPr lang="en-US" sz="2400" b="1" dirty="0">
                <a:solidFill>
                  <a:srgbClr val="111111"/>
                </a:solidFill>
                <a:latin typeface="Arial" panose="020B0604020202020204" pitchFamily="34" charset="0"/>
                <a:cs typeface="Arial" panose="020B0604020202020204" pitchFamily="34" charset="0"/>
              </a:rPr>
              <a:t>Cell cycle checkpoints</a:t>
            </a:r>
          </a:p>
          <a:p>
            <a:pPr fontAlgn="base"/>
            <a:endParaRPr lang="en-US" sz="2400" b="1" dirty="0">
              <a:solidFill>
                <a:srgbClr val="111111"/>
              </a:solidFill>
              <a:latin typeface="Arial" panose="020B0604020202020204" pitchFamily="34" charset="0"/>
              <a:cs typeface="Arial" panose="020B0604020202020204" pitchFamily="34" charset="0"/>
            </a:endParaRPr>
          </a:p>
          <a:p>
            <a:pPr fontAlgn="base"/>
            <a:r>
              <a:rPr lang="en-US" sz="2400" dirty="0">
                <a:solidFill>
                  <a:srgbClr val="21242C"/>
                </a:solidFill>
                <a:latin typeface="Arial" panose="020B0604020202020204" pitchFamily="34" charset="0"/>
                <a:cs typeface="Arial" panose="020B0604020202020204" pitchFamily="34" charset="0"/>
              </a:rPr>
              <a:t>A </a:t>
            </a:r>
            <a:r>
              <a:rPr lang="en-US" sz="2400" b="1" dirty="0">
                <a:solidFill>
                  <a:srgbClr val="21242C"/>
                </a:solidFill>
                <a:latin typeface="Arial" panose="020B0604020202020204" pitchFamily="34" charset="0"/>
                <a:cs typeface="Arial" panose="020B0604020202020204" pitchFamily="34" charset="0"/>
              </a:rPr>
              <a:t>checkpoint</a:t>
            </a:r>
            <a:r>
              <a:rPr lang="en-US" sz="2400" dirty="0">
                <a:solidFill>
                  <a:srgbClr val="21242C"/>
                </a:solidFill>
                <a:latin typeface="Arial" panose="020B0604020202020204" pitchFamily="34" charset="0"/>
                <a:cs typeface="Arial" panose="020B0604020202020204" pitchFamily="34" charset="0"/>
              </a:rPr>
              <a:t> is a stage in the eukaryotic cell cycle at which the cell examines internal and external cues and "decides" whether or not to move forward with division (mitosis).</a:t>
            </a:r>
          </a:p>
          <a:p>
            <a:pPr fontAlgn="base"/>
            <a:endParaRPr lang="en-US" sz="2400" dirty="0">
              <a:solidFill>
                <a:srgbClr val="21242C"/>
              </a:solidFill>
              <a:latin typeface="Arial" panose="020B0604020202020204" pitchFamily="34" charset="0"/>
              <a:cs typeface="Arial" panose="020B0604020202020204" pitchFamily="34" charset="0"/>
            </a:endParaRPr>
          </a:p>
          <a:p>
            <a:pPr fontAlgn="base"/>
            <a:r>
              <a:rPr lang="en-US" sz="2400" dirty="0">
                <a:latin typeface="Arial" panose="020B0604020202020204" pitchFamily="34" charset="0"/>
                <a:ea typeface="Times New Roman" panose="02020603050405020304" pitchFamily="18" charset="0"/>
                <a:cs typeface="Arial" panose="020B0604020202020204" pitchFamily="34" charset="0"/>
              </a:rPr>
              <a:t>Cell cycle is controlled by </a:t>
            </a:r>
            <a:r>
              <a:rPr lang="en-US" sz="2400" b="1" dirty="0">
                <a:latin typeface="Arial" panose="020B0604020202020204" pitchFamily="34" charset="0"/>
                <a:ea typeface="Times New Roman" panose="02020603050405020304" pitchFamily="18" charset="0"/>
                <a:cs typeface="Arial" panose="020B0604020202020204" pitchFamily="34" charset="0"/>
              </a:rPr>
              <a:t>cyclins</a:t>
            </a:r>
            <a:r>
              <a:rPr lang="en-US" sz="2400" dirty="0">
                <a:latin typeface="Arial" panose="020B0604020202020204" pitchFamily="34" charset="0"/>
                <a:ea typeface="Times New Roman" panose="02020603050405020304" pitchFamily="18" charset="0"/>
                <a:cs typeface="Arial" panose="020B0604020202020204" pitchFamily="34" charset="0"/>
              </a:rPr>
              <a:t> and </a:t>
            </a:r>
            <a:r>
              <a:rPr lang="en-US" sz="2400" b="1" dirty="0">
                <a:latin typeface="Arial" panose="020B0604020202020204" pitchFamily="34" charset="0"/>
                <a:ea typeface="Times New Roman" panose="02020603050405020304" pitchFamily="18" charset="0"/>
                <a:cs typeface="Arial" panose="020B0604020202020204" pitchFamily="34" charset="0"/>
              </a:rPr>
              <a:t>CDKs</a:t>
            </a:r>
            <a:r>
              <a:rPr lang="en-US" sz="2400" dirty="0">
                <a:latin typeface="Arial" panose="020B0604020202020204" pitchFamily="34" charset="0"/>
                <a:ea typeface="Times New Roman" panose="02020603050405020304" pitchFamily="18" charset="0"/>
                <a:cs typeface="Arial" panose="020B0604020202020204" pitchFamily="34" charset="0"/>
              </a:rPr>
              <a:t>, when circumstances are not right, cell cycle checkpoints can be activated to restrain cell cycle.</a:t>
            </a:r>
          </a:p>
        </p:txBody>
      </p:sp>
      <p:pic>
        <p:nvPicPr>
          <p:cNvPr id="4" name="Picture 3" descr="Image result">
            <a:extLst>
              <a:ext uri="{FF2B5EF4-FFF2-40B4-BE49-F238E27FC236}">
                <a16:creationId xmlns:a16="http://schemas.microsoft.com/office/drawing/2014/main" id="{4208861D-9C97-486D-8250-8E2219A74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99" y="565607"/>
            <a:ext cx="6390328" cy="487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7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DF0B00-522E-404E-9477-5207AC738528}"/>
              </a:ext>
            </a:extLst>
          </p:cNvPr>
          <p:cNvSpPr/>
          <p:nvPr/>
        </p:nvSpPr>
        <p:spPr>
          <a:xfrm>
            <a:off x="131976" y="914400"/>
            <a:ext cx="4015819" cy="415498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Cell Cycle Control</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There are 4 major cell cycle checkpoints:</a:t>
            </a:r>
          </a:p>
          <a:p>
            <a:r>
              <a:rPr lang="en-US" sz="2400" b="1" dirty="0">
                <a:latin typeface="Arial" panose="020B0604020202020204" pitchFamily="34" charset="0"/>
                <a:cs typeface="Arial" panose="020B0604020202020204" pitchFamily="34" charset="0"/>
              </a:rPr>
              <a:t> </a:t>
            </a:r>
          </a:p>
          <a:p>
            <a:pPr marL="457200" indent="-457200">
              <a:buFont typeface="+mj-lt"/>
              <a:buAutoNum type="arabicPeriod"/>
            </a:pPr>
            <a:r>
              <a:rPr lang="en-US" sz="2400" dirty="0">
                <a:latin typeface="Arial" panose="020B0604020202020204" pitchFamily="34" charset="0"/>
                <a:cs typeface="Arial" panose="020B0604020202020204" pitchFamily="34" charset="0"/>
              </a:rPr>
              <a:t>G1 checkpoint</a:t>
            </a:r>
          </a:p>
          <a:p>
            <a:pPr marL="457200" indent="-457200">
              <a:buFont typeface="+mj-lt"/>
              <a:buAutoNum type="arabicPeriod"/>
            </a:pPr>
            <a:r>
              <a:rPr lang="en-US" sz="2400" dirty="0">
                <a:latin typeface="Arial" panose="020B0604020202020204" pitchFamily="34" charset="0"/>
                <a:cs typeface="Arial" panose="020B0604020202020204" pitchFamily="34" charset="0"/>
              </a:rPr>
              <a:t>intra-S phase checkpoints</a:t>
            </a:r>
          </a:p>
          <a:p>
            <a:pPr marL="457200" indent="-457200">
              <a:buFont typeface="+mj-lt"/>
              <a:buAutoNum type="arabicPeriod"/>
            </a:pPr>
            <a:r>
              <a:rPr lang="en-US" sz="2400" dirty="0">
                <a:latin typeface="Arial" panose="020B0604020202020204" pitchFamily="34" charset="0"/>
                <a:cs typeface="Arial" panose="020B0604020202020204" pitchFamily="34" charset="0"/>
              </a:rPr>
              <a:t>G2 checkpoints</a:t>
            </a:r>
          </a:p>
          <a:p>
            <a:pPr marL="457200" indent="-457200">
              <a:buFont typeface="+mj-lt"/>
              <a:buAutoNum type="arabicPeriod"/>
            </a:pPr>
            <a:r>
              <a:rPr lang="en-US" sz="2400" dirty="0">
                <a:latin typeface="Arial" panose="020B0604020202020204" pitchFamily="34" charset="0"/>
                <a:cs typeface="Arial" panose="020B0604020202020204" pitchFamily="34" charset="0"/>
              </a:rPr>
              <a:t>spindle checkpoints.  </a:t>
            </a:r>
          </a:p>
          <a:p>
            <a:endParaRPr lang="en-US" sz="2400" dirty="0">
              <a:latin typeface="Arial" panose="020B0604020202020204" pitchFamily="34" charset="0"/>
              <a:cs typeface="Arial" panose="020B0604020202020204" pitchFamily="34" charset="0"/>
            </a:endParaRPr>
          </a:p>
        </p:txBody>
      </p:sp>
      <p:pic>
        <p:nvPicPr>
          <p:cNvPr id="5" name="Picture 4" descr="Related image">
            <a:extLst>
              <a:ext uri="{FF2B5EF4-FFF2-40B4-BE49-F238E27FC236}">
                <a16:creationId xmlns:a16="http://schemas.microsoft.com/office/drawing/2014/main" id="{11D612C7-6CC0-4659-9E5A-F52655BA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136" y="88781"/>
            <a:ext cx="8345864" cy="659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4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3" y="1670533"/>
            <a:ext cx="9380113" cy="3170099"/>
          </a:xfrm>
          <a:prstGeom prst="rect">
            <a:avLst/>
          </a:prstGeom>
        </p:spPr>
        <p:txBody>
          <a:bodyPr wrap="square">
            <a:spAutoFit/>
          </a:bodyPr>
          <a:lstStyle/>
          <a:p>
            <a:pPr marL="342900" indent="-342900" fontAlgn="base">
              <a:lnSpc>
                <a:spcPts val="2040"/>
              </a:lnSpc>
              <a:buSzPts val="1000"/>
              <a:buFont typeface="Symbol" panose="05050102010706020507" pitchFamily="18" charset="2"/>
              <a:buChar char=""/>
              <a:tabLst>
                <a:tab pos="457200" algn="l"/>
              </a:tabLst>
            </a:pPr>
            <a:r>
              <a:rPr lang="en-US" sz="2000" b="1" cap="all" dirty="0">
                <a:latin typeface="Arial" panose="020B0604020202020204" pitchFamily="34" charset="0"/>
                <a:ea typeface="Times New Roman" panose="02020603050405020304" pitchFamily="18" charset="0"/>
                <a:cs typeface="Arial" panose="020B0604020202020204" pitchFamily="34" charset="0"/>
              </a:rPr>
              <a:t>BINOMIAL NOMENCLATURE</a:t>
            </a:r>
          </a:p>
          <a:p>
            <a:pPr marR="0" lvl="0" fontAlgn="base">
              <a:lnSpc>
                <a:spcPts val="2040"/>
              </a:lnSpc>
              <a:spcBef>
                <a:spcPts val="0"/>
              </a:spcBef>
              <a:spcAft>
                <a:spcPts val="0"/>
              </a:spcAft>
              <a:buSzPts val="1000"/>
              <a:tabLst>
                <a:tab pos="4572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ts val="2040"/>
              </a:lnSpc>
              <a:spcBef>
                <a:spcPts val="0"/>
              </a:spcBef>
              <a:spcAft>
                <a:spcPts val="0"/>
              </a:spcAft>
              <a:buSzPts val="1000"/>
              <a:buFont typeface="Symbol" panose="05050102010706020507" pitchFamily="18" charset="2"/>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Binomial nomenclature is the method we use to uniquely name every different organisms on Earth, living or extinct. All organisms have a scientific name that includes two Latin words.</a:t>
            </a:r>
          </a:p>
          <a:p>
            <a:pPr marL="342900" marR="0" lvl="0" indent="-342900" fontAlgn="base">
              <a:lnSpc>
                <a:spcPts val="2040"/>
              </a:lnSpc>
              <a:spcBef>
                <a:spcPts val="0"/>
              </a:spcBef>
              <a:spcAft>
                <a:spcPts val="0"/>
              </a:spcAft>
              <a:buSzPts val="1000"/>
              <a:buFont typeface="Symbol" panose="05050102010706020507" pitchFamily="18" charset="2"/>
              <a:buChar char=""/>
              <a:tabLst>
                <a:tab pos="4572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ts val="2040"/>
              </a:lnSpc>
              <a:spcBef>
                <a:spcPts val="0"/>
              </a:spcBef>
              <a:spcAft>
                <a:spcPts val="0"/>
              </a:spcAft>
              <a:buSzPts val="1000"/>
              <a:buFont typeface="Symbol" panose="05050102010706020507" pitchFamily="18" charset="2"/>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two words are made from the names of the genus the species belongs to and a second word to separate each of the species from the same genus. </a:t>
            </a:r>
          </a:p>
          <a:p>
            <a:pPr marL="342900" marR="0" lvl="0" indent="-342900" fontAlgn="base">
              <a:lnSpc>
                <a:spcPts val="2040"/>
              </a:lnSpc>
              <a:spcBef>
                <a:spcPts val="0"/>
              </a:spcBef>
              <a:spcAft>
                <a:spcPts val="0"/>
              </a:spcAft>
              <a:buSzPts val="1000"/>
              <a:buFont typeface="Symbol" panose="05050102010706020507" pitchFamily="18" charset="2"/>
              <a:buChar char=""/>
              <a:tabLst>
                <a:tab pos="4572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ts val="2040"/>
              </a:lnSpc>
              <a:spcBef>
                <a:spcPts val="0"/>
              </a:spcBef>
              <a:spcAft>
                <a:spcPts val="0"/>
              </a:spcAft>
              <a:buSzPts val="1000"/>
              <a:buFont typeface="Symbol" panose="05050102010706020507" pitchFamily="18" charset="2"/>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For example, the scientific name given to humans includes their genus </a:t>
            </a:r>
            <a:r>
              <a:rPr lang="en-US" sz="2000" i="1" dirty="0">
                <a:latin typeface="Arial" panose="020B0604020202020204" pitchFamily="34" charset="0"/>
                <a:ea typeface="Times New Roman" panose="02020603050405020304" pitchFamily="18" charset="0"/>
                <a:cs typeface="Arial" panose="020B0604020202020204" pitchFamily="34" charset="0"/>
              </a:rPr>
              <a:t>Homo</a:t>
            </a:r>
            <a:r>
              <a:rPr lang="en-US" sz="2000" dirty="0">
                <a:latin typeface="Arial" panose="020B0604020202020204" pitchFamily="34" charset="0"/>
                <a:ea typeface="Times New Roman" panose="02020603050405020304" pitchFamily="18" charset="0"/>
                <a:cs typeface="Arial" panose="020B0604020202020204" pitchFamily="34" charset="0"/>
              </a:rPr>
              <a:t> and the specific epithet </a:t>
            </a:r>
            <a:r>
              <a:rPr lang="en-US" sz="2000" i="1" dirty="0">
                <a:latin typeface="Arial" panose="020B0604020202020204" pitchFamily="34" charset="0"/>
                <a:ea typeface="Times New Roman" panose="02020603050405020304" pitchFamily="18" charset="0"/>
                <a:cs typeface="Arial" panose="020B0604020202020204" pitchFamily="34" charset="0"/>
              </a:rPr>
              <a:t>sapiens.</a:t>
            </a:r>
            <a:r>
              <a:rPr lang="en-US" sz="2000" dirty="0">
                <a:latin typeface="Arial" panose="020B0604020202020204" pitchFamily="34" charset="0"/>
                <a:ea typeface="Times New Roman" panose="02020603050405020304" pitchFamily="18" charset="0"/>
                <a:cs typeface="Arial" panose="020B0604020202020204" pitchFamily="34" charset="0"/>
              </a:rPr>
              <a:t> The overall name is </a:t>
            </a:r>
            <a:r>
              <a:rPr lang="en-US" sz="2000" b="1" i="1" dirty="0">
                <a:latin typeface="Arial" panose="020B0604020202020204" pitchFamily="34" charset="0"/>
                <a:ea typeface="Times New Roman" panose="02020603050405020304" pitchFamily="18" charset="0"/>
                <a:cs typeface="Arial" panose="020B0604020202020204" pitchFamily="34" charset="0"/>
              </a:rPr>
              <a:t>Homo sapiens</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575253" y="180930"/>
            <a:ext cx="10474820" cy="1374735"/>
          </a:xfrm>
          <a:prstGeom prst="rect">
            <a:avLst/>
          </a:prstGeom>
        </p:spPr>
        <p:txBody>
          <a:bodyPr wrap="square">
            <a:spAutoFit/>
          </a:bodyPr>
          <a:lstStyle/>
          <a:p>
            <a:pPr marR="0" lvl="0" fontAlgn="base">
              <a:lnSpc>
                <a:spcPts val="2040"/>
              </a:lnSpc>
              <a:spcBef>
                <a:spcPts val="0"/>
              </a:spcBef>
              <a:spcAft>
                <a:spcPts val="0"/>
              </a:spcAft>
              <a:buSzPts val="1000"/>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R="0" lvl="0" fontAlgn="base">
              <a:lnSpc>
                <a:spcPts val="2040"/>
              </a:lnSpc>
              <a:spcBef>
                <a:spcPts val="0"/>
              </a:spcBef>
              <a:spcAft>
                <a:spcPts val="0"/>
              </a:spcAft>
              <a:buSzPts val="100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Swedish naturalist/botanist from the 18th century and is considered the </a:t>
            </a:r>
            <a:r>
              <a:rPr lang="en-US" sz="2000" b="1" dirty="0">
                <a:latin typeface="Arial" panose="020B0604020202020204" pitchFamily="34" charset="0"/>
                <a:ea typeface="Times New Roman" panose="02020603050405020304" pitchFamily="18" charset="0"/>
                <a:cs typeface="Arial" panose="020B0604020202020204" pitchFamily="34" charset="0"/>
              </a:rPr>
              <a:t>father of taxonomy</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R="0" lvl="0" fontAlgn="base">
              <a:lnSpc>
                <a:spcPts val="2040"/>
              </a:lnSpc>
              <a:spcBef>
                <a:spcPts val="0"/>
              </a:spcBef>
              <a:spcAft>
                <a:spcPts val="0"/>
              </a:spcAft>
              <a:buSzPts val="100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Developed the system that we use to name new species called binomial nomenclature. </a:t>
            </a:r>
          </a:p>
          <a:p>
            <a:pPr marR="0" lvl="0" fontAlgn="base">
              <a:lnSpc>
                <a:spcPts val="2040"/>
              </a:lnSpc>
              <a:spcBef>
                <a:spcPts val="0"/>
              </a:spcBef>
              <a:spcAft>
                <a:spcPts val="0"/>
              </a:spcAft>
              <a:buSzPts val="100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Carl Linnaeus is credited with identifying over 10,000 different plant and animal species </a:t>
            </a:r>
            <a:endParaRPr lang="th-TH" sz="2000" dirty="0">
              <a:latin typeface="Arial" pitchFamily="34" charset="0"/>
            </a:endParaRPr>
          </a:p>
        </p:txBody>
      </p:sp>
    </p:spTree>
    <p:extLst>
      <p:ext uri="{BB962C8B-B14F-4D97-AF65-F5344CB8AC3E}">
        <p14:creationId xmlns:p14="http://schemas.microsoft.com/office/powerpoint/2010/main" val="420454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D40A4207-CE08-4856-BDDB-285A00DDB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439" y="228365"/>
            <a:ext cx="7563438" cy="57953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0B6613-832B-4763-BD62-EC8F579AD78F}"/>
              </a:ext>
            </a:extLst>
          </p:cNvPr>
          <p:cNvSpPr/>
          <p:nvPr/>
        </p:nvSpPr>
        <p:spPr>
          <a:xfrm>
            <a:off x="0" y="603317"/>
            <a:ext cx="4515439" cy="3046988"/>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Checkpoints are regulated by </a:t>
            </a:r>
            <a:r>
              <a:rPr lang="en-US" sz="2400" b="1" dirty="0">
                <a:latin typeface="Arial" panose="020B0604020202020204" pitchFamily="34" charset="0"/>
                <a:cs typeface="Arial" panose="020B0604020202020204" pitchFamily="34" charset="0"/>
              </a:rPr>
              <a:t>cyclins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kinases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When cell cycle checkpoints are broken or cell cycle goes wrong, cells may undergo </a:t>
            </a:r>
            <a:r>
              <a:rPr lang="en-US" sz="2400" b="1" dirty="0">
                <a:latin typeface="Arial" panose="020B0604020202020204" pitchFamily="34" charset="0"/>
                <a:cs typeface="Arial" panose="020B0604020202020204" pitchFamily="34" charset="0"/>
              </a:rPr>
              <a:t>apoptosis</a:t>
            </a:r>
            <a:r>
              <a:rPr lang="en-US" sz="2400" dirty="0">
                <a:latin typeface="Arial" panose="020B0604020202020204" pitchFamily="34" charset="0"/>
                <a:cs typeface="Arial" panose="020B0604020202020204" pitchFamily="34" charset="0"/>
              </a:rPr>
              <a:t> (programmed cell  death) or become cancerous.</a:t>
            </a:r>
          </a:p>
        </p:txBody>
      </p:sp>
    </p:spTree>
    <p:extLst>
      <p:ext uri="{BB962C8B-B14F-4D97-AF65-F5344CB8AC3E}">
        <p14:creationId xmlns:p14="http://schemas.microsoft.com/office/powerpoint/2010/main" val="34069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390CB-2915-40EF-8E36-F381BE506470}"/>
              </a:ext>
            </a:extLst>
          </p:cNvPr>
          <p:cNvSpPr/>
          <p:nvPr/>
        </p:nvSpPr>
        <p:spPr>
          <a:xfrm>
            <a:off x="0" y="405353"/>
            <a:ext cx="4644852" cy="5847755"/>
          </a:xfrm>
          <a:prstGeom prst="rect">
            <a:avLst/>
          </a:prstGeom>
        </p:spPr>
        <p:txBody>
          <a:bodyPr wrap="square">
            <a:spAutoFit/>
          </a:bodyPr>
          <a:lstStyle/>
          <a:p>
            <a:r>
              <a:rPr lang="en-US" sz="2200" b="1" dirty="0">
                <a:latin typeface="Arial" panose="020B0604020202020204" pitchFamily="34" charset="0"/>
                <a:ea typeface="Times New Roman" panose="02020603050405020304" pitchFamily="18" charset="0"/>
              </a:rPr>
              <a:t>Mitosis </a:t>
            </a:r>
            <a:r>
              <a:rPr lang="en-US" sz="2200" dirty="0">
                <a:latin typeface="Arial" panose="020B0604020202020204" pitchFamily="34" charset="0"/>
                <a:ea typeface="Times New Roman" panose="02020603050405020304" pitchFamily="18" charset="0"/>
              </a:rPr>
              <a:t>is cell division, with an exact replication of the cell's DNA into a new clone cell. </a:t>
            </a:r>
          </a:p>
          <a:p>
            <a:r>
              <a:rPr lang="en-US" sz="2200" dirty="0">
                <a:latin typeface="Arial" panose="020B0604020202020204" pitchFamily="34" charset="0"/>
                <a:ea typeface="Times New Roman" panose="02020603050405020304" pitchFamily="18" charset="0"/>
              </a:rPr>
              <a:t> </a:t>
            </a:r>
          </a:p>
          <a:p>
            <a:r>
              <a:rPr lang="en-US" sz="2200" dirty="0">
                <a:latin typeface="Arial" panose="020B0604020202020204" pitchFamily="34" charset="0"/>
                <a:ea typeface="Times New Roman" panose="02020603050405020304" pitchFamily="18" charset="0"/>
              </a:rPr>
              <a:t>Mitosis has </a:t>
            </a:r>
            <a:r>
              <a:rPr lang="en-US" sz="2200" b="1" dirty="0">
                <a:latin typeface="Arial" panose="020B0604020202020204" pitchFamily="34" charset="0"/>
                <a:ea typeface="Times New Roman" panose="02020603050405020304" pitchFamily="18" charset="0"/>
              </a:rPr>
              <a:t>four stages</a:t>
            </a:r>
            <a:r>
              <a:rPr lang="en-US" sz="2200" dirty="0">
                <a:latin typeface="Arial" panose="020B0604020202020204" pitchFamily="34" charset="0"/>
                <a:ea typeface="Times New Roman" panose="02020603050405020304" pitchFamily="18" charset="0"/>
              </a:rPr>
              <a:t>:</a:t>
            </a:r>
          </a:p>
          <a:p>
            <a:pPr marL="457200" indent="-457200">
              <a:buFont typeface="+mj-lt"/>
              <a:buAutoNum type="arabicPeriod"/>
            </a:pPr>
            <a:r>
              <a:rPr lang="en-US" sz="2200" dirty="0">
                <a:latin typeface="Arial" panose="020B0604020202020204" pitchFamily="34" charset="0"/>
                <a:ea typeface="Times New Roman" panose="02020603050405020304" pitchFamily="18" charset="0"/>
              </a:rPr>
              <a:t>Prophase</a:t>
            </a:r>
          </a:p>
          <a:p>
            <a:pPr marL="457200" indent="-457200">
              <a:buFont typeface="+mj-lt"/>
              <a:buAutoNum type="arabicPeriod"/>
            </a:pPr>
            <a:r>
              <a:rPr lang="en-US" sz="2200" dirty="0">
                <a:latin typeface="Arial" panose="020B0604020202020204" pitchFamily="34" charset="0"/>
                <a:ea typeface="Times New Roman" panose="02020603050405020304" pitchFamily="18" charset="0"/>
              </a:rPr>
              <a:t>Metaphase</a:t>
            </a:r>
          </a:p>
          <a:p>
            <a:pPr marL="457200" indent="-457200">
              <a:buFont typeface="+mj-lt"/>
              <a:buAutoNum type="arabicPeriod"/>
            </a:pPr>
            <a:r>
              <a:rPr lang="en-US" sz="2200" dirty="0">
                <a:latin typeface="Arial" panose="020B0604020202020204" pitchFamily="34" charset="0"/>
                <a:ea typeface="Times New Roman" panose="02020603050405020304" pitchFamily="18" charset="0"/>
              </a:rPr>
              <a:t>Anaphase</a:t>
            </a:r>
          </a:p>
          <a:p>
            <a:pPr marL="457200" indent="-457200">
              <a:buFont typeface="+mj-lt"/>
              <a:buAutoNum type="arabicPeriod"/>
            </a:pPr>
            <a:r>
              <a:rPr lang="en-US" sz="2200" dirty="0">
                <a:latin typeface="Arial" panose="020B0604020202020204" pitchFamily="34" charset="0"/>
                <a:ea typeface="Times New Roman" panose="02020603050405020304" pitchFamily="18" charset="0"/>
              </a:rPr>
              <a:t>Telophase </a:t>
            </a:r>
          </a:p>
          <a:p>
            <a:pPr marL="457200" indent="-457200">
              <a:buFont typeface="+mj-lt"/>
              <a:buAutoNum type="arabicPeriod"/>
            </a:pPr>
            <a:endParaRPr lang="en-US" sz="2200" dirty="0">
              <a:latin typeface="Arial" panose="020B0604020202020204" pitchFamily="34" charset="0"/>
              <a:ea typeface="Times New Roman" panose="02020603050405020304" pitchFamily="18" charset="0"/>
            </a:endParaRPr>
          </a:p>
          <a:p>
            <a:r>
              <a:rPr lang="en-US" sz="2200" dirty="0">
                <a:latin typeface="Arial" panose="020B0604020202020204" pitchFamily="34" charset="0"/>
                <a:ea typeface="Times New Roman" panose="02020603050405020304" pitchFamily="18" charset="0"/>
              </a:rPr>
              <a:t>All of these steps lead to separation of the </a:t>
            </a:r>
            <a:r>
              <a:rPr lang="en-US" sz="2200" b="1" dirty="0">
                <a:latin typeface="Arial" panose="020B0604020202020204" pitchFamily="34" charset="0"/>
                <a:ea typeface="Times New Roman" panose="02020603050405020304" pitchFamily="18" charset="0"/>
              </a:rPr>
              <a:t>duplicated DNA </a:t>
            </a:r>
            <a:r>
              <a:rPr lang="en-US" sz="2200" dirty="0">
                <a:latin typeface="Arial" panose="020B0604020202020204" pitchFamily="34" charset="0"/>
                <a:ea typeface="Times New Roman" panose="02020603050405020304" pitchFamily="18" charset="0"/>
              </a:rPr>
              <a:t>in order to give them to the new cell. </a:t>
            </a:r>
          </a:p>
          <a:p>
            <a:endParaRPr lang="en-US" sz="2200" dirty="0">
              <a:latin typeface="Arial" panose="020B0604020202020204" pitchFamily="34" charset="0"/>
              <a:ea typeface="Times New Roman" panose="02020603050405020304" pitchFamily="18" charset="0"/>
            </a:endParaRPr>
          </a:p>
          <a:p>
            <a:r>
              <a:rPr lang="en-US" sz="2200" dirty="0">
                <a:latin typeface="Arial" panose="020B0604020202020204" pitchFamily="34" charset="0"/>
                <a:ea typeface="Times New Roman" panose="02020603050405020304" pitchFamily="18" charset="0"/>
              </a:rPr>
              <a:t> After mitosis, </a:t>
            </a:r>
            <a:r>
              <a:rPr lang="en-US" sz="2200" b="1" dirty="0">
                <a:latin typeface="Arial" panose="020B0604020202020204" pitchFamily="34" charset="0"/>
                <a:ea typeface="Times New Roman" panose="02020603050405020304" pitchFamily="18" charset="0"/>
              </a:rPr>
              <a:t>cytokinesis</a:t>
            </a:r>
            <a:r>
              <a:rPr lang="en-US" sz="2200" dirty="0">
                <a:latin typeface="Arial" panose="020B0604020202020204" pitchFamily="34" charset="0"/>
                <a:ea typeface="Times New Roman" panose="02020603050405020304" pitchFamily="18" charset="0"/>
              </a:rPr>
              <a:t> </a:t>
            </a:r>
            <a:r>
              <a:rPr lang="en-US" sz="2200" u="sng" dirty="0">
                <a:latin typeface="Arial" panose="020B0604020202020204" pitchFamily="34" charset="0"/>
                <a:ea typeface="Times New Roman" panose="02020603050405020304" pitchFamily="18" charset="0"/>
              </a:rPr>
              <a:t>splits the cell membranes and cytoplasm into two new identical cells</a:t>
            </a:r>
            <a:endParaRPr lang="en-US" sz="2200" u="sng" dirty="0"/>
          </a:p>
        </p:txBody>
      </p:sp>
      <p:pic>
        <p:nvPicPr>
          <p:cNvPr id="5122" name="Picture 2" descr="Image result for mitosis cycle">
            <a:extLst>
              <a:ext uri="{FF2B5EF4-FFF2-40B4-BE49-F238E27FC236}">
                <a16:creationId xmlns:a16="http://schemas.microsoft.com/office/drawing/2014/main" id="{5056D192-EF65-4200-9F39-86349A93F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586" y="-37707"/>
            <a:ext cx="75440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6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a:extLst>
              <a:ext uri="{FF2B5EF4-FFF2-40B4-BE49-F238E27FC236}">
                <a16:creationId xmlns:a16="http://schemas.microsoft.com/office/drawing/2014/main" id="{E49AEB87-78CD-4792-9D4A-D9BC30A5C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07" y="0"/>
            <a:ext cx="102846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6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lated image">
            <a:extLst>
              <a:ext uri="{FF2B5EF4-FFF2-40B4-BE49-F238E27FC236}">
                <a16:creationId xmlns:a16="http://schemas.microsoft.com/office/drawing/2014/main" id="{6B97ABC5-AEC4-44E2-A7B9-CF1FAC8C8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903" y="0"/>
            <a:ext cx="9008895" cy="676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figures.boundless-cdn.com/18902/large/figure-11-01-06.jpeg">
            <a:extLst>
              <a:ext uri="{FF2B5EF4-FFF2-40B4-BE49-F238E27FC236}">
                <a16:creationId xmlns:a16="http://schemas.microsoft.com/office/drawing/2014/main" id="{1D0C8B97-96A2-4C61-9E70-88C0FA41D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759" y="114887"/>
            <a:ext cx="7198444" cy="6647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1E3947-32FD-482F-98C6-543E451BF4D6}"/>
              </a:ext>
            </a:extLst>
          </p:cNvPr>
          <p:cNvSpPr/>
          <p:nvPr/>
        </p:nvSpPr>
        <p:spPr>
          <a:xfrm>
            <a:off x="103694" y="1765"/>
            <a:ext cx="4515439" cy="6647974"/>
          </a:xfrm>
          <a:prstGeom prst="rect">
            <a:avLst/>
          </a:prstGeom>
        </p:spPr>
        <p:txBody>
          <a:bodyPr wrap="square">
            <a:spAutoFit/>
          </a:bodyPr>
          <a:lstStyle/>
          <a:p>
            <a:r>
              <a:rPr lang="en-US" sz="2400" b="1" dirty="0">
                <a:solidFill>
                  <a:srgbClr val="000000"/>
                </a:solidFill>
                <a:latin typeface="Arial" panose="020B0604020202020204" pitchFamily="34" charset="0"/>
                <a:ea typeface="Times New Roman" panose="02020603050405020304" pitchFamily="18" charset="0"/>
              </a:rPr>
              <a:t>PROCESS OF MEIOSIS</a:t>
            </a:r>
          </a:p>
          <a:p>
            <a:br>
              <a:rPr lang="en-US" dirty="0">
                <a:solidFill>
                  <a:srgbClr val="000000"/>
                </a:solidFill>
                <a:latin typeface="Arial" panose="020B0604020202020204" pitchFamily="34" charset="0"/>
                <a:ea typeface="Times New Roman" panose="02020603050405020304" pitchFamily="18" charset="0"/>
              </a:rPr>
            </a:br>
            <a:r>
              <a:rPr lang="en-US" sz="2400" dirty="0">
                <a:solidFill>
                  <a:srgbClr val="000000"/>
                </a:solidFill>
                <a:latin typeface="Arial" panose="020B0604020202020204" pitchFamily="34" charset="0"/>
                <a:ea typeface="Times New Roman" panose="02020603050405020304" pitchFamily="18" charset="0"/>
              </a:rPr>
              <a:t>In </a:t>
            </a:r>
            <a:r>
              <a:rPr lang="en-US" sz="2400" b="1" dirty="0">
                <a:solidFill>
                  <a:srgbClr val="000000"/>
                </a:solidFill>
                <a:latin typeface="Arial" panose="020B0604020202020204" pitchFamily="34" charset="0"/>
                <a:ea typeface="Times New Roman" panose="02020603050405020304" pitchFamily="18" charset="0"/>
              </a:rPr>
              <a:t>mitosis</a:t>
            </a:r>
            <a:r>
              <a:rPr lang="en-US" sz="2400" dirty="0">
                <a:solidFill>
                  <a:srgbClr val="000000"/>
                </a:solidFill>
                <a:latin typeface="Arial" panose="020B0604020202020204" pitchFamily="34" charset="0"/>
                <a:ea typeface="Times New Roman" panose="02020603050405020304" pitchFamily="18" charset="0"/>
              </a:rPr>
              <a:t>, there is replication of the DNA, then a division of the chromosomes and then cytoplasm.</a:t>
            </a:r>
          </a:p>
          <a:p>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Arial" panose="020B0604020202020204" pitchFamily="34" charset="0"/>
                <a:ea typeface="Times New Roman" panose="02020603050405020304" pitchFamily="18" charset="0"/>
              </a:rPr>
              <a:t>In </a:t>
            </a:r>
            <a:r>
              <a:rPr lang="en-US" sz="2400" b="1" dirty="0">
                <a:solidFill>
                  <a:srgbClr val="000000"/>
                </a:solidFill>
                <a:latin typeface="Arial" panose="020B0604020202020204" pitchFamily="34" charset="0"/>
                <a:ea typeface="Times New Roman" panose="02020603050405020304" pitchFamily="18" charset="0"/>
              </a:rPr>
              <a:t>meiosis</a:t>
            </a:r>
            <a:r>
              <a:rPr lang="en-US" sz="2400" dirty="0">
                <a:solidFill>
                  <a:srgbClr val="000000"/>
                </a:solidFill>
                <a:latin typeface="Arial" panose="020B0604020202020204" pitchFamily="34" charset="0"/>
                <a:ea typeface="Times New Roman" panose="02020603050405020304" pitchFamily="18" charset="0"/>
              </a:rPr>
              <a:t>, there is a replication of the DNA, then the chromosomes get shuffled up, chromosomes and cytoplasm divide, then they divide a second time.</a:t>
            </a:r>
            <a:br>
              <a:rPr lang="en-US" sz="2400" dirty="0">
                <a:solidFill>
                  <a:srgbClr val="000000"/>
                </a:solidFill>
                <a:latin typeface="Arial" panose="020B0604020202020204" pitchFamily="34" charset="0"/>
                <a:ea typeface="Times New Roman" panose="02020603050405020304" pitchFamily="18" charset="0"/>
              </a:rPr>
            </a:br>
            <a:br>
              <a:rPr lang="en-US" sz="2400" dirty="0">
                <a:solidFill>
                  <a:srgbClr val="000000"/>
                </a:solidFill>
                <a:latin typeface="Arial" panose="020B0604020202020204" pitchFamily="34" charset="0"/>
                <a:ea typeface="Times New Roman" panose="02020603050405020304" pitchFamily="18" charset="0"/>
              </a:rPr>
            </a:br>
            <a:r>
              <a:rPr lang="en-US" sz="2400" dirty="0">
                <a:solidFill>
                  <a:srgbClr val="000000"/>
                </a:solidFill>
                <a:latin typeface="Arial" panose="020B0604020202020204" pitchFamily="34" charset="0"/>
                <a:ea typeface="Times New Roman" panose="02020603050405020304" pitchFamily="18" charset="0"/>
              </a:rPr>
              <a:t>Since the cell only </a:t>
            </a:r>
            <a:r>
              <a:rPr lang="en-US" sz="2400" dirty="0">
                <a:solidFill>
                  <a:srgbClr val="FF0000"/>
                </a:solidFill>
                <a:latin typeface="Arial" panose="020B0604020202020204" pitchFamily="34" charset="0"/>
                <a:ea typeface="Times New Roman" panose="02020603050405020304" pitchFamily="18" charset="0"/>
              </a:rPr>
              <a:t>copies the chromosomes once </a:t>
            </a:r>
            <a:r>
              <a:rPr lang="en-US" sz="2400" dirty="0">
                <a:solidFill>
                  <a:srgbClr val="000000"/>
                </a:solidFill>
                <a:latin typeface="Arial" panose="020B0604020202020204" pitchFamily="34" charset="0"/>
                <a:ea typeface="Times New Roman" panose="02020603050405020304" pitchFamily="18" charset="0"/>
              </a:rPr>
              <a:t>but divides twice, </a:t>
            </a:r>
            <a:r>
              <a:rPr lang="en-US" sz="2400" dirty="0">
                <a:solidFill>
                  <a:srgbClr val="FF0000"/>
                </a:solidFill>
                <a:latin typeface="Arial" panose="020B0604020202020204" pitchFamily="34" charset="0"/>
                <a:ea typeface="Times New Roman" panose="02020603050405020304" pitchFamily="18" charset="0"/>
              </a:rPr>
              <a:t>meiosis is sometimes called Reduction Division</a:t>
            </a:r>
            <a:r>
              <a:rPr lang="en-US" sz="2400" dirty="0">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975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347AD-7F1F-45AD-B9D2-6679DBA92A92}"/>
              </a:ext>
            </a:extLst>
          </p:cNvPr>
          <p:cNvSpPr/>
          <p:nvPr/>
        </p:nvSpPr>
        <p:spPr>
          <a:xfrm>
            <a:off x="137341" y="843616"/>
            <a:ext cx="3004357" cy="2862322"/>
          </a:xfrm>
          <a:prstGeom prst="rect">
            <a:avLst/>
          </a:prstGeom>
        </p:spPr>
        <p:txBody>
          <a:bodyPr wrap="square">
            <a:spAutoFit/>
          </a:bodyPr>
          <a:lstStyle/>
          <a:p>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PROPHASE I:</a:t>
            </a:r>
          </a:p>
          <a:p>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Homologous double-stranded chromosomes line up, forming a </a:t>
            </a:r>
            <a:r>
              <a:rPr lang="en-US" sz="2000" b="1" dirty="0">
                <a:latin typeface="Arial" panose="020B0604020202020204" pitchFamily="34" charset="0"/>
                <a:ea typeface="Times New Roman" panose="02020603050405020304" pitchFamily="18" charset="0"/>
                <a:cs typeface="Arial" panose="020B0604020202020204" pitchFamily="34" charset="0"/>
              </a:rPr>
              <a:t>TETRAD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(that is four chromatids lined up in a row); this is called </a:t>
            </a:r>
            <a:r>
              <a:rPr lang="en-US" sz="2000" b="1" dirty="0">
                <a:latin typeface="Arial" panose="020B0604020202020204" pitchFamily="34" charset="0"/>
                <a:ea typeface="Times New Roman" panose="02020603050405020304" pitchFamily="18" charset="0"/>
                <a:cs typeface="Arial" panose="020B0604020202020204" pitchFamily="34" charset="0"/>
              </a:rPr>
              <a:t>SYNAPSIS</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28674" name="Picture 2" descr="http://www.goldiesroom.org/Multimedia/Bio_Images/15%20Meiosis%20and%20Sexual/04%20Crossing-Over%202.GIF">
            <a:extLst>
              <a:ext uri="{FF2B5EF4-FFF2-40B4-BE49-F238E27FC236}">
                <a16:creationId xmlns:a16="http://schemas.microsoft.com/office/drawing/2014/main" id="{05BDD6D2-D85B-43FF-87C7-0245AD820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048" y="1413924"/>
            <a:ext cx="3693951" cy="492526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goldiesroom.org/Multimedia/Bio_Images/15%20Meiosis%20and%20Sexual/03%20Crossing-Over.GIF">
            <a:extLst>
              <a:ext uri="{FF2B5EF4-FFF2-40B4-BE49-F238E27FC236}">
                <a16:creationId xmlns:a16="http://schemas.microsoft.com/office/drawing/2014/main" id="{4231EFBD-F204-4AAB-8EBB-8BE86506D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98" y="862455"/>
            <a:ext cx="5018823" cy="2409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21D903D-792A-4DBB-993B-103BEBD8DAC9}"/>
              </a:ext>
            </a:extLst>
          </p:cNvPr>
          <p:cNvSpPr/>
          <p:nvPr/>
        </p:nvSpPr>
        <p:spPr>
          <a:xfrm>
            <a:off x="1004046" y="4140386"/>
            <a:ext cx="7435192" cy="1015663"/>
          </a:xfrm>
          <a:prstGeom prst="rect">
            <a:avLst/>
          </a:prstGeom>
        </p:spPr>
        <p:txBody>
          <a:bodyPr wrap="square">
            <a:spAutoFit/>
          </a:bodyPr>
          <a:lstStyle/>
          <a:p>
            <a:r>
              <a:rPr lang="en-US" sz="2000" dirty="0">
                <a:solidFill>
                  <a:srgbClr val="000000"/>
                </a:solidFill>
                <a:latin typeface="Arial" panose="020B0604020202020204" pitchFamily="34" charset="0"/>
                <a:ea typeface="Times New Roman" panose="02020603050405020304" pitchFamily="18" charset="0"/>
              </a:rPr>
              <a:t>While they are lined up, ends of the chromosomes can switch places; this process of shuffling up the genetic information is called </a:t>
            </a:r>
            <a:r>
              <a:rPr lang="en-US" sz="2000" b="1" dirty="0">
                <a:latin typeface="Arial" panose="020B0604020202020204" pitchFamily="34" charset="0"/>
                <a:ea typeface="Times New Roman" panose="02020603050405020304" pitchFamily="18" charset="0"/>
              </a:rPr>
              <a:t>CROSSING-OVER.</a:t>
            </a:r>
          </a:p>
        </p:txBody>
      </p:sp>
      <p:sp>
        <p:nvSpPr>
          <p:cNvPr id="4" name="Rectangle 3">
            <a:extLst>
              <a:ext uri="{FF2B5EF4-FFF2-40B4-BE49-F238E27FC236}">
                <a16:creationId xmlns:a16="http://schemas.microsoft.com/office/drawing/2014/main" id="{426C5A17-0BE8-46A1-A2C1-DA9ABE802E53}"/>
              </a:ext>
            </a:extLst>
          </p:cNvPr>
          <p:cNvSpPr/>
          <p:nvPr/>
        </p:nvSpPr>
        <p:spPr>
          <a:xfrm>
            <a:off x="40849" y="3705938"/>
            <a:ext cx="8339579"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465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ldiesroom.org/Multimedia/Bio_Images/15%20Meiosis%20and%20Sexual/07%20Meiosis%201.jpg">
            <a:extLst>
              <a:ext uri="{FF2B5EF4-FFF2-40B4-BE49-F238E27FC236}">
                <a16:creationId xmlns:a16="http://schemas.microsoft.com/office/drawing/2014/main" id="{7D7FE05C-B75E-44AE-A3C1-81165C28E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2" y="92067"/>
            <a:ext cx="11755225" cy="42380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0BD4D3-6D61-463E-B482-1060BD70BE8C}"/>
              </a:ext>
            </a:extLst>
          </p:cNvPr>
          <p:cNvSpPr/>
          <p:nvPr/>
        </p:nvSpPr>
        <p:spPr>
          <a:xfrm>
            <a:off x="3858705" y="4330089"/>
            <a:ext cx="2023621" cy="2031325"/>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METAPHASE I:</a:t>
            </a:r>
          </a:p>
          <a:p>
            <a:r>
              <a:rPr lang="en-US" dirty="0">
                <a:latin typeface="Arial" panose="020B0604020202020204" pitchFamily="34" charset="0"/>
                <a:cs typeface="Arial" panose="020B0604020202020204" pitchFamily="34" charset="0"/>
              </a:rPr>
              <a:t>As in mitosis, the tetrads line up in the equatorial plane (middle) of the spindle in the cell.</a:t>
            </a:r>
          </a:p>
        </p:txBody>
      </p:sp>
      <p:sp>
        <p:nvSpPr>
          <p:cNvPr id="4" name="Rectangle 3">
            <a:extLst>
              <a:ext uri="{FF2B5EF4-FFF2-40B4-BE49-F238E27FC236}">
                <a16:creationId xmlns:a16="http://schemas.microsoft.com/office/drawing/2014/main" id="{DD7681F3-46BA-4106-A2A5-DCAEA44D08CD}"/>
              </a:ext>
            </a:extLst>
          </p:cNvPr>
          <p:cNvSpPr/>
          <p:nvPr/>
        </p:nvSpPr>
        <p:spPr>
          <a:xfrm>
            <a:off x="5778631" y="4314421"/>
            <a:ext cx="2432115" cy="2308324"/>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ANAPHASE I:</a:t>
            </a:r>
          </a:p>
          <a:p>
            <a:r>
              <a:rPr lang="en-US" dirty="0">
                <a:latin typeface="Arial" panose="020B0604020202020204" pitchFamily="34" charset="0"/>
                <a:cs typeface="Arial" panose="020B0604020202020204" pitchFamily="34" charset="0"/>
              </a:rPr>
              <a:t>The homologous chromosomes of the tetrad separate from each other and move to different ends of the cell, called </a:t>
            </a:r>
            <a:r>
              <a:rPr lang="en-US" b="1" dirty="0">
                <a:latin typeface="Arial" panose="020B0604020202020204" pitchFamily="34" charset="0"/>
                <a:cs typeface="Arial" panose="020B0604020202020204" pitchFamily="34" charset="0"/>
              </a:rPr>
              <a:t>DISJUNCTION</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6001BD1-6BB5-4BED-94C6-870C6D861888}"/>
              </a:ext>
            </a:extLst>
          </p:cNvPr>
          <p:cNvSpPr/>
          <p:nvPr/>
        </p:nvSpPr>
        <p:spPr>
          <a:xfrm>
            <a:off x="8210746" y="4314421"/>
            <a:ext cx="2007910" cy="1754326"/>
          </a:xfrm>
          <a:prstGeom prst="rect">
            <a:avLst/>
          </a:prstGeom>
        </p:spPr>
        <p:txBody>
          <a:bodyPr wrap="square">
            <a:spAutoFit/>
          </a:bodyPr>
          <a:lstStyle/>
          <a:p>
            <a:r>
              <a:rPr lang="en-US" b="1" dirty="0">
                <a:solidFill>
                  <a:srgbClr val="000000"/>
                </a:solidFill>
                <a:latin typeface="Arial" panose="020B0604020202020204" pitchFamily="34" charset="0"/>
                <a:ea typeface="Times New Roman" panose="02020603050405020304" pitchFamily="18" charset="0"/>
              </a:rPr>
              <a:t>TELOPHASE I:</a:t>
            </a:r>
            <a:endParaRPr lang="en-US" sz="1600" b="1" dirty="0">
              <a:latin typeface="Times New Roman" panose="02020603050405020304" pitchFamily="18" charset="0"/>
              <a:ea typeface="Times New Roman" panose="02020603050405020304" pitchFamily="18" charset="0"/>
            </a:endParaRPr>
          </a:p>
          <a:p>
            <a:r>
              <a:rPr lang="en-US" dirty="0">
                <a:solidFill>
                  <a:srgbClr val="000000"/>
                </a:solidFill>
                <a:latin typeface="Arial" panose="020B0604020202020204" pitchFamily="34" charset="0"/>
                <a:ea typeface="Times New Roman" panose="02020603050405020304" pitchFamily="18" charset="0"/>
              </a:rPr>
              <a:t>The first meiotic division ends as the cytoplasm divides into two daughter cells.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554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goldiesroom.org/Multimedia/Bio_Images/15%20Meiosis%20and%20Sexual/08%20Meiosis%202.jpg">
            <a:extLst>
              <a:ext uri="{FF2B5EF4-FFF2-40B4-BE49-F238E27FC236}">
                <a16:creationId xmlns:a16="http://schemas.microsoft.com/office/drawing/2014/main" id="{558E04F4-2996-4201-AEF0-ED30B4895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451" y="85002"/>
            <a:ext cx="8599549" cy="46659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FDD75F-B94F-40F7-AC0C-A7AC5039E9C8}"/>
              </a:ext>
            </a:extLst>
          </p:cNvPr>
          <p:cNvSpPr/>
          <p:nvPr/>
        </p:nvSpPr>
        <p:spPr>
          <a:xfrm>
            <a:off x="0" y="329938"/>
            <a:ext cx="3657600" cy="2266005"/>
          </a:xfrm>
          <a:prstGeom prst="rect">
            <a:avLst/>
          </a:prstGeom>
        </p:spPr>
        <p:txBody>
          <a:bodyPr wrap="square">
            <a:spAutoFit/>
          </a:bodyPr>
          <a:lstStyle/>
          <a:p>
            <a:pPr>
              <a:lnSpc>
                <a:spcPct val="107000"/>
              </a:lnSpc>
            </a:pPr>
            <a:r>
              <a:rPr lang="en-US" sz="2200" b="1" dirty="0">
                <a:solidFill>
                  <a:srgbClr val="000000"/>
                </a:solidFill>
                <a:latin typeface="Arial" panose="020B0604020202020204" pitchFamily="34" charset="0"/>
                <a:ea typeface="Calibri" panose="020F0502020204030204" pitchFamily="34" charset="0"/>
                <a:cs typeface="Cordia New" panose="020B0304020202020204" pitchFamily="34" charset="-34"/>
              </a:rPr>
              <a:t>SECOND MEIOTIC DIVISION</a:t>
            </a:r>
            <a:br>
              <a:rPr lang="en-US" sz="2200" dirty="0">
                <a:solidFill>
                  <a:srgbClr val="000000"/>
                </a:solidFill>
                <a:latin typeface="Arial" panose="020B0604020202020204" pitchFamily="34" charset="0"/>
                <a:ea typeface="Calibri" panose="020F0502020204030204" pitchFamily="34" charset="0"/>
                <a:cs typeface="Cordia New" panose="020B0304020202020204" pitchFamily="34" charset="-34"/>
              </a:rPr>
            </a:br>
            <a:r>
              <a:rPr lang="en-US" sz="2200" dirty="0">
                <a:solidFill>
                  <a:srgbClr val="000000"/>
                </a:solidFill>
                <a:latin typeface="Arial" panose="020B0604020202020204" pitchFamily="34" charset="0"/>
                <a:ea typeface="Calibri" panose="020F0502020204030204" pitchFamily="34" charset="0"/>
                <a:cs typeface="Cordia New" panose="020B0304020202020204" pitchFamily="34" charset="-34"/>
              </a:rPr>
              <a:t>The second mitotic division is much like mitosis; no further replication of chromosomes occur.</a:t>
            </a:r>
            <a:endParaRPr lang="en-US" sz="22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Rectangle 2">
            <a:extLst>
              <a:ext uri="{FF2B5EF4-FFF2-40B4-BE49-F238E27FC236}">
                <a16:creationId xmlns:a16="http://schemas.microsoft.com/office/drawing/2014/main" id="{DCADAB44-DF19-4F7B-95EA-69ABE987DCD1}"/>
              </a:ext>
            </a:extLst>
          </p:cNvPr>
          <p:cNvSpPr/>
          <p:nvPr/>
        </p:nvSpPr>
        <p:spPr>
          <a:xfrm>
            <a:off x="129963" y="2887169"/>
            <a:ext cx="3397674" cy="1938992"/>
          </a:xfrm>
          <a:prstGeom prst="rect">
            <a:avLst/>
          </a:prstGeom>
        </p:spPr>
        <p:txBody>
          <a:bodyPr wrap="square">
            <a:spAutoFit/>
          </a:bodyPr>
          <a:lstStyle/>
          <a:p>
            <a:r>
              <a:rPr lang="en-US" sz="2000" dirty="0">
                <a:solidFill>
                  <a:srgbClr val="000000"/>
                </a:solidFill>
                <a:latin typeface="Arial" panose="020B0604020202020204" pitchFamily="34" charset="0"/>
                <a:ea typeface="Times New Roman" panose="02020603050405020304" pitchFamily="18" charset="0"/>
              </a:rPr>
              <a:t>PROPHASE II:</a:t>
            </a: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Arial" panose="020B0604020202020204" pitchFamily="34" charset="0"/>
                <a:ea typeface="Calibri" panose="020F0502020204030204" pitchFamily="34" charset="0"/>
              </a:rPr>
              <a:t>The spindle forms for the second time.</a:t>
            </a:r>
            <a:br>
              <a:rPr lang="en-US" sz="2000" dirty="0">
                <a:solidFill>
                  <a:srgbClr val="000000"/>
                </a:solidFill>
                <a:latin typeface="Arial" panose="020B0604020202020204" pitchFamily="34" charset="0"/>
                <a:ea typeface="Calibri" panose="020F0502020204030204" pitchFamily="34" charset="0"/>
              </a:rPr>
            </a:br>
            <a:r>
              <a:rPr lang="en-US" sz="2000" dirty="0">
                <a:solidFill>
                  <a:srgbClr val="000000"/>
                </a:solidFill>
                <a:latin typeface="Arial" panose="020B0604020202020204" pitchFamily="34" charset="0"/>
                <a:ea typeface="Calibri" panose="020F0502020204030204" pitchFamily="34" charset="0"/>
              </a:rPr>
              <a:t>The chromosomes move toward the center of the spindle.</a:t>
            </a:r>
            <a:endParaRPr lang="en-US" sz="2000" dirty="0"/>
          </a:p>
        </p:txBody>
      </p:sp>
      <p:sp>
        <p:nvSpPr>
          <p:cNvPr id="4" name="Rectangle 3">
            <a:extLst>
              <a:ext uri="{FF2B5EF4-FFF2-40B4-BE49-F238E27FC236}">
                <a16:creationId xmlns:a16="http://schemas.microsoft.com/office/drawing/2014/main" id="{3FD65214-86B0-4156-A33C-D352FC7F348D}"/>
              </a:ext>
            </a:extLst>
          </p:cNvPr>
          <p:cNvSpPr/>
          <p:nvPr/>
        </p:nvSpPr>
        <p:spPr>
          <a:xfrm>
            <a:off x="129964" y="4914975"/>
            <a:ext cx="5554400" cy="1631216"/>
          </a:xfrm>
          <a:prstGeom prst="rect">
            <a:avLst/>
          </a:prstGeom>
        </p:spPr>
        <p:txBody>
          <a:bodyPr wrap="square">
            <a:spAutoFit/>
          </a:bodyPr>
          <a:lstStyle/>
          <a:p>
            <a:r>
              <a:rPr lang="en-US" sz="2000" dirty="0">
                <a:solidFill>
                  <a:srgbClr val="000000"/>
                </a:solidFill>
                <a:latin typeface="Arial" panose="020B0604020202020204" pitchFamily="34" charset="0"/>
                <a:ea typeface="Times New Roman" panose="02020603050405020304" pitchFamily="18" charset="0"/>
              </a:rPr>
              <a:t>METAPHASE II:</a:t>
            </a: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Arial" panose="020B0604020202020204" pitchFamily="34" charset="0"/>
                <a:ea typeface="Times New Roman" panose="02020603050405020304" pitchFamily="18" charset="0"/>
              </a:rPr>
              <a:t>The chromosomes become attached to the spindle in the center of the spindle</a:t>
            </a:r>
            <a:br>
              <a:rPr lang="en-US" sz="2000" dirty="0">
                <a:solidFill>
                  <a:srgbClr val="000000"/>
                </a:solidFill>
                <a:latin typeface="Arial" panose="020B0604020202020204" pitchFamily="34" charset="0"/>
                <a:ea typeface="Times New Roman" panose="02020603050405020304" pitchFamily="18" charset="0"/>
              </a:rPr>
            </a:br>
            <a:r>
              <a:rPr lang="en-US" sz="2000" dirty="0">
                <a:solidFill>
                  <a:srgbClr val="000000"/>
                </a:solidFill>
                <a:latin typeface="Arial" panose="020B0604020202020204" pitchFamily="34" charset="0"/>
                <a:ea typeface="Times New Roman" panose="02020603050405020304" pitchFamily="18" charset="0"/>
              </a:rPr>
              <a:t>The chromosomes are </a:t>
            </a:r>
            <a:r>
              <a:rPr lang="en-US" sz="2000" dirty="0">
                <a:solidFill>
                  <a:srgbClr val="FF0000"/>
                </a:solidFill>
                <a:latin typeface="Arial" panose="020B0604020202020204" pitchFamily="34" charset="0"/>
                <a:ea typeface="Times New Roman" panose="02020603050405020304" pitchFamily="18" charset="0"/>
              </a:rPr>
              <a:t>STILL DOUBLE-STRANDED</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356C4B2-5E7F-4740-B25D-2BF17986D6F0}"/>
              </a:ext>
            </a:extLst>
          </p:cNvPr>
          <p:cNvSpPr/>
          <p:nvPr/>
        </p:nvSpPr>
        <p:spPr>
          <a:xfrm>
            <a:off x="5270465" y="4914975"/>
            <a:ext cx="4109247" cy="1938992"/>
          </a:xfrm>
          <a:prstGeom prst="rect">
            <a:avLst/>
          </a:prstGeom>
        </p:spPr>
        <p:txBody>
          <a:bodyPr wrap="square">
            <a:spAutoFit/>
          </a:bodyPr>
          <a:lstStyle/>
          <a:p>
            <a:r>
              <a:rPr lang="en-US" sz="2000" dirty="0">
                <a:solidFill>
                  <a:srgbClr val="000000"/>
                </a:solidFill>
                <a:latin typeface="Arial" panose="020B0604020202020204" pitchFamily="34" charset="0"/>
                <a:ea typeface="Times New Roman" panose="02020603050405020304" pitchFamily="18" charset="0"/>
              </a:rPr>
              <a:t>ANAPHASE II:</a:t>
            </a: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Arial" panose="020B0604020202020204" pitchFamily="34" charset="0"/>
                <a:ea typeface="Calibri" panose="020F0502020204030204" pitchFamily="34" charset="0"/>
              </a:rPr>
              <a:t>The centromeres divide and the sister chromatids separate.</a:t>
            </a:r>
            <a:br>
              <a:rPr lang="en-US" sz="2000" dirty="0">
                <a:solidFill>
                  <a:srgbClr val="000000"/>
                </a:solidFill>
                <a:latin typeface="Arial" panose="020B0604020202020204" pitchFamily="34" charset="0"/>
                <a:ea typeface="Calibri" panose="020F0502020204030204" pitchFamily="34" charset="0"/>
              </a:rPr>
            </a:br>
            <a:r>
              <a:rPr lang="en-US" sz="2000" dirty="0">
                <a:solidFill>
                  <a:srgbClr val="000000"/>
                </a:solidFill>
                <a:latin typeface="Arial" panose="020B0604020202020204" pitchFamily="34" charset="0"/>
                <a:ea typeface="Calibri" panose="020F0502020204030204" pitchFamily="34" charset="0"/>
              </a:rPr>
              <a:t>Now, the </a:t>
            </a:r>
            <a:r>
              <a:rPr lang="en-US" sz="2000" dirty="0">
                <a:solidFill>
                  <a:srgbClr val="FF0000"/>
                </a:solidFill>
                <a:latin typeface="Arial" panose="020B0604020202020204" pitchFamily="34" charset="0"/>
                <a:ea typeface="Calibri" panose="020F0502020204030204" pitchFamily="34" charset="0"/>
              </a:rPr>
              <a:t>SINGLE-STRANDED</a:t>
            </a:r>
            <a:r>
              <a:rPr lang="en-US" sz="2000" dirty="0">
                <a:solidFill>
                  <a:srgbClr val="000000"/>
                </a:solidFill>
                <a:latin typeface="Arial" panose="020B0604020202020204" pitchFamily="34" charset="0"/>
                <a:ea typeface="Calibri" panose="020F0502020204030204" pitchFamily="34" charset="0"/>
              </a:rPr>
              <a:t> chromosomes move toward opposite ends of the spindle.</a:t>
            </a:r>
            <a:endParaRPr lang="en-US" sz="2000" dirty="0"/>
          </a:p>
        </p:txBody>
      </p:sp>
      <p:sp>
        <p:nvSpPr>
          <p:cNvPr id="6" name="Rectangle 5">
            <a:extLst>
              <a:ext uri="{FF2B5EF4-FFF2-40B4-BE49-F238E27FC236}">
                <a16:creationId xmlns:a16="http://schemas.microsoft.com/office/drawing/2014/main" id="{D2DF02A3-C644-4C1F-99B8-20C212C55572}"/>
              </a:ext>
            </a:extLst>
          </p:cNvPr>
          <p:cNvSpPr/>
          <p:nvPr/>
        </p:nvSpPr>
        <p:spPr>
          <a:xfrm>
            <a:off x="9042650" y="4611231"/>
            <a:ext cx="3083404" cy="2246769"/>
          </a:xfrm>
          <a:prstGeom prst="rect">
            <a:avLst/>
          </a:prstGeom>
        </p:spPr>
        <p:txBody>
          <a:bodyPr wrap="square">
            <a:spAutoFit/>
          </a:bodyPr>
          <a:lstStyle/>
          <a:p>
            <a:r>
              <a:rPr lang="en-US" sz="2000" dirty="0">
                <a:solidFill>
                  <a:srgbClr val="000000"/>
                </a:solidFill>
                <a:latin typeface="Arial" panose="020B0604020202020204" pitchFamily="34" charset="0"/>
                <a:ea typeface="Times New Roman" panose="02020603050405020304" pitchFamily="18" charset="0"/>
              </a:rPr>
              <a:t>TELOPHASE II:</a:t>
            </a: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Arial" panose="020B0604020202020204" pitchFamily="34" charset="0"/>
                <a:ea typeface="Times New Roman" panose="02020603050405020304" pitchFamily="18" charset="0"/>
              </a:rPr>
              <a:t>Both daughter cells from the first meiotic division divide forming </a:t>
            </a:r>
            <a:r>
              <a:rPr lang="en-US" sz="2000" dirty="0">
                <a:solidFill>
                  <a:srgbClr val="FF0000"/>
                </a:solidFill>
                <a:latin typeface="Arial" panose="020B0604020202020204" pitchFamily="34" charset="0"/>
                <a:ea typeface="Times New Roman" panose="02020603050405020304" pitchFamily="18" charset="0"/>
              </a:rPr>
              <a:t>FOUR monoploid cells</a:t>
            </a:r>
            <a:r>
              <a:rPr lang="en-US" sz="2000" dirty="0">
                <a:solidFill>
                  <a:srgbClr val="000000"/>
                </a:solidFill>
                <a:latin typeface="Arial" panose="020B0604020202020204" pitchFamily="34" charset="0"/>
                <a:ea typeface="Times New Roman" panose="02020603050405020304" pitchFamily="18" charset="0"/>
              </a:rPr>
              <a:t>, having only one set of chromosomes.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9227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meiosis or sex cell division">
            <a:extLst>
              <a:ext uri="{FF2B5EF4-FFF2-40B4-BE49-F238E27FC236}">
                <a16:creationId xmlns:a16="http://schemas.microsoft.com/office/drawing/2014/main" id="{598BCB22-D771-4C56-B5F9-77696881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532" y="148708"/>
            <a:ext cx="7098382" cy="658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7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A5EA99-A23C-4767-9CA2-1DF8ADE1FD2E}"/>
              </a:ext>
            </a:extLst>
          </p:cNvPr>
          <p:cNvGraphicFramePr>
            <a:graphicFrameLocks noGrp="1"/>
          </p:cNvGraphicFramePr>
          <p:nvPr>
            <p:extLst>
              <p:ext uri="{D42A27DB-BD31-4B8C-83A1-F6EECF244321}">
                <p14:modId xmlns:p14="http://schemas.microsoft.com/office/powerpoint/2010/main" val="1073394311"/>
              </p:ext>
            </p:extLst>
          </p:nvPr>
        </p:nvGraphicFramePr>
        <p:xfrm>
          <a:off x="93482" y="0"/>
          <a:ext cx="7221717" cy="6621780"/>
        </p:xfrm>
        <a:graphic>
          <a:graphicData uri="http://schemas.openxmlformats.org/drawingml/2006/table">
            <a:tbl>
              <a:tblPr/>
              <a:tblGrid>
                <a:gridCol w="7221717">
                  <a:extLst>
                    <a:ext uri="{9D8B030D-6E8A-4147-A177-3AD203B41FA5}">
                      <a16:colId xmlns:a16="http://schemas.microsoft.com/office/drawing/2014/main" val="3389134151"/>
                    </a:ext>
                  </a:extLst>
                </a:gridCol>
              </a:tblGrid>
              <a:tr h="0">
                <a:tc>
                  <a:txBody>
                    <a:bodyPr/>
                    <a:lstStyle/>
                    <a:p>
                      <a:r>
                        <a:rPr lang="en-US" sz="2400" b="1" dirty="0">
                          <a:solidFill>
                            <a:srgbClr val="000000"/>
                          </a:solidFill>
                          <a:effectLst/>
                          <a:latin typeface="Arial" panose="020B0604020202020204" pitchFamily="34" charset="0"/>
                        </a:rPr>
                        <a:t>Gregor Mendel </a:t>
                      </a:r>
                      <a:r>
                        <a:rPr lang="en-US" sz="2000" dirty="0">
                          <a:solidFill>
                            <a:srgbClr val="000000"/>
                          </a:solidFill>
                          <a:effectLst/>
                          <a:latin typeface="Arial" panose="020B0604020202020204" pitchFamily="34" charset="0"/>
                        </a:rPr>
                        <a:t>is usually considered to be the </a:t>
                      </a:r>
                      <a:r>
                        <a:rPr lang="en-US" sz="2000" b="1" dirty="0">
                          <a:solidFill>
                            <a:srgbClr val="000000"/>
                          </a:solidFill>
                          <a:effectLst/>
                          <a:latin typeface="Arial" panose="020B0604020202020204" pitchFamily="34" charset="0"/>
                        </a:rPr>
                        <a:t>founder of modern genetics</a:t>
                      </a:r>
                      <a:r>
                        <a:rPr lang="en-US" sz="2000" dirty="0">
                          <a:solidFill>
                            <a:srgbClr val="000000"/>
                          </a:solidFill>
                          <a:effectLst/>
                          <a:latin typeface="Arial" panose="020B0604020202020204" pitchFamily="34" charset="0"/>
                        </a:rPr>
                        <a:t>. </a:t>
                      </a:r>
                      <a:r>
                        <a:rPr lang="en-US" dirty="0">
                          <a:solidFill>
                            <a:srgbClr val="000000"/>
                          </a:solidFill>
                          <a:effectLst/>
                          <a:latin typeface="Arial" panose="020B0604020202020204" pitchFamily="34" charset="0"/>
                        </a:rPr>
                        <a:t>Though farmers had known for centuries that crossbreeding of animals and plants could favor certain desirable traits, </a:t>
                      </a:r>
                      <a:r>
                        <a:rPr lang="en-US" b="1" dirty="0">
                          <a:solidFill>
                            <a:srgbClr val="000000"/>
                          </a:solidFill>
                          <a:effectLst/>
                          <a:latin typeface="Arial" panose="020B0604020202020204" pitchFamily="34" charset="0"/>
                        </a:rPr>
                        <a:t>Mendel's pea plant experiments </a:t>
                      </a:r>
                      <a:r>
                        <a:rPr lang="en-US" dirty="0">
                          <a:solidFill>
                            <a:srgbClr val="000000"/>
                          </a:solidFill>
                          <a:effectLst/>
                          <a:latin typeface="Arial" panose="020B0604020202020204" pitchFamily="34" charset="0"/>
                        </a:rPr>
                        <a:t>conducted between 1856 and 1863 established many of the rules of heredity.</a:t>
                      </a:r>
                    </a:p>
                    <a:p>
                      <a:endParaRPr lang="en-US" dirty="0">
                        <a:solidFill>
                          <a:srgbClr val="000000"/>
                        </a:solidFill>
                        <a:effectLst/>
                        <a:latin typeface="Arial" panose="020B0604020202020204" pitchFamily="34" charset="0"/>
                      </a:endParaRPr>
                    </a:p>
                    <a:p>
                      <a:r>
                        <a:rPr lang="en-US" dirty="0">
                          <a:solidFill>
                            <a:srgbClr val="000000"/>
                          </a:solidFill>
                          <a:effectLst/>
                          <a:latin typeface="Arial" panose="020B0604020202020204" pitchFamily="34" charset="0"/>
                        </a:rPr>
                        <a:t>An </a:t>
                      </a:r>
                      <a:r>
                        <a:rPr lang="en-US" b="1" dirty="0">
                          <a:solidFill>
                            <a:srgbClr val="000000"/>
                          </a:solidFill>
                          <a:effectLst/>
                          <a:latin typeface="Arial" panose="020B0604020202020204" pitchFamily="34" charset="0"/>
                        </a:rPr>
                        <a:t>Augustinian monk </a:t>
                      </a:r>
                      <a:r>
                        <a:rPr lang="en-US" dirty="0">
                          <a:solidFill>
                            <a:srgbClr val="000000"/>
                          </a:solidFill>
                          <a:effectLst/>
                          <a:latin typeface="Arial" panose="020B0604020202020204" pitchFamily="34" charset="0"/>
                        </a:rPr>
                        <a:t>living in what is now the Czech Republic, Mendel had access to an experimental garden in which he could breed “true” lines of pea plants and patiently wait for them to crossbreed in specified combinations. </a:t>
                      </a:r>
                      <a:r>
                        <a:rPr lang="en-US" b="1" dirty="0">
                          <a:solidFill>
                            <a:srgbClr val="000000"/>
                          </a:solidFill>
                          <a:effectLst/>
                          <a:latin typeface="Arial" panose="020B0604020202020204" pitchFamily="34" charset="0"/>
                        </a:rPr>
                        <a:t>He worked with seven characteristics of pea plants: plant height, pod shape and color, seed shape and color, and flower position and color. </a:t>
                      </a:r>
                      <a:r>
                        <a:rPr lang="en-US" dirty="0">
                          <a:solidFill>
                            <a:srgbClr val="000000"/>
                          </a:solidFill>
                          <a:effectLst/>
                          <a:latin typeface="Arial" panose="020B0604020202020204" pitchFamily="34" charset="0"/>
                        </a:rPr>
                        <a:t>Using the example of seed color, his results showed that when a yellow pea and a green pea were bred together their offspring plant was always yellow. However, in the next generation of plants, the green peas reappeared at a ratio of 1:3.</a:t>
                      </a:r>
                    </a:p>
                    <a:p>
                      <a:endParaRPr lang="en-US" dirty="0">
                        <a:solidFill>
                          <a:srgbClr val="000000"/>
                        </a:solidFill>
                        <a:effectLst/>
                        <a:latin typeface="Arial" panose="020B0604020202020204" pitchFamily="34" charset="0"/>
                      </a:endParaRPr>
                    </a:p>
                    <a:p>
                      <a:r>
                        <a:rPr lang="en-US" dirty="0">
                          <a:solidFill>
                            <a:srgbClr val="000000"/>
                          </a:solidFill>
                          <a:effectLst/>
                          <a:latin typeface="Arial" panose="020B0604020202020204" pitchFamily="34" charset="0"/>
                        </a:rPr>
                        <a:t>To explain this phenomenon, Mendel coined the terms “</a:t>
                      </a:r>
                      <a:r>
                        <a:rPr lang="en-US" b="1" dirty="0">
                          <a:solidFill>
                            <a:srgbClr val="000000"/>
                          </a:solidFill>
                          <a:effectLst/>
                          <a:latin typeface="Arial" panose="020B0604020202020204" pitchFamily="34" charset="0"/>
                        </a:rPr>
                        <a:t>recessive</a:t>
                      </a:r>
                      <a:r>
                        <a:rPr lang="en-US" dirty="0">
                          <a:solidFill>
                            <a:srgbClr val="000000"/>
                          </a:solidFill>
                          <a:effectLst/>
                          <a:latin typeface="Arial" panose="020B0604020202020204" pitchFamily="34" charset="0"/>
                        </a:rPr>
                        <a:t>” and “</a:t>
                      </a:r>
                      <a:r>
                        <a:rPr lang="en-US" b="1" i="0" dirty="0">
                          <a:solidFill>
                            <a:srgbClr val="000000"/>
                          </a:solidFill>
                          <a:effectLst/>
                          <a:latin typeface="Arial" panose="020B0604020202020204" pitchFamily="34" charset="0"/>
                        </a:rPr>
                        <a:t>dominant</a:t>
                      </a:r>
                      <a:r>
                        <a:rPr lang="en-US" dirty="0">
                          <a:solidFill>
                            <a:srgbClr val="000000"/>
                          </a:solidFill>
                          <a:effectLst/>
                          <a:latin typeface="Arial" panose="020B0604020202020204" pitchFamily="34" charset="0"/>
                        </a:rPr>
                        <a:t>” in </a:t>
                      </a:r>
                      <a:r>
                        <a:rPr lang="en-US" b="1" dirty="0">
                          <a:solidFill>
                            <a:srgbClr val="000000"/>
                          </a:solidFill>
                          <a:effectLst/>
                          <a:latin typeface="Arial" panose="020B0604020202020204" pitchFamily="34" charset="0"/>
                        </a:rPr>
                        <a:t>reference to certain traits</a:t>
                      </a:r>
                      <a:r>
                        <a:rPr lang="en-US" dirty="0">
                          <a:solidFill>
                            <a:srgbClr val="000000"/>
                          </a:solidFill>
                          <a:effectLst/>
                          <a:latin typeface="Arial" panose="020B0604020202020204" pitchFamily="34" charset="0"/>
                        </a:rPr>
                        <a:t>. (In the preceding example, green peas are recessive and yellow peas are dominant.) He </a:t>
                      </a:r>
                      <a:r>
                        <a:rPr lang="en-US" b="1" dirty="0">
                          <a:solidFill>
                            <a:srgbClr val="000000"/>
                          </a:solidFill>
                          <a:effectLst/>
                          <a:latin typeface="Arial" panose="020B0604020202020204" pitchFamily="34" charset="0"/>
                        </a:rPr>
                        <a:t>published his work in 1866</a:t>
                      </a:r>
                      <a:r>
                        <a:rPr lang="en-US" dirty="0">
                          <a:solidFill>
                            <a:srgbClr val="000000"/>
                          </a:solidFill>
                          <a:effectLst/>
                          <a:latin typeface="Arial" panose="020B0604020202020204" pitchFamily="34" charset="0"/>
                        </a:rPr>
                        <a:t>, demonstrating the actions of invisible “factors”—what we now call </a:t>
                      </a:r>
                      <a:r>
                        <a:rPr lang="en-US" b="1" dirty="0">
                          <a:solidFill>
                            <a:srgbClr val="000000"/>
                          </a:solidFill>
                          <a:effectLst/>
                          <a:latin typeface="Arial" panose="020B0604020202020204" pitchFamily="34" charset="0"/>
                        </a:rPr>
                        <a:t>genes</a:t>
                      </a:r>
                      <a:r>
                        <a:rPr lang="en-US" dirty="0">
                          <a:solidFill>
                            <a:srgbClr val="000000"/>
                          </a:solidFill>
                          <a:effectLst/>
                          <a:latin typeface="Arial" panose="020B0604020202020204" pitchFamily="34" charset="0"/>
                        </a:rPr>
                        <a:t> —in providing for visible traits in predictable ways.</a:t>
                      </a:r>
                    </a:p>
                  </a:txBody>
                  <a:tcPr marL="95250" marR="95250" marT="95250" marB="95250">
                    <a:lnL>
                      <a:noFill/>
                    </a:lnL>
                    <a:lnR>
                      <a:noFill/>
                    </a:lnR>
                    <a:lnT>
                      <a:noFill/>
                    </a:lnT>
                    <a:lnB>
                      <a:noFill/>
                    </a:lnB>
                    <a:solidFill>
                      <a:srgbClr val="F7F2F3"/>
                    </a:solidFill>
                  </a:tcPr>
                </a:tc>
                <a:extLst>
                  <a:ext uri="{0D108BD9-81ED-4DB2-BD59-A6C34878D82A}">
                    <a16:rowId xmlns:a16="http://schemas.microsoft.com/office/drawing/2014/main" val="588426017"/>
                  </a:ext>
                </a:extLst>
              </a:tr>
            </a:tbl>
          </a:graphicData>
        </a:graphic>
      </p:graphicFrame>
      <p:pic>
        <p:nvPicPr>
          <p:cNvPr id="8196" name="Picture 4" descr="Photograph of Gregor Mendel. ">
            <a:extLst>
              <a:ext uri="{FF2B5EF4-FFF2-40B4-BE49-F238E27FC236}">
                <a16:creationId xmlns:a16="http://schemas.microsoft.com/office/drawing/2014/main" id="{D7A12387-9D01-4407-8B3A-CCF2B6D69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536" y="229239"/>
            <a:ext cx="3167996" cy="405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9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Image result for high school biology domains and kingdoms">
            <a:extLst>
              <a:ext uri="{FF2B5EF4-FFF2-40B4-BE49-F238E27FC236}">
                <a16:creationId xmlns:a16="http://schemas.microsoft.com/office/drawing/2014/main" id="{9A1C0C38-A2BC-40E5-B1D3-5D5EF11D2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52" y="335027"/>
            <a:ext cx="4030027" cy="5520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5915" y="1934356"/>
            <a:ext cx="4244823" cy="1477328"/>
          </a:xfrm>
          <a:prstGeom prst="rect">
            <a:avLst/>
          </a:prstGeom>
        </p:spPr>
        <p:txBody>
          <a:bodyPr wrap="square">
            <a:spAutoFit/>
          </a:bodyPr>
          <a:lstStyle/>
          <a:p>
            <a:pPr fontAlgn="base"/>
            <a:r>
              <a:rPr lang="en-US" b="1" dirty="0">
                <a:solidFill>
                  <a:srgbClr val="222222"/>
                </a:solidFill>
                <a:latin typeface="Arial" panose="020B0604020202020204" pitchFamily="34" charset="0"/>
                <a:ea typeface="Times New Roman" panose="02020603050405020304" pitchFamily="18" charset="0"/>
              </a:rPr>
              <a:t>Domain: Bacteria –</a:t>
            </a:r>
            <a:r>
              <a:rPr lang="en-US" dirty="0">
                <a:solidFill>
                  <a:srgbClr val="222222"/>
                </a:solidFill>
                <a:latin typeface="Arial" panose="020B0604020202020204" pitchFamily="34" charset="0"/>
                <a:ea typeface="Times New Roman" panose="02020603050405020304" pitchFamily="18" charset="0"/>
              </a:rPr>
              <a:t> Kingdom Bacteria</a:t>
            </a:r>
            <a:endParaRPr lang="en-US" dirty="0">
              <a:latin typeface="Times New Roman" panose="02020603050405020304" pitchFamily="18" charset="0"/>
              <a:ea typeface="Times New Roman" panose="02020603050405020304" pitchFamily="18" charset="0"/>
            </a:endParaRPr>
          </a:p>
          <a:p>
            <a:pPr fontAlgn="base"/>
            <a:r>
              <a:rPr lang="en-US" b="1" dirty="0">
                <a:solidFill>
                  <a:srgbClr val="222222"/>
                </a:solidFill>
                <a:latin typeface="Arial" panose="020B0604020202020204" pitchFamily="34" charset="0"/>
                <a:ea typeface="Times New Roman" panose="02020603050405020304" pitchFamily="18" charset="0"/>
              </a:rPr>
              <a:t>Domain: </a:t>
            </a:r>
            <a:r>
              <a:rPr lang="en-US" b="1" dirty="0" err="1">
                <a:solidFill>
                  <a:srgbClr val="222222"/>
                </a:solidFill>
                <a:latin typeface="Arial" panose="020B0604020202020204" pitchFamily="34" charset="0"/>
                <a:ea typeface="Times New Roman" panose="02020603050405020304" pitchFamily="18" charset="0"/>
              </a:rPr>
              <a:t>Archaea</a:t>
            </a:r>
            <a:r>
              <a:rPr lang="en-US" b="1" dirty="0">
                <a:solidFill>
                  <a:srgbClr val="222222"/>
                </a:solidFill>
                <a:latin typeface="Arial" panose="020B0604020202020204" pitchFamily="34" charset="0"/>
                <a:ea typeface="Times New Roman" panose="02020603050405020304" pitchFamily="18" charset="0"/>
              </a:rPr>
              <a:t> –</a:t>
            </a:r>
            <a:r>
              <a:rPr lang="en-US" dirty="0">
                <a:solidFill>
                  <a:srgbClr val="222222"/>
                </a:solidFill>
                <a:latin typeface="Arial" panose="020B0604020202020204" pitchFamily="34" charset="0"/>
                <a:ea typeface="Times New Roman" panose="02020603050405020304" pitchFamily="18" charset="0"/>
              </a:rPr>
              <a:t> Kingdom </a:t>
            </a:r>
            <a:r>
              <a:rPr lang="en-US" dirty="0" err="1">
                <a:solidFill>
                  <a:srgbClr val="222222"/>
                </a:solidFill>
                <a:latin typeface="Arial" panose="020B0604020202020204" pitchFamily="34" charset="0"/>
                <a:ea typeface="Times New Roman" panose="02020603050405020304" pitchFamily="18" charset="0"/>
              </a:rPr>
              <a:t>Archaea</a:t>
            </a:r>
            <a:endParaRPr lang="en-US" dirty="0">
              <a:latin typeface="Times New Roman" panose="02020603050405020304" pitchFamily="18" charset="0"/>
              <a:ea typeface="Times New Roman" panose="02020603050405020304" pitchFamily="18" charset="0"/>
            </a:endParaRPr>
          </a:p>
          <a:p>
            <a:pPr fontAlgn="base"/>
            <a:r>
              <a:rPr lang="en-US" b="1" dirty="0">
                <a:solidFill>
                  <a:srgbClr val="222222"/>
                </a:solidFill>
                <a:latin typeface="Arial" panose="020B0604020202020204" pitchFamily="34" charset="0"/>
                <a:ea typeface="Times New Roman" panose="02020603050405020304" pitchFamily="18" charset="0"/>
              </a:rPr>
              <a:t>Domain: </a:t>
            </a:r>
            <a:r>
              <a:rPr lang="en-US" b="1" dirty="0" err="1">
                <a:solidFill>
                  <a:srgbClr val="222222"/>
                </a:solidFill>
                <a:latin typeface="Arial" panose="020B0604020202020204" pitchFamily="34" charset="0"/>
                <a:ea typeface="Times New Roman" panose="02020603050405020304" pitchFamily="18" charset="0"/>
              </a:rPr>
              <a:t>Eukarya</a:t>
            </a:r>
            <a:r>
              <a:rPr lang="en-US" dirty="0">
                <a:solidFill>
                  <a:srgbClr val="222222"/>
                </a:solidFill>
                <a:latin typeface="Arial" panose="020B0604020202020204" pitchFamily="34" charset="0"/>
                <a:ea typeface="Times New Roman" panose="02020603050405020304" pitchFamily="18" charset="0"/>
              </a:rPr>
              <a:t>: – Kingdom Protista, </a:t>
            </a:r>
          </a:p>
          <a:p>
            <a:pPr fontAlgn="base"/>
            <a:r>
              <a:rPr lang="en-US" dirty="0">
                <a:solidFill>
                  <a:srgbClr val="222222"/>
                </a:solidFill>
                <a:latin typeface="Arial" panose="020B0604020202020204" pitchFamily="34" charset="0"/>
                <a:ea typeface="Times New Roman" panose="02020603050405020304" pitchFamily="18" charset="0"/>
              </a:rPr>
              <a:t>Kingdom Fungi, Kingdom Plantae, </a:t>
            </a:r>
          </a:p>
          <a:p>
            <a:pPr fontAlgn="base"/>
            <a:r>
              <a:rPr lang="en-US" dirty="0">
                <a:solidFill>
                  <a:srgbClr val="222222"/>
                </a:solidFill>
                <a:latin typeface="Arial" panose="020B0604020202020204" pitchFamily="34" charset="0"/>
                <a:ea typeface="Times New Roman" panose="02020603050405020304" pitchFamily="18" charset="0"/>
              </a:rPr>
              <a:t>Kingdom </a:t>
            </a:r>
            <a:r>
              <a:rPr lang="en-US" dirty="0" err="1">
                <a:solidFill>
                  <a:srgbClr val="222222"/>
                </a:solidFill>
                <a:latin typeface="Arial" panose="020B0604020202020204" pitchFamily="34" charset="0"/>
                <a:ea typeface="Times New Roman" panose="02020603050405020304" pitchFamily="18" charset="0"/>
              </a:rPr>
              <a:t>Animalia</a:t>
            </a:r>
            <a:endParaRPr lang="en-US" dirty="0">
              <a:latin typeface="Times New Roman" panose="02020603050405020304" pitchFamily="18" charset="0"/>
              <a:ea typeface="Times New Roman" panose="02020603050405020304" pitchFamily="18" charset="0"/>
            </a:endParaRPr>
          </a:p>
        </p:txBody>
      </p:sp>
      <p:sp>
        <p:nvSpPr>
          <p:cNvPr id="6" name="Rectangle 5"/>
          <p:cNvSpPr/>
          <p:nvPr/>
        </p:nvSpPr>
        <p:spPr>
          <a:xfrm>
            <a:off x="310154" y="147094"/>
            <a:ext cx="6657316" cy="1374735"/>
          </a:xfrm>
          <a:prstGeom prst="rect">
            <a:avLst/>
          </a:prstGeom>
        </p:spPr>
        <p:txBody>
          <a:bodyPr wrap="square">
            <a:spAutoFit/>
          </a:bodyPr>
          <a:lstStyle/>
          <a:p>
            <a:pPr marR="0" lvl="0" fontAlgn="base">
              <a:lnSpc>
                <a:spcPts val="2040"/>
              </a:lnSpc>
              <a:spcBef>
                <a:spcPts val="0"/>
              </a:spcBef>
              <a:spcAft>
                <a:spcPts val="0"/>
              </a:spcAft>
              <a:buSzPts val="1000"/>
              <a:tabLst>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Taxonomy </a:t>
            </a:r>
            <a:r>
              <a:rPr lang="en-US" dirty="0">
                <a:latin typeface="Arial" panose="020B0604020202020204" pitchFamily="34" charset="0"/>
                <a:ea typeface="Times New Roman" panose="02020603050405020304" pitchFamily="18" charset="0"/>
                <a:cs typeface="Arial" panose="020B0604020202020204" pitchFamily="34" charset="0"/>
              </a:rPr>
              <a:t>is the practice of identifying different organisms, classifying them into categories and naming them.</a:t>
            </a:r>
          </a:p>
          <a:p>
            <a:pPr marR="0" lvl="0" fontAlgn="base">
              <a:lnSpc>
                <a:spcPts val="2040"/>
              </a:lnSpc>
              <a:spcBef>
                <a:spcPts val="0"/>
              </a:spcBef>
              <a:spcAft>
                <a:spcPts val="0"/>
              </a:spcAft>
              <a:buSzPts val="1000"/>
              <a:tabLst>
                <a:tab pos="45720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fontAlgn="base">
              <a:lnSpc>
                <a:spcPts val="2040"/>
              </a:lnSpc>
              <a:spcBef>
                <a:spcPts val="0"/>
              </a:spcBef>
              <a:spcAft>
                <a:spcPts val="0"/>
              </a:spcAft>
              <a:buSzPts val="1000"/>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There are eight distinct taxonomic categories: Domain, Kingdom, Phylum, Class, Order, Family, Genus and Species. </a:t>
            </a:r>
          </a:p>
        </p:txBody>
      </p:sp>
      <p:pic>
        <p:nvPicPr>
          <p:cNvPr id="7" name="Picture 6" descr="Related image">
            <a:extLst>
              <a:ext uri="{FF2B5EF4-FFF2-40B4-BE49-F238E27FC236}">
                <a16:creationId xmlns:a16="http://schemas.microsoft.com/office/drawing/2014/main" id="{67D6AA8C-24D7-4B37-9B77-FA44012413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16334" y="3095319"/>
            <a:ext cx="4172754" cy="3617613"/>
          </a:xfrm>
          <a:prstGeom prst="rect">
            <a:avLst/>
          </a:prstGeom>
          <a:noFill/>
          <a:ln>
            <a:noFill/>
          </a:ln>
        </p:spPr>
      </p:pic>
    </p:spTree>
    <p:extLst>
      <p:ext uri="{BB962C8B-B14F-4D97-AF65-F5344CB8AC3E}">
        <p14:creationId xmlns:p14="http://schemas.microsoft.com/office/powerpoint/2010/main" val="1797106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endel's laws">
            <a:extLst>
              <a:ext uri="{FF2B5EF4-FFF2-40B4-BE49-F238E27FC236}">
                <a16:creationId xmlns:a16="http://schemas.microsoft.com/office/drawing/2014/main" id="{D441BDBD-F069-4619-B37C-AE1EBA99CF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Image result for mendel's laws">
            <a:extLst>
              <a:ext uri="{FF2B5EF4-FFF2-40B4-BE49-F238E27FC236}">
                <a16:creationId xmlns:a16="http://schemas.microsoft.com/office/drawing/2014/main" id="{6E97CB6C-AAB5-4456-BBCB-28DB9CD13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986"/>
            <a:ext cx="6248400" cy="46863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endel's laws">
            <a:extLst>
              <a:ext uri="{FF2B5EF4-FFF2-40B4-BE49-F238E27FC236}">
                <a16:creationId xmlns:a16="http://schemas.microsoft.com/office/drawing/2014/main" id="{ED749E20-D674-450C-A8B1-606F3C1F3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140" y="914986"/>
            <a:ext cx="6484860" cy="486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7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omozygous vs. Heterozygous, Genotype vs. Phenotype">
            <a:extLst>
              <a:ext uri="{FF2B5EF4-FFF2-40B4-BE49-F238E27FC236}">
                <a16:creationId xmlns:a16="http://schemas.microsoft.com/office/drawing/2014/main" id="{487496D1-90F2-40F0-8B5B-0C8DCA998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4301" y="0"/>
            <a:ext cx="5364326" cy="34189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Homozygous vs. Heterozygous, Genotype vs. Phenotype">
            <a:extLst>
              <a:ext uri="{FF2B5EF4-FFF2-40B4-BE49-F238E27FC236}">
                <a16:creationId xmlns:a16="http://schemas.microsoft.com/office/drawing/2014/main" id="{1C19B492-A249-41C0-8D34-DF885B9AC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81" y="0"/>
            <a:ext cx="5926220" cy="44493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allele image">
            <a:extLst>
              <a:ext uri="{FF2B5EF4-FFF2-40B4-BE49-F238E27FC236}">
                <a16:creationId xmlns:a16="http://schemas.microsoft.com/office/drawing/2014/main" id="{5EFC3941-F45D-41A8-B838-2F8ADFF2F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486" y="3799462"/>
            <a:ext cx="5781274" cy="29925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allele image">
            <a:extLst>
              <a:ext uri="{FF2B5EF4-FFF2-40B4-BE49-F238E27FC236}">
                <a16:creationId xmlns:a16="http://schemas.microsoft.com/office/drawing/2014/main" id="{3B6246B3-D5F9-4536-804F-706B0D41C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591" y="4087319"/>
            <a:ext cx="4440027" cy="300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mozygous vs. Heterozygous, Genotype vs. Phenotype">
            <a:extLst>
              <a:ext uri="{FF2B5EF4-FFF2-40B4-BE49-F238E27FC236}">
                <a16:creationId xmlns:a16="http://schemas.microsoft.com/office/drawing/2014/main" id="{239C0E0D-76A2-4DAE-91E1-BB2628DCE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12" y="782425"/>
            <a:ext cx="11174714" cy="534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7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2490A61E-A128-441E-BC08-933B4600C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64" y="1"/>
            <a:ext cx="4638734" cy="68216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omozygous vs. Heterozygous, Genotype vs. Phenotype">
            <a:extLst>
              <a:ext uri="{FF2B5EF4-FFF2-40B4-BE49-F238E27FC236}">
                <a16:creationId xmlns:a16="http://schemas.microsoft.com/office/drawing/2014/main" id="{A551DA19-6B4F-4721-A6E3-75D7AB5B8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885" y="0"/>
            <a:ext cx="4734112" cy="682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0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a:extLst>
              <a:ext uri="{FF2B5EF4-FFF2-40B4-BE49-F238E27FC236}">
                <a16:creationId xmlns:a16="http://schemas.microsoft.com/office/drawing/2014/main" id="{6CD32236-367D-49DC-AB50-A915CAD63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94" y="725864"/>
            <a:ext cx="7943653" cy="595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9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axonomy biology classification based on genome">
            <a:extLst>
              <a:ext uri="{FF2B5EF4-FFF2-40B4-BE49-F238E27FC236}">
                <a16:creationId xmlns:a16="http://schemas.microsoft.com/office/drawing/2014/main" id="{142692E0-BE62-4007-B3F4-08693FE31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60" y="367647"/>
            <a:ext cx="10894388" cy="639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0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a:extLst>
              <a:ext uri="{FF2B5EF4-FFF2-40B4-BE49-F238E27FC236}">
                <a16:creationId xmlns:a16="http://schemas.microsoft.com/office/drawing/2014/main" id="{2D9E5136-819B-4E1C-BE8F-0B5F297B2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31" y="0"/>
            <a:ext cx="9719034" cy="680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7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FDECFC-E84A-4691-B38D-EAC1261E96EC}"/>
              </a:ext>
            </a:extLst>
          </p:cNvPr>
          <p:cNvGraphicFramePr>
            <a:graphicFrameLocks noGrp="1"/>
          </p:cNvGraphicFramePr>
          <p:nvPr>
            <p:extLst>
              <p:ext uri="{D42A27DB-BD31-4B8C-83A1-F6EECF244321}">
                <p14:modId xmlns:p14="http://schemas.microsoft.com/office/powerpoint/2010/main" val="1146025419"/>
              </p:ext>
            </p:extLst>
          </p:nvPr>
        </p:nvGraphicFramePr>
        <p:xfrm>
          <a:off x="-40639" y="0"/>
          <a:ext cx="12232639" cy="6672206"/>
        </p:xfrm>
        <a:graphic>
          <a:graphicData uri="http://schemas.openxmlformats.org/drawingml/2006/table">
            <a:tbl>
              <a:tblPr firstRow="1" firstCol="1" bandRow="1">
                <a:tableStyleId>{5C22544A-7EE6-4342-B048-85BDC9FD1C3A}</a:tableStyleId>
              </a:tblPr>
              <a:tblGrid>
                <a:gridCol w="2369339">
                  <a:extLst>
                    <a:ext uri="{9D8B030D-6E8A-4147-A177-3AD203B41FA5}">
                      <a16:colId xmlns:a16="http://schemas.microsoft.com/office/drawing/2014/main" val="66199042"/>
                    </a:ext>
                  </a:extLst>
                </a:gridCol>
                <a:gridCol w="3910364">
                  <a:extLst>
                    <a:ext uri="{9D8B030D-6E8A-4147-A177-3AD203B41FA5}">
                      <a16:colId xmlns:a16="http://schemas.microsoft.com/office/drawing/2014/main" val="160005013"/>
                    </a:ext>
                  </a:extLst>
                </a:gridCol>
                <a:gridCol w="2125587">
                  <a:extLst>
                    <a:ext uri="{9D8B030D-6E8A-4147-A177-3AD203B41FA5}">
                      <a16:colId xmlns:a16="http://schemas.microsoft.com/office/drawing/2014/main" val="3569529347"/>
                    </a:ext>
                  </a:extLst>
                </a:gridCol>
                <a:gridCol w="3827349">
                  <a:extLst>
                    <a:ext uri="{9D8B030D-6E8A-4147-A177-3AD203B41FA5}">
                      <a16:colId xmlns:a16="http://schemas.microsoft.com/office/drawing/2014/main" val="677401376"/>
                    </a:ext>
                  </a:extLst>
                </a:gridCol>
              </a:tblGrid>
              <a:tr h="196283">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Characteristics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Prokaryotes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Shared</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Eukaryotes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642648775"/>
                  </a:ext>
                </a:extLst>
              </a:tr>
              <a:tr h="526788">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Meaning of name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Pro means before karyon (means nucleus)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Eu means after karyon (means nucleus)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482875775"/>
                  </a:ext>
                </a:extLst>
              </a:tr>
              <a:tr h="565722">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Evolution of first cells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3.5 billion years ago (older cell type)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rowSpan="11">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Plasma Membrane</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Flagella</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Cytoplasm</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Chromosomes</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Ribosomes</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Cell Division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1.5 billion years ago</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664583410"/>
                  </a:ext>
                </a:extLst>
              </a:tr>
              <a:tr h="263394">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Size of cells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Smaller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Larger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872861849"/>
                  </a:ext>
                </a:extLst>
              </a:tr>
              <a:tr h="297873">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Uni-/Multicellular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Unicellular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Multicellular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306585204"/>
                  </a:ext>
                </a:extLst>
              </a:tr>
              <a:tr h="549124">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Location of genetics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In unbound nucleoid (region where DNA is located) </a:t>
                      </a: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Membrane bound in nucleus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143319467"/>
                  </a:ext>
                </a:extLst>
              </a:tr>
              <a:tr h="790182">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DNA Structure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Circular DNA (usually one chromosome)</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Histone Absent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Linear DNA associated with Histones</a:t>
                      </a:r>
                    </a:p>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More Than one chromosome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1158799057"/>
                  </a:ext>
                </a:extLst>
              </a:tr>
              <a:tr h="526788">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Reproduce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Binary Fission </a:t>
                      </a:r>
                      <a:r>
                        <a:rPr lang="en-US" sz="1800" dirty="0">
                          <a:effectLst/>
                          <a:latin typeface="Arial" panose="020B0604020202020204" pitchFamily="34" charset="0"/>
                          <a:ea typeface="Calibri" panose="020F0502020204030204" pitchFamily="34" charset="0"/>
                          <a:cs typeface="Arial" panose="020B0604020202020204" pitchFamily="34" charset="0"/>
                        </a:rPr>
                        <a:t>Asexual</a:t>
                      </a: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Mitosis</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Meiosis</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Sexual Present</a:t>
                      </a:r>
                    </a:p>
                  </a:txBody>
                  <a:tcPr marL="41211" marR="41211" marT="0" marB="0"/>
                </a:tc>
                <a:extLst>
                  <a:ext uri="{0D108BD9-81ED-4DB2-BD59-A6C34878D82A}">
                    <a16:rowId xmlns:a16="http://schemas.microsoft.com/office/drawing/2014/main" val="1335072520"/>
                  </a:ext>
                </a:extLst>
              </a:tr>
              <a:tr h="984962">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Organelles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 membrane bound organelles; organelles and cytoskeleton absent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Membrane bound organelle (ER, Golgi, Lysosomes) and cytoskeleton (a network of tubules and filaments)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1797490506"/>
                  </a:ext>
                </a:extLst>
              </a:tr>
              <a:tr h="526788">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Flagella/cilia</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Do not have microtubules in their flagella/cilia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Have microtubules in their cilia/flagella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8278205"/>
                  </a:ext>
                </a:extLst>
              </a:tr>
              <a:tr h="297873">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Plasma Membrane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Peptidoglycans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Phospholipids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3697111285"/>
                  </a:ext>
                </a:extLst>
              </a:tr>
              <a:tr h="293497">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Cell Wall</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Rigid, Complex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Simple when present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980424066"/>
                  </a:ext>
                </a:extLst>
              </a:tr>
              <a:tr h="263394">
                <a:tc>
                  <a:txBody>
                    <a:bodyPr/>
                    <a:lstStyle/>
                    <a:p>
                      <a:pPr marL="0" marR="0">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Ribosomes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Small 70S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Big 80S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1211" marR="41211" marT="0" marB="0"/>
                </a:tc>
                <a:extLst>
                  <a:ext uri="{0D108BD9-81ED-4DB2-BD59-A6C34878D82A}">
                    <a16:rowId xmlns:a16="http://schemas.microsoft.com/office/drawing/2014/main" val="2640825341"/>
                  </a:ext>
                </a:extLst>
              </a:tr>
            </a:tbl>
          </a:graphicData>
        </a:graphic>
      </p:graphicFrame>
    </p:spTree>
    <p:extLst>
      <p:ext uri="{BB962C8B-B14F-4D97-AF65-F5344CB8AC3E}">
        <p14:creationId xmlns:p14="http://schemas.microsoft.com/office/powerpoint/2010/main" val="267439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ell Nucleus">
            <a:extLst>
              <a:ext uri="{FF2B5EF4-FFF2-40B4-BE49-F238E27FC236}">
                <a16:creationId xmlns:a16="http://schemas.microsoft.com/office/drawing/2014/main" id="{B4F02B9D-E515-4207-A780-A3864ADC5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115" y="278700"/>
            <a:ext cx="6017190" cy="4468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A9FF6F3-7B30-4822-B8BB-DF2ED76C4BDF}"/>
              </a:ext>
            </a:extLst>
          </p:cNvPr>
          <p:cNvSpPr/>
          <p:nvPr/>
        </p:nvSpPr>
        <p:spPr>
          <a:xfrm>
            <a:off x="0" y="333942"/>
            <a:ext cx="6096000" cy="4747005"/>
          </a:xfrm>
          <a:prstGeom prst="rect">
            <a:avLst/>
          </a:prstGeom>
        </p:spPr>
        <p:txBody>
          <a:bodyPr>
            <a:spAutoFit/>
          </a:bodyPr>
          <a:lstStyle/>
          <a:p>
            <a:pPr>
              <a:lnSpc>
                <a:spcPct val="107000"/>
              </a:lnSpc>
              <a:spcAft>
                <a:spcPts val="800"/>
              </a:spcAft>
            </a:pPr>
            <a:r>
              <a:rPr lang="en-US" sz="2400" b="1" dirty="0">
                <a:solidFill>
                  <a:srgbClr val="000000"/>
                </a:solidFill>
                <a:latin typeface="Arial" panose="020B0604020202020204" pitchFamily="34" charset="0"/>
                <a:ea typeface="Calibri" panose="020F0502020204030204" pitchFamily="34" charset="0"/>
                <a:cs typeface="Cordia New" panose="020B0304020202020204" pitchFamily="34" charset="-34"/>
              </a:rPr>
              <a:t>The nucleus (the control center) </a:t>
            </a:r>
            <a:r>
              <a:rPr lang="en-US" sz="2400" dirty="0">
                <a:solidFill>
                  <a:srgbClr val="000000"/>
                </a:solidFill>
                <a:latin typeface="Arial" panose="020B0604020202020204" pitchFamily="34" charset="0"/>
                <a:ea typeface="Calibri" panose="020F0502020204030204" pitchFamily="34" charset="0"/>
                <a:cs typeface="Cordia New" panose="020B0304020202020204" pitchFamily="34" charset="-34"/>
              </a:rPr>
              <a:t>is a highly specialized organelle that serves as the information processing and administrative center of the cell. </a:t>
            </a:r>
          </a:p>
          <a:p>
            <a:pPr>
              <a:lnSpc>
                <a:spcPct val="107000"/>
              </a:lnSpc>
              <a:spcAft>
                <a:spcPts val="800"/>
              </a:spcAft>
            </a:pPr>
            <a:r>
              <a:rPr lang="en-US" sz="2400" dirty="0">
                <a:solidFill>
                  <a:srgbClr val="000000"/>
                </a:solidFill>
                <a:latin typeface="Arial" panose="020B0604020202020204" pitchFamily="34" charset="0"/>
                <a:ea typeface="Calibri" panose="020F0502020204030204" pitchFamily="34" charset="0"/>
                <a:cs typeface="Cordia New" panose="020B0304020202020204" pitchFamily="34" charset="-34"/>
              </a:rPr>
              <a:t>This organelle has two major functions: </a:t>
            </a:r>
          </a:p>
          <a:p>
            <a:pPr>
              <a:lnSpc>
                <a:spcPct val="107000"/>
              </a:lnSpc>
              <a:spcAft>
                <a:spcPts val="800"/>
              </a:spcAft>
            </a:pPr>
            <a:r>
              <a:rPr lang="en-US" sz="2400" dirty="0">
                <a:solidFill>
                  <a:srgbClr val="000000"/>
                </a:solidFill>
                <a:latin typeface="Arial" panose="020B0604020202020204" pitchFamily="34" charset="0"/>
                <a:ea typeface="Calibri" panose="020F0502020204030204" pitchFamily="34" charset="0"/>
                <a:cs typeface="Cordia New" panose="020B0304020202020204" pitchFamily="34" charset="-34"/>
              </a:rPr>
              <a:t>	It stores the cell's hereditary 	material (DNA).</a:t>
            </a:r>
            <a:r>
              <a:rPr lang="en-US" sz="2400" dirty="0">
                <a:latin typeface="Arial" panose="020B0604020202020204" pitchFamily="34" charset="0"/>
                <a:ea typeface="Times New Roman" panose="02020603050405020304" pitchFamily="18" charset="0"/>
              </a:rPr>
              <a:t> </a:t>
            </a:r>
            <a:endParaRPr lang="en-US" sz="2400" dirty="0">
              <a:solidFill>
                <a:srgbClr val="000000"/>
              </a:solidFill>
              <a:latin typeface="Arial" panose="020B0604020202020204" pitchFamily="34" charset="0"/>
              <a:ea typeface="Calibri" panose="020F0502020204030204" pitchFamily="34" charset="0"/>
              <a:cs typeface="Cordia New" panose="020B0304020202020204" pitchFamily="34" charset="-34"/>
            </a:endParaRPr>
          </a:p>
          <a:p>
            <a:pPr>
              <a:lnSpc>
                <a:spcPct val="107000"/>
              </a:lnSpc>
              <a:spcAft>
                <a:spcPts val="800"/>
              </a:spcAft>
            </a:pPr>
            <a:r>
              <a:rPr lang="en-US" sz="2400" dirty="0">
                <a:solidFill>
                  <a:srgbClr val="000000"/>
                </a:solidFill>
                <a:latin typeface="Arial" panose="020B0604020202020204" pitchFamily="34" charset="0"/>
                <a:ea typeface="Calibri" panose="020F0502020204030204" pitchFamily="34" charset="0"/>
                <a:cs typeface="Cordia New" panose="020B0304020202020204" pitchFamily="34" charset="-34"/>
              </a:rPr>
              <a:t>	It coordinates the cell's activities, 	which include growth, intermediary 	metabolism, protein synthesis, and 	reproduction (cell division).</a:t>
            </a:r>
          </a:p>
        </p:txBody>
      </p:sp>
      <p:sp>
        <p:nvSpPr>
          <p:cNvPr id="4" name="Rectangle 3">
            <a:extLst>
              <a:ext uri="{FF2B5EF4-FFF2-40B4-BE49-F238E27FC236}">
                <a16:creationId xmlns:a16="http://schemas.microsoft.com/office/drawing/2014/main" id="{B3A41CD5-B8EA-476F-BAD0-03AC32E5A5C7}"/>
              </a:ext>
            </a:extLst>
          </p:cNvPr>
          <p:cNvSpPr/>
          <p:nvPr/>
        </p:nvSpPr>
        <p:spPr>
          <a:xfrm>
            <a:off x="43992" y="5414890"/>
            <a:ext cx="12104016" cy="985270"/>
          </a:xfrm>
          <a:prstGeom prst="rect">
            <a:avLst/>
          </a:prstGeom>
        </p:spPr>
        <p:txBody>
          <a:bodyPr wrap="square">
            <a:spAutoFit/>
          </a:bodyPr>
          <a:lstStyle/>
          <a:p>
            <a:pPr>
              <a:lnSpc>
                <a:spcPct val="107000"/>
              </a:lnSpc>
              <a:spcAft>
                <a:spcPts val="800"/>
              </a:spcAft>
            </a:pPr>
            <a:r>
              <a:rPr lang="en-US" sz="2400" dirty="0">
                <a:latin typeface="Arial" panose="020B0604020202020204" pitchFamily="34" charset="0"/>
                <a:ea typeface="Times New Roman" panose="02020603050405020304" pitchFamily="18" charset="0"/>
              </a:rPr>
              <a:t>Genetic information is stored in DNA within the nucleus, in the format of chromosome.</a:t>
            </a:r>
          </a:p>
          <a:p>
            <a:pPr>
              <a:lnSpc>
                <a:spcPct val="107000"/>
              </a:lnSpc>
              <a:spcAft>
                <a:spcPts val="800"/>
              </a:spcAft>
            </a:pPr>
            <a:r>
              <a:rPr lang="en-US" sz="2400" dirty="0">
                <a:latin typeface="Arial" panose="020B0604020202020204" pitchFamily="34" charset="0"/>
                <a:ea typeface="Times New Roman" panose="02020603050405020304" pitchFamily="18" charset="0"/>
              </a:rPr>
              <a:t>Chromosome vs Chromatin?</a:t>
            </a:r>
          </a:p>
        </p:txBody>
      </p:sp>
    </p:spTree>
    <p:extLst>
      <p:ext uri="{BB962C8B-B14F-4D97-AF65-F5344CB8AC3E}">
        <p14:creationId xmlns:p14="http://schemas.microsoft.com/office/powerpoint/2010/main" val="128450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7089C579-10FC-476D-8DF2-4FFD3B80D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274" y="679570"/>
            <a:ext cx="7316754" cy="547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0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6EB7A7DA-C941-4FE2-82D0-779D5F0A2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274" y="169681"/>
            <a:ext cx="7175726" cy="59577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lated image">
            <a:extLst>
              <a:ext uri="{FF2B5EF4-FFF2-40B4-BE49-F238E27FC236}">
                <a16:creationId xmlns:a16="http://schemas.microsoft.com/office/drawing/2014/main" id="{8FB39196-CE7D-4152-8BAA-A786B88F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1792"/>
            <a:ext cx="5265393" cy="406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7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1852</Words>
  <Application>Microsoft Office PowerPoint</Application>
  <PresentationFormat>Widescreen</PresentationFormat>
  <Paragraphs>201</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Tukta</dc:creator>
  <cp:lastModifiedBy>ajcharataa@outlook.com</cp:lastModifiedBy>
  <cp:revision>90</cp:revision>
  <cp:lastPrinted>2018-10-18T06:58:39Z</cp:lastPrinted>
  <dcterms:created xsi:type="dcterms:W3CDTF">2017-05-02T10:37:24Z</dcterms:created>
  <dcterms:modified xsi:type="dcterms:W3CDTF">2023-03-30T14:13:43Z</dcterms:modified>
</cp:coreProperties>
</file>